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09" r:id="rId1"/>
  </p:sldMasterIdLst>
  <p:notesMasterIdLst>
    <p:notesMasterId r:id="rId112"/>
  </p:notesMasterIdLst>
  <p:sldIdLst>
    <p:sldId id="385" r:id="rId2"/>
    <p:sldId id="725" r:id="rId3"/>
    <p:sldId id="389" r:id="rId4"/>
    <p:sldId id="713" r:id="rId5"/>
    <p:sldId id="609" r:id="rId6"/>
    <p:sldId id="558" r:id="rId7"/>
    <p:sldId id="637" r:id="rId8"/>
    <p:sldId id="638" r:id="rId9"/>
    <p:sldId id="658" r:id="rId10"/>
    <p:sldId id="641" r:id="rId11"/>
    <p:sldId id="642" r:id="rId12"/>
    <p:sldId id="553" r:id="rId13"/>
    <p:sldId id="552" r:id="rId14"/>
    <p:sldId id="721" r:id="rId15"/>
    <p:sldId id="555" r:id="rId16"/>
    <p:sldId id="686" r:id="rId17"/>
    <p:sldId id="724" r:id="rId18"/>
    <p:sldId id="742" r:id="rId19"/>
    <p:sldId id="741" r:id="rId20"/>
    <p:sldId id="743" r:id="rId21"/>
    <p:sldId id="744" r:id="rId22"/>
    <p:sldId id="740" r:id="rId23"/>
    <p:sldId id="705" r:id="rId24"/>
    <p:sldId id="706" r:id="rId25"/>
    <p:sldId id="707" r:id="rId26"/>
    <p:sldId id="708" r:id="rId27"/>
    <p:sldId id="709" r:id="rId28"/>
    <p:sldId id="715" r:id="rId29"/>
    <p:sldId id="506" r:id="rId30"/>
    <p:sldId id="509" r:id="rId31"/>
    <p:sldId id="510" r:id="rId32"/>
    <p:sldId id="508" r:id="rId33"/>
    <p:sldId id="606" r:id="rId34"/>
    <p:sldId id="607" r:id="rId35"/>
    <p:sldId id="608" r:id="rId36"/>
    <p:sldId id="739" r:id="rId37"/>
    <p:sldId id="738" r:id="rId38"/>
    <p:sldId id="543" r:id="rId39"/>
    <p:sldId id="643" r:id="rId40"/>
    <p:sldId id="712" r:id="rId41"/>
    <p:sldId id="512" r:id="rId42"/>
    <p:sldId id="644" r:id="rId43"/>
    <p:sldId id="518" r:id="rId44"/>
    <p:sldId id="734" r:id="rId45"/>
    <p:sldId id="727" r:id="rId46"/>
    <p:sldId id="729" r:id="rId47"/>
    <p:sldId id="728" r:id="rId48"/>
    <p:sldId id="659" r:id="rId49"/>
    <p:sldId id="648" r:id="rId50"/>
    <p:sldId id="647" r:id="rId51"/>
    <p:sldId id="723" r:id="rId52"/>
    <p:sldId id="431" r:id="rId53"/>
    <p:sldId id="692" r:id="rId54"/>
    <p:sldId id="650" r:id="rId55"/>
    <p:sldId id="430" r:id="rId56"/>
    <p:sldId id="735" r:id="rId57"/>
    <p:sldId id="669" r:id="rId58"/>
    <p:sldId id="716" r:id="rId59"/>
    <p:sldId id="714" r:id="rId60"/>
    <p:sldId id="717" r:id="rId61"/>
    <p:sldId id="651" r:id="rId62"/>
    <p:sldId id="652" r:id="rId63"/>
    <p:sldId id="547" r:id="rId64"/>
    <p:sldId id="653" r:id="rId65"/>
    <p:sldId id="654" r:id="rId66"/>
    <p:sldId id="655" r:id="rId67"/>
    <p:sldId id="566" r:id="rId68"/>
    <p:sldId id="575" r:id="rId69"/>
    <p:sldId id="656" r:id="rId70"/>
    <p:sldId id="719" r:id="rId71"/>
    <p:sldId id="722" r:id="rId72"/>
    <p:sldId id="682" r:id="rId73"/>
    <p:sldId id="657" r:id="rId74"/>
    <p:sldId id="550" r:id="rId75"/>
    <p:sldId id="573" r:id="rId76"/>
    <p:sldId id="574" r:id="rId77"/>
    <p:sldId id="576" r:id="rId78"/>
    <p:sldId id="670" r:id="rId79"/>
    <p:sldId id="676" r:id="rId80"/>
    <p:sldId id="674" r:id="rId81"/>
    <p:sldId id="675" r:id="rId82"/>
    <p:sldId id="649" r:id="rId83"/>
    <p:sldId id="672" r:id="rId84"/>
    <p:sldId id="687" r:id="rId85"/>
    <p:sldId id="577" r:id="rId86"/>
    <p:sldId id="582" r:id="rId87"/>
    <p:sldId id="690" r:id="rId88"/>
    <p:sldId id="691" r:id="rId89"/>
    <p:sldId id="736" r:id="rId90"/>
    <p:sldId id="662" r:id="rId91"/>
    <p:sldId id="581" r:id="rId92"/>
    <p:sldId id="668" r:id="rId93"/>
    <p:sldId id="661" r:id="rId94"/>
    <p:sldId id="584" r:id="rId95"/>
    <p:sldId id="635" r:id="rId96"/>
    <p:sldId id="730" r:id="rId97"/>
    <p:sldId id="732" r:id="rId98"/>
    <p:sldId id="663" r:id="rId99"/>
    <p:sldId id="665" r:id="rId100"/>
    <p:sldId id="666" r:id="rId101"/>
    <p:sldId id="667" r:id="rId102"/>
    <p:sldId id="733" r:id="rId103"/>
    <p:sldId id="693" r:id="rId104"/>
    <p:sldId id="688" r:id="rId105"/>
    <p:sldId id="596" r:id="rId106"/>
    <p:sldId id="591" r:id="rId107"/>
    <p:sldId id="595" r:id="rId108"/>
    <p:sldId id="598" r:id="rId109"/>
    <p:sldId id="597" r:id="rId110"/>
    <p:sldId id="737" r:id="rId111"/>
  </p:sldIdLst>
  <p:sldSz cx="10080625" cy="7559675"/>
  <p:notesSz cx="7772400" cy="10058400"/>
  <p:defaultTextStyle>
    <a:defPPr>
      <a:defRPr lang="en-GB"/>
    </a:defPPr>
    <a:lvl1pPr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1pPr>
    <a:lvl2pPr marL="742950" indent="-285750"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2pPr>
    <a:lvl3pPr marL="1143000" indent="-228600"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3pPr>
    <a:lvl4pPr marL="1600200" indent="-228600"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4pPr>
    <a:lvl5pPr marL="2057400" indent="-228600"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5pPr>
    <a:lvl6pPr marL="2286000" algn="l" defTabSz="914400" rtl="0" eaLnBrk="1" latinLnBrk="0" hangingPunct="1">
      <a:defRPr kern="1200">
        <a:solidFill>
          <a:schemeClr val="bg1"/>
        </a:solidFill>
        <a:latin typeface="Arial" panose="020B0604020202020204" pitchFamily="34" charset="0"/>
        <a:ea typeface="WenQuanYi Micro Hei" charset="0"/>
        <a:cs typeface="WenQuanYi Micro Hei" charset="0"/>
      </a:defRPr>
    </a:lvl6pPr>
    <a:lvl7pPr marL="2743200" algn="l" defTabSz="914400" rtl="0" eaLnBrk="1" latinLnBrk="0" hangingPunct="1">
      <a:defRPr kern="1200">
        <a:solidFill>
          <a:schemeClr val="bg1"/>
        </a:solidFill>
        <a:latin typeface="Arial" panose="020B0604020202020204" pitchFamily="34" charset="0"/>
        <a:ea typeface="WenQuanYi Micro Hei" charset="0"/>
        <a:cs typeface="WenQuanYi Micro Hei" charset="0"/>
      </a:defRPr>
    </a:lvl7pPr>
    <a:lvl8pPr marL="3200400" algn="l" defTabSz="914400" rtl="0" eaLnBrk="1" latinLnBrk="0" hangingPunct="1">
      <a:defRPr kern="1200">
        <a:solidFill>
          <a:schemeClr val="bg1"/>
        </a:solidFill>
        <a:latin typeface="Arial" panose="020B0604020202020204" pitchFamily="34" charset="0"/>
        <a:ea typeface="WenQuanYi Micro Hei" charset="0"/>
        <a:cs typeface="WenQuanYi Micro Hei" charset="0"/>
      </a:defRPr>
    </a:lvl8pPr>
    <a:lvl9pPr marL="3657600" algn="l" defTabSz="914400" rtl="0" eaLnBrk="1" latinLnBrk="0" hangingPunct="1">
      <a:defRPr kern="1200">
        <a:solidFill>
          <a:schemeClr val="bg1"/>
        </a:solidFill>
        <a:latin typeface="Arial" panose="020B0604020202020204" pitchFamily="34" charset="0"/>
        <a:ea typeface="WenQuanYi Micro Hei" charset="0"/>
        <a:cs typeface="WenQuanYi Micro Hei" charset="0"/>
      </a:defRPr>
    </a:lvl9pPr>
  </p:defaultTextStyle>
  <p:extLst>
    <p:ext uri="{521415D9-36F7-43E2-AB2F-B90AF26B5E84}">
      <p14:sectionLst xmlns:p14="http://schemas.microsoft.com/office/powerpoint/2010/main">
        <p14:section name="Introduction" id="{3428D706-6FAE-D740-BB02-3B36AB02A6D0}">
          <p14:sldIdLst>
            <p14:sldId id="385"/>
            <p14:sldId id="725"/>
            <p14:sldId id="389"/>
            <p14:sldId id="713"/>
            <p14:sldId id="609"/>
            <p14:sldId id="558"/>
            <p14:sldId id="637"/>
            <p14:sldId id="638"/>
            <p14:sldId id="658"/>
            <p14:sldId id="641"/>
            <p14:sldId id="642"/>
            <p14:sldId id="553"/>
            <p14:sldId id="552"/>
            <p14:sldId id="721"/>
            <p14:sldId id="555"/>
            <p14:sldId id="686"/>
            <p14:sldId id="724"/>
          </p14:sldIdLst>
        </p14:section>
        <p14:section name="Object georiënteerd" id="{27EAD33A-C06A-3249-9DFC-7136A256985C}">
          <p14:sldIdLst>
            <p14:sldId id="742"/>
            <p14:sldId id="741"/>
            <p14:sldId id="743"/>
            <p14:sldId id="744"/>
            <p14:sldId id="740"/>
            <p14:sldId id="705"/>
            <p14:sldId id="706"/>
            <p14:sldId id="707"/>
            <p14:sldId id="708"/>
            <p14:sldId id="709"/>
            <p14:sldId id="715"/>
            <p14:sldId id="506"/>
            <p14:sldId id="509"/>
            <p14:sldId id="510"/>
            <p14:sldId id="508"/>
            <p14:sldId id="606"/>
            <p14:sldId id="607"/>
            <p14:sldId id="608"/>
            <p14:sldId id="739"/>
            <p14:sldId id="738"/>
            <p14:sldId id="543"/>
            <p14:sldId id="643"/>
            <p14:sldId id="712"/>
          </p14:sldIdLst>
        </p14:section>
        <p14:section name="Special Methods" id="{75B1C7E5-C3EA-2244-964B-9F97E7A233B5}">
          <p14:sldIdLst>
            <p14:sldId id="512"/>
            <p14:sldId id="644"/>
          </p14:sldIdLst>
        </p14:section>
        <p14:section name="Inheritance" id="{C546B3E4-7EA5-9A45-AA79-823A87B96D01}">
          <p14:sldIdLst>
            <p14:sldId id="518"/>
            <p14:sldId id="734"/>
            <p14:sldId id="727"/>
            <p14:sldId id="729"/>
            <p14:sldId id="728"/>
          </p14:sldIdLst>
        </p14:section>
        <p14:section name="Standard Library" id="{DD47C250-91A0-E841-B248-DA6D4D42A03E}">
          <p14:sldIdLst>
            <p14:sldId id="659"/>
            <p14:sldId id="648"/>
            <p14:sldId id="647"/>
            <p14:sldId id="723"/>
            <p14:sldId id="431"/>
            <p14:sldId id="692"/>
            <p14:sldId id="650"/>
            <p14:sldId id="430"/>
            <p14:sldId id="735"/>
            <p14:sldId id="669"/>
            <p14:sldId id="716"/>
            <p14:sldId id="714"/>
            <p14:sldId id="717"/>
            <p14:sldId id="651"/>
            <p14:sldId id="652"/>
            <p14:sldId id="547"/>
            <p14:sldId id="653"/>
            <p14:sldId id="654"/>
            <p14:sldId id="655"/>
            <p14:sldId id="566"/>
            <p14:sldId id="575"/>
            <p14:sldId id="656"/>
            <p14:sldId id="719"/>
            <p14:sldId id="722"/>
            <p14:sldId id="682"/>
            <p14:sldId id="657"/>
            <p14:sldId id="550"/>
            <p14:sldId id="573"/>
            <p14:sldId id="574"/>
            <p14:sldId id="576"/>
            <p14:sldId id="670"/>
            <p14:sldId id="676"/>
            <p14:sldId id="674"/>
            <p14:sldId id="675"/>
            <p14:sldId id="649"/>
            <p14:sldId id="672"/>
            <p14:sldId id="687"/>
            <p14:sldId id="577"/>
            <p14:sldId id="582"/>
            <p14:sldId id="690"/>
            <p14:sldId id="691"/>
            <p14:sldId id="736"/>
            <p14:sldId id="662"/>
            <p14:sldId id="581"/>
          </p14:sldIdLst>
        </p14:section>
        <p14:section name="PyPI" id="{25E17334-0885-1648-9131-27E505A17A25}">
          <p14:sldIdLst>
            <p14:sldId id="668"/>
            <p14:sldId id="661"/>
            <p14:sldId id="584"/>
            <p14:sldId id="635"/>
            <p14:sldId id="730"/>
            <p14:sldId id="732"/>
            <p14:sldId id="663"/>
            <p14:sldId id="665"/>
            <p14:sldId id="666"/>
            <p14:sldId id="667"/>
            <p14:sldId id="733"/>
            <p14:sldId id="693"/>
          </p14:sldIdLst>
        </p14:section>
        <p14:section name="Python Package Index" id="{8D7B2C72-2F18-5F49-A790-AF3153E946A5}">
          <p14:sldIdLst>
            <p14:sldId id="688"/>
            <p14:sldId id="596"/>
            <p14:sldId id="591"/>
          </p14:sldIdLst>
        </p14:section>
        <p14:section name="Idiomatic Python" id="{09DC3FFA-AF47-C64D-B455-0AABCC9427F9}">
          <p14:sldIdLst>
            <p14:sldId id="595"/>
            <p14:sldId id="598"/>
            <p14:sldId id="597"/>
            <p14:sldId id="737"/>
          </p14:sldIdLst>
        </p14:section>
      </p14:sectionLst>
    </p:ext>
    <p:ext uri="{EFAFB233-063F-42B5-8137-9DF3F51BA10A}">
      <p15:sldGuideLst xmlns:p15="http://schemas.microsoft.com/office/powerpoint/2012/main">
        <p15:guide id="1" orient="horz" pos="4558" userDrawn="1">
          <p15:clr>
            <a:srgbClr val="A4A3A4"/>
          </p15:clr>
        </p15:guide>
        <p15:guide id="2" pos="36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Stijl, licht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Stijl, licht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Stijl, licht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27" autoAdjust="0"/>
    <p:restoredTop sz="80151" autoAdjust="0"/>
  </p:normalViewPr>
  <p:slideViewPr>
    <p:cSldViewPr showGuides="1">
      <p:cViewPr varScale="1">
        <p:scale>
          <a:sx n="46" d="100"/>
          <a:sy n="46" d="100"/>
        </p:scale>
        <p:origin x="1808" y="36"/>
      </p:cViewPr>
      <p:guideLst>
        <p:guide orient="horz" pos="4558"/>
        <p:guide pos="363"/>
      </p:guideLst>
    </p:cSldViewPr>
  </p:slideViewPr>
  <p:outlineViewPr>
    <p:cViewPr varScale="1">
      <p:scale>
        <a:sx n="170" d="200"/>
        <a:sy n="170" d="200"/>
      </p:scale>
      <p:origin x="-780" y="-84"/>
    </p:cViewPr>
  </p:outlineViewPr>
  <p:notesTextViewPr>
    <p:cViewPr>
      <p:scale>
        <a:sx n="1" d="1"/>
        <a:sy n="1" d="1"/>
      </p:scale>
      <p:origin x="0" y="0"/>
    </p:cViewPr>
  </p:notesTextViewPr>
  <p:notesViewPr>
    <p:cSldViewPr showGuides="1">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C6A6A1-DD87-2149-A18A-0F2ED0FB1DF0}" type="doc">
      <dgm:prSet loTypeId="urn:microsoft.com/office/officeart/2005/8/layout/orgChart1" loCatId="hierarchy" qsTypeId="urn:microsoft.com/office/officeart/2005/8/quickstyle/simple5" qsCatId="simple" csTypeId="urn:microsoft.com/office/officeart/2005/8/colors/accent5_2" csCatId="accent5" phldr="1"/>
      <dgm:spPr/>
      <dgm:t>
        <a:bodyPr/>
        <a:lstStyle/>
        <a:p>
          <a:endParaRPr lang="nl-NL"/>
        </a:p>
      </dgm:t>
    </dgm:pt>
    <dgm:pt modelId="{5019FFC8-F3A2-3C43-B596-92B6C3D11007}">
      <dgm:prSet phldrT="[Tekst]" custT="1"/>
      <dgm:spPr/>
      <dgm:t>
        <a:bodyPr/>
        <a:lstStyle/>
        <a:p>
          <a:r>
            <a:rPr lang="nl-NL" sz="2400" dirty="0" err="1"/>
            <a:t>concurrency</a:t>
          </a:r>
          <a:endParaRPr lang="nl-NL" sz="2400" dirty="0"/>
        </a:p>
      </dgm:t>
    </dgm:pt>
    <dgm:pt modelId="{6D1C63F4-DCAC-5B44-B9A9-98642F621E75}" type="parTrans" cxnId="{2437FB32-BD33-624A-92D7-C33EBFDEF506}">
      <dgm:prSet/>
      <dgm:spPr/>
      <dgm:t>
        <a:bodyPr/>
        <a:lstStyle/>
        <a:p>
          <a:endParaRPr lang="nl-NL" sz="1400"/>
        </a:p>
      </dgm:t>
    </dgm:pt>
    <dgm:pt modelId="{1071202B-4A7D-494E-AC97-91D93FF3C447}" type="sibTrans" cxnId="{2437FB32-BD33-624A-92D7-C33EBFDEF506}">
      <dgm:prSet/>
      <dgm:spPr/>
      <dgm:t>
        <a:bodyPr/>
        <a:lstStyle/>
        <a:p>
          <a:endParaRPr lang="nl-NL" sz="1400"/>
        </a:p>
      </dgm:t>
    </dgm:pt>
    <dgm:pt modelId="{6E3DA92E-FD07-5B48-A33A-286C3818384E}">
      <dgm:prSet phldrT="[Tekst]" custT="1"/>
      <dgm:spPr/>
      <dgm:t>
        <a:bodyPr/>
        <a:lstStyle/>
        <a:p>
          <a:r>
            <a:rPr lang="nl-NL" sz="2400" b="0" i="0" dirty="0"/>
            <a:t>multiprocessing</a:t>
          </a:r>
          <a:endParaRPr lang="nl-NL" sz="2400" dirty="0"/>
        </a:p>
      </dgm:t>
    </dgm:pt>
    <dgm:pt modelId="{5AC70496-BBCD-064E-8EE3-AC89B071A241}" type="parTrans" cxnId="{9D6C0357-754B-724B-9659-F7E8FF075024}">
      <dgm:prSet/>
      <dgm:spPr/>
      <dgm:t>
        <a:bodyPr/>
        <a:lstStyle/>
        <a:p>
          <a:endParaRPr lang="nl-NL" sz="1400"/>
        </a:p>
      </dgm:t>
    </dgm:pt>
    <dgm:pt modelId="{A7B88CC8-A1E1-B240-BAF0-7083EEBF1423}" type="sibTrans" cxnId="{9D6C0357-754B-724B-9659-F7E8FF075024}">
      <dgm:prSet/>
      <dgm:spPr/>
      <dgm:t>
        <a:bodyPr/>
        <a:lstStyle/>
        <a:p>
          <a:endParaRPr lang="nl-NL" sz="1400"/>
        </a:p>
      </dgm:t>
    </dgm:pt>
    <dgm:pt modelId="{0AB43FDB-FAD7-A841-8A83-62C3A95DB045}">
      <dgm:prSet phldrT="[Tekst]" custT="1"/>
      <dgm:spPr/>
      <dgm:t>
        <a:bodyPr/>
        <a:lstStyle/>
        <a:p>
          <a:r>
            <a:rPr lang="nl-NL" sz="2400" b="0" i="0" dirty="0" err="1"/>
            <a:t>threading</a:t>
          </a:r>
          <a:endParaRPr lang="nl-NL" sz="2400" dirty="0"/>
        </a:p>
      </dgm:t>
    </dgm:pt>
    <dgm:pt modelId="{7C6F632B-C3B3-1646-82BC-14C6B30A5D97}" type="parTrans" cxnId="{EC656148-765B-3B41-A700-230A645A9365}">
      <dgm:prSet/>
      <dgm:spPr/>
      <dgm:t>
        <a:bodyPr/>
        <a:lstStyle/>
        <a:p>
          <a:endParaRPr lang="nl-NL" sz="1400"/>
        </a:p>
      </dgm:t>
    </dgm:pt>
    <dgm:pt modelId="{D58747D8-D427-6044-90D2-6BA6552A22FF}" type="sibTrans" cxnId="{EC656148-765B-3B41-A700-230A645A9365}">
      <dgm:prSet/>
      <dgm:spPr/>
      <dgm:t>
        <a:bodyPr/>
        <a:lstStyle/>
        <a:p>
          <a:endParaRPr lang="nl-NL" sz="1400"/>
        </a:p>
      </dgm:t>
    </dgm:pt>
    <dgm:pt modelId="{2F313836-AB28-1F40-BA7B-87BA178E5CCD}">
      <dgm:prSet phldrT="[Tekst]" custT="1"/>
      <dgm:spPr/>
      <dgm:t>
        <a:bodyPr/>
        <a:lstStyle/>
        <a:p>
          <a:r>
            <a:rPr lang="nl-NL" sz="2400" b="0" i="0" dirty="0" err="1"/>
            <a:t>asynchronous</a:t>
          </a:r>
          <a:r>
            <a:rPr lang="nl-NL" sz="2400" b="0" i="0" dirty="0"/>
            <a:t> IO</a:t>
          </a:r>
          <a:endParaRPr lang="nl-NL" sz="2400" dirty="0"/>
        </a:p>
      </dgm:t>
    </dgm:pt>
    <dgm:pt modelId="{5A634FAA-C94A-6748-AE6E-0C679AA8F568}" type="parTrans" cxnId="{43BCD2DC-3624-2948-B8A5-00ECEF6B8594}">
      <dgm:prSet/>
      <dgm:spPr/>
      <dgm:t>
        <a:bodyPr/>
        <a:lstStyle/>
        <a:p>
          <a:endParaRPr lang="nl-NL" sz="1400"/>
        </a:p>
      </dgm:t>
    </dgm:pt>
    <dgm:pt modelId="{A6EBB18E-1909-4F40-A7BA-409F516A2389}" type="sibTrans" cxnId="{43BCD2DC-3624-2948-B8A5-00ECEF6B8594}">
      <dgm:prSet/>
      <dgm:spPr/>
      <dgm:t>
        <a:bodyPr/>
        <a:lstStyle/>
        <a:p>
          <a:endParaRPr lang="nl-NL" sz="1400"/>
        </a:p>
      </dgm:t>
    </dgm:pt>
    <dgm:pt modelId="{2C7C08DA-BCDF-8146-ABF7-8D128250EB40}" type="pres">
      <dgm:prSet presAssocID="{0BC6A6A1-DD87-2149-A18A-0F2ED0FB1DF0}" presName="hierChild1" presStyleCnt="0">
        <dgm:presLayoutVars>
          <dgm:orgChart val="1"/>
          <dgm:chPref val="1"/>
          <dgm:dir/>
          <dgm:animOne val="branch"/>
          <dgm:animLvl val="lvl"/>
          <dgm:resizeHandles/>
        </dgm:presLayoutVars>
      </dgm:prSet>
      <dgm:spPr/>
    </dgm:pt>
    <dgm:pt modelId="{CD9C1B7B-6F60-5E4A-9962-0EAB85C119CE}" type="pres">
      <dgm:prSet presAssocID="{5019FFC8-F3A2-3C43-B596-92B6C3D11007}" presName="hierRoot1" presStyleCnt="0">
        <dgm:presLayoutVars>
          <dgm:hierBranch val="init"/>
        </dgm:presLayoutVars>
      </dgm:prSet>
      <dgm:spPr/>
    </dgm:pt>
    <dgm:pt modelId="{4074B735-29A4-E14A-BC84-0B2D6A8F4E36}" type="pres">
      <dgm:prSet presAssocID="{5019FFC8-F3A2-3C43-B596-92B6C3D11007}" presName="rootComposite1" presStyleCnt="0"/>
      <dgm:spPr/>
    </dgm:pt>
    <dgm:pt modelId="{2F3742CE-9131-4940-BBFF-3E11AAEA5E77}" type="pres">
      <dgm:prSet presAssocID="{5019FFC8-F3A2-3C43-B596-92B6C3D11007}" presName="rootText1" presStyleLbl="node0" presStyleIdx="0" presStyleCnt="1" custScaleY="66895">
        <dgm:presLayoutVars>
          <dgm:chPref val="3"/>
        </dgm:presLayoutVars>
      </dgm:prSet>
      <dgm:spPr/>
    </dgm:pt>
    <dgm:pt modelId="{CE8B1A64-39D5-C645-9538-F2012F72C5F5}" type="pres">
      <dgm:prSet presAssocID="{5019FFC8-F3A2-3C43-B596-92B6C3D11007}" presName="rootConnector1" presStyleLbl="node1" presStyleIdx="0" presStyleCnt="0"/>
      <dgm:spPr/>
    </dgm:pt>
    <dgm:pt modelId="{636A65B8-80BF-EA48-9070-E0F9FD09D577}" type="pres">
      <dgm:prSet presAssocID="{5019FFC8-F3A2-3C43-B596-92B6C3D11007}" presName="hierChild2" presStyleCnt="0"/>
      <dgm:spPr/>
    </dgm:pt>
    <dgm:pt modelId="{48B0E1D8-078F-DE40-B090-FAE1E29097C9}" type="pres">
      <dgm:prSet presAssocID="{5AC70496-BBCD-064E-8EE3-AC89B071A241}" presName="Name37" presStyleLbl="parChTrans1D2" presStyleIdx="0" presStyleCnt="3"/>
      <dgm:spPr/>
    </dgm:pt>
    <dgm:pt modelId="{0A8A8D81-46E8-4644-993D-D1FB8787E194}" type="pres">
      <dgm:prSet presAssocID="{6E3DA92E-FD07-5B48-A33A-286C3818384E}" presName="hierRoot2" presStyleCnt="0">
        <dgm:presLayoutVars>
          <dgm:hierBranch val="init"/>
        </dgm:presLayoutVars>
      </dgm:prSet>
      <dgm:spPr/>
    </dgm:pt>
    <dgm:pt modelId="{F981F76E-616C-AA4E-B7C7-75F52165FFCA}" type="pres">
      <dgm:prSet presAssocID="{6E3DA92E-FD07-5B48-A33A-286C3818384E}" presName="rootComposite" presStyleCnt="0"/>
      <dgm:spPr/>
    </dgm:pt>
    <dgm:pt modelId="{B17438CF-880F-BF48-A86B-0B8A81440F25}" type="pres">
      <dgm:prSet presAssocID="{6E3DA92E-FD07-5B48-A33A-286C3818384E}" presName="rootText" presStyleLbl="node2" presStyleIdx="0" presStyleCnt="3" custScaleY="66895">
        <dgm:presLayoutVars>
          <dgm:chPref val="3"/>
        </dgm:presLayoutVars>
      </dgm:prSet>
      <dgm:spPr/>
    </dgm:pt>
    <dgm:pt modelId="{FC0C588C-AAE8-F947-B98F-44B1FC504C09}" type="pres">
      <dgm:prSet presAssocID="{6E3DA92E-FD07-5B48-A33A-286C3818384E}" presName="rootConnector" presStyleLbl="node2" presStyleIdx="0" presStyleCnt="3"/>
      <dgm:spPr/>
    </dgm:pt>
    <dgm:pt modelId="{3540555F-5599-7F41-8C73-461A8C41783B}" type="pres">
      <dgm:prSet presAssocID="{6E3DA92E-FD07-5B48-A33A-286C3818384E}" presName="hierChild4" presStyleCnt="0"/>
      <dgm:spPr/>
    </dgm:pt>
    <dgm:pt modelId="{C9320666-8C07-3944-84C0-20A35375484C}" type="pres">
      <dgm:prSet presAssocID="{6E3DA92E-FD07-5B48-A33A-286C3818384E}" presName="hierChild5" presStyleCnt="0"/>
      <dgm:spPr/>
    </dgm:pt>
    <dgm:pt modelId="{C46E4B3C-5A9B-6C47-9017-F6F65F898C44}" type="pres">
      <dgm:prSet presAssocID="{7C6F632B-C3B3-1646-82BC-14C6B30A5D97}" presName="Name37" presStyleLbl="parChTrans1D2" presStyleIdx="1" presStyleCnt="3"/>
      <dgm:spPr/>
    </dgm:pt>
    <dgm:pt modelId="{9F6F4FD7-EB72-104D-8CF3-5F668BF1E237}" type="pres">
      <dgm:prSet presAssocID="{0AB43FDB-FAD7-A841-8A83-62C3A95DB045}" presName="hierRoot2" presStyleCnt="0">
        <dgm:presLayoutVars>
          <dgm:hierBranch val="init"/>
        </dgm:presLayoutVars>
      </dgm:prSet>
      <dgm:spPr/>
    </dgm:pt>
    <dgm:pt modelId="{801D052A-59A2-AB40-A56E-03E11E68BE01}" type="pres">
      <dgm:prSet presAssocID="{0AB43FDB-FAD7-A841-8A83-62C3A95DB045}" presName="rootComposite" presStyleCnt="0"/>
      <dgm:spPr/>
    </dgm:pt>
    <dgm:pt modelId="{9D2AA81B-4BC6-2440-A120-236647819950}" type="pres">
      <dgm:prSet presAssocID="{0AB43FDB-FAD7-A841-8A83-62C3A95DB045}" presName="rootText" presStyleLbl="node2" presStyleIdx="1" presStyleCnt="3" custScaleY="66895">
        <dgm:presLayoutVars>
          <dgm:chPref val="3"/>
        </dgm:presLayoutVars>
      </dgm:prSet>
      <dgm:spPr/>
    </dgm:pt>
    <dgm:pt modelId="{B29B4E2D-F89D-7942-A122-FE983B25A241}" type="pres">
      <dgm:prSet presAssocID="{0AB43FDB-FAD7-A841-8A83-62C3A95DB045}" presName="rootConnector" presStyleLbl="node2" presStyleIdx="1" presStyleCnt="3"/>
      <dgm:spPr/>
    </dgm:pt>
    <dgm:pt modelId="{9072CE54-72C6-6345-8437-2D24B6D3346C}" type="pres">
      <dgm:prSet presAssocID="{0AB43FDB-FAD7-A841-8A83-62C3A95DB045}" presName="hierChild4" presStyleCnt="0"/>
      <dgm:spPr/>
    </dgm:pt>
    <dgm:pt modelId="{4F862516-AF71-E248-8B3A-E965E23A8FEF}" type="pres">
      <dgm:prSet presAssocID="{0AB43FDB-FAD7-A841-8A83-62C3A95DB045}" presName="hierChild5" presStyleCnt="0"/>
      <dgm:spPr/>
    </dgm:pt>
    <dgm:pt modelId="{27A905A3-9EB5-2447-981D-0619515DC59B}" type="pres">
      <dgm:prSet presAssocID="{5A634FAA-C94A-6748-AE6E-0C679AA8F568}" presName="Name37" presStyleLbl="parChTrans1D2" presStyleIdx="2" presStyleCnt="3"/>
      <dgm:spPr/>
    </dgm:pt>
    <dgm:pt modelId="{5ABB8CA0-E0D5-A549-9A9B-7523D6E03F4B}" type="pres">
      <dgm:prSet presAssocID="{2F313836-AB28-1F40-BA7B-87BA178E5CCD}" presName="hierRoot2" presStyleCnt="0">
        <dgm:presLayoutVars>
          <dgm:hierBranch val="init"/>
        </dgm:presLayoutVars>
      </dgm:prSet>
      <dgm:spPr/>
    </dgm:pt>
    <dgm:pt modelId="{C15E1D73-CC72-4C45-8468-EC85F3136599}" type="pres">
      <dgm:prSet presAssocID="{2F313836-AB28-1F40-BA7B-87BA178E5CCD}" presName="rootComposite" presStyleCnt="0"/>
      <dgm:spPr/>
    </dgm:pt>
    <dgm:pt modelId="{0284D7DD-0F9E-9446-B0E9-AB375830EE03}" type="pres">
      <dgm:prSet presAssocID="{2F313836-AB28-1F40-BA7B-87BA178E5CCD}" presName="rootText" presStyleLbl="node2" presStyleIdx="2" presStyleCnt="3" custScaleY="66895">
        <dgm:presLayoutVars>
          <dgm:chPref val="3"/>
        </dgm:presLayoutVars>
      </dgm:prSet>
      <dgm:spPr/>
    </dgm:pt>
    <dgm:pt modelId="{E8DD1B22-2E6C-6A43-BBC2-2E4AA73A56EA}" type="pres">
      <dgm:prSet presAssocID="{2F313836-AB28-1F40-BA7B-87BA178E5CCD}" presName="rootConnector" presStyleLbl="node2" presStyleIdx="2" presStyleCnt="3"/>
      <dgm:spPr/>
    </dgm:pt>
    <dgm:pt modelId="{D32429E7-6465-8B4A-BC73-8967CCA91F60}" type="pres">
      <dgm:prSet presAssocID="{2F313836-AB28-1F40-BA7B-87BA178E5CCD}" presName="hierChild4" presStyleCnt="0"/>
      <dgm:spPr/>
    </dgm:pt>
    <dgm:pt modelId="{24CF87EF-D06C-D94A-8D2E-9C3EA6D9A82B}" type="pres">
      <dgm:prSet presAssocID="{2F313836-AB28-1F40-BA7B-87BA178E5CCD}" presName="hierChild5" presStyleCnt="0"/>
      <dgm:spPr/>
    </dgm:pt>
    <dgm:pt modelId="{E0A7E2F1-4E19-9D4A-89BB-C625DB61EF44}" type="pres">
      <dgm:prSet presAssocID="{5019FFC8-F3A2-3C43-B596-92B6C3D11007}" presName="hierChild3" presStyleCnt="0"/>
      <dgm:spPr/>
    </dgm:pt>
  </dgm:ptLst>
  <dgm:cxnLst>
    <dgm:cxn modelId="{1D22A702-D2BF-CD4F-B732-60F1F25C2AC4}" type="presOf" srcId="{0AB43FDB-FAD7-A841-8A83-62C3A95DB045}" destId="{9D2AA81B-4BC6-2440-A120-236647819950}" srcOrd="0" destOrd="0" presId="urn:microsoft.com/office/officeart/2005/8/layout/orgChart1"/>
    <dgm:cxn modelId="{CF5B2B0A-EAB3-C046-94DC-9E86173DDF98}" type="presOf" srcId="{0BC6A6A1-DD87-2149-A18A-0F2ED0FB1DF0}" destId="{2C7C08DA-BCDF-8146-ABF7-8D128250EB40}" srcOrd="0" destOrd="0" presId="urn:microsoft.com/office/officeart/2005/8/layout/orgChart1"/>
    <dgm:cxn modelId="{0598731B-54C6-2248-B15C-FF6A0093B48C}" type="presOf" srcId="{0AB43FDB-FAD7-A841-8A83-62C3A95DB045}" destId="{B29B4E2D-F89D-7942-A122-FE983B25A241}" srcOrd="1" destOrd="0" presId="urn:microsoft.com/office/officeart/2005/8/layout/orgChart1"/>
    <dgm:cxn modelId="{2437FB32-BD33-624A-92D7-C33EBFDEF506}" srcId="{0BC6A6A1-DD87-2149-A18A-0F2ED0FB1DF0}" destId="{5019FFC8-F3A2-3C43-B596-92B6C3D11007}" srcOrd="0" destOrd="0" parTransId="{6D1C63F4-DCAC-5B44-B9A9-98642F621E75}" sibTransId="{1071202B-4A7D-494E-AC97-91D93FF3C447}"/>
    <dgm:cxn modelId="{F2461A5B-9450-AE41-BFE7-56B4DAFB8141}" type="presOf" srcId="{5A634FAA-C94A-6748-AE6E-0C679AA8F568}" destId="{27A905A3-9EB5-2447-981D-0619515DC59B}" srcOrd="0" destOrd="0" presId="urn:microsoft.com/office/officeart/2005/8/layout/orgChart1"/>
    <dgm:cxn modelId="{E65EF165-2E58-1E43-997C-5AFC04A0E639}" type="presOf" srcId="{6E3DA92E-FD07-5B48-A33A-286C3818384E}" destId="{FC0C588C-AAE8-F947-B98F-44B1FC504C09}" srcOrd="1" destOrd="0" presId="urn:microsoft.com/office/officeart/2005/8/layout/orgChart1"/>
    <dgm:cxn modelId="{EC656148-765B-3B41-A700-230A645A9365}" srcId="{5019FFC8-F3A2-3C43-B596-92B6C3D11007}" destId="{0AB43FDB-FAD7-A841-8A83-62C3A95DB045}" srcOrd="1" destOrd="0" parTransId="{7C6F632B-C3B3-1646-82BC-14C6B30A5D97}" sibTransId="{D58747D8-D427-6044-90D2-6BA6552A22FF}"/>
    <dgm:cxn modelId="{A4692669-EFEB-4245-BC17-B5C3A7418FA4}" type="presOf" srcId="{6E3DA92E-FD07-5B48-A33A-286C3818384E}" destId="{B17438CF-880F-BF48-A86B-0B8A81440F25}" srcOrd="0" destOrd="0" presId="urn:microsoft.com/office/officeart/2005/8/layout/orgChart1"/>
    <dgm:cxn modelId="{7D48B549-57DE-0B46-9B0E-A430928BC29C}" type="presOf" srcId="{5019FFC8-F3A2-3C43-B596-92B6C3D11007}" destId="{2F3742CE-9131-4940-BBFF-3E11AAEA5E77}" srcOrd="0" destOrd="0" presId="urn:microsoft.com/office/officeart/2005/8/layout/orgChart1"/>
    <dgm:cxn modelId="{9D6C0357-754B-724B-9659-F7E8FF075024}" srcId="{5019FFC8-F3A2-3C43-B596-92B6C3D11007}" destId="{6E3DA92E-FD07-5B48-A33A-286C3818384E}" srcOrd="0" destOrd="0" parTransId="{5AC70496-BBCD-064E-8EE3-AC89B071A241}" sibTransId="{A7B88CC8-A1E1-B240-BAF0-7083EEBF1423}"/>
    <dgm:cxn modelId="{27C26884-4EB1-DA47-AC9B-1AD894E75443}" type="presOf" srcId="{2F313836-AB28-1F40-BA7B-87BA178E5CCD}" destId="{0284D7DD-0F9E-9446-B0E9-AB375830EE03}" srcOrd="0" destOrd="0" presId="urn:microsoft.com/office/officeart/2005/8/layout/orgChart1"/>
    <dgm:cxn modelId="{E1B3C187-9261-8C47-9282-CB173443BD41}" type="presOf" srcId="{5019FFC8-F3A2-3C43-B596-92B6C3D11007}" destId="{CE8B1A64-39D5-C645-9538-F2012F72C5F5}" srcOrd="1" destOrd="0" presId="urn:microsoft.com/office/officeart/2005/8/layout/orgChart1"/>
    <dgm:cxn modelId="{106968CF-1CA5-EB45-8F60-4EEF72F342FD}" type="presOf" srcId="{7C6F632B-C3B3-1646-82BC-14C6B30A5D97}" destId="{C46E4B3C-5A9B-6C47-9017-F6F65F898C44}" srcOrd="0" destOrd="0" presId="urn:microsoft.com/office/officeart/2005/8/layout/orgChart1"/>
    <dgm:cxn modelId="{746C5AD8-E981-8E4C-812F-1A18E3E6BFB0}" type="presOf" srcId="{2F313836-AB28-1F40-BA7B-87BA178E5CCD}" destId="{E8DD1B22-2E6C-6A43-BBC2-2E4AA73A56EA}" srcOrd="1" destOrd="0" presId="urn:microsoft.com/office/officeart/2005/8/layout/orgChart1"/>
    <dgm:cxn modelId="{43BCD2DC-3624-2948-B8A5-00ECEF6B8594}" srcId="{5019FFC8-F3A2-3C43-B596-92B6C3D11007}" destId="{2F313836-AB28-1F40-BA7B-87BA178E5CCD}" srcOrd="2" destOrd="0" parTransId="{5A634FAA-C94A-6748-AE6E-0C679AA8F568}" sibTransId="{A6EBB18E-1909-4F40-A7BA-409F516A2389}"/>
    <dgm:cxn modelId="{93446DE1-4F4E-FC40-B612-8E80F14D86C4}" type="presOf" srcId="{5AC70496-BBCD-064E-8EE3-AC89B071A241}" destId="{48B0E1D8-078F-DE40-B090-FAE1E29097C9}" srcOrd="0" destOrd="0" presId="urn:microsoft.com/office/officeart/2005/8/layout/orgChart1"/>
    <dgm:cxn modelId="{FC9C682E-082A-B74B-9173-CA77ECCC59C2}" type="presParOf" srcId="{2C7C08DA-BCDF-8146-ABF7-8D128250EB40}" destId="{CD9C1B7B-6F60-5E4A-9962-0EAB85C119CE}" srcOrd="0" destOrd="0" presId="urn:microsoft.com/office/officeart/2005/8/layout/orgChart1"/>
    <dgm:cxn modelId="{8FD76BFA-7580-044A-9970-D8AA3B8864A6}" type="presParOf" srcId="{CD9C1B7B-6F60-5E4A-9962-0EAB85C119CE}" destId="{4074B735-29A4-E14A-BC84-0B2D6A8F4E36}" srcOrd="0" destOrd="0" presId="urn:microsoft.com/office/officeart/2005/8/layout/orgChart1"/>
    <dgm:cxn modelId="{212A41B0-6CF2-2C42-BD6C-285B24D1A0B4}" type="presParOf" srcId="{4074B735-29A4-E14A-BC84-0B2D6A8F4E36}" destId="{2F3742CE-9131-4940-BBFF-3E11AAEA5E77}" srcOrd="0" destOrd="0" presId="urn:microsoft.com/office/officeart/2005/8/layout/orgChart1"/>
    <dgm:cxn modelId="{9F18D86E-C06F-A945-B112-94A9B2560943}" type="presParOf" srcId="{4074B735-29A4-E14A-BC84-0B2D6A8F4E36}" destId="{CE8B1A64-39D5-C645-9538-F2012F72C5F5}" srcOrd="1" destOrd="0" presId="urn:microsoft.com/office/officeart/2005/8/layout/orgChart1"/>
    <dgm:cxn modelId="{63BC162C-8121-FE41-87F0-A4016C8A0325}" type="presParOf" srcId="{CD9C1B7B-6F60-5E4A-9962-0EAB85C119CE}" destId="{636A65B8-80BF-EA48-9070-E0F9FD09D577}" srcOrd="1" destOrd="0" presId="urn:microsoft.com/office/officeart/2005/8/layout/orgChart1"/>
    <dgm:cxn modelId="{B992EB6A-B674-8348-A6D7-04E9F6FBAC5B}" type="presParOf" srcId="{636A65B8-80BF-EA48-9070-E0F9FD09D577}" destId="{48B0E1D8-078F-DE40-B090-FAE1E29097C9}" srcOrd="0" destOrd="0" presId="urn:microsoft.com/office/officeart/2005/8/layout/orgChart1"/>
    <dgm:cxn modelId="{8F42A807-9A51-2F48-9AB4-5141A4F6F42B}" type="presParOf" srcId="{636A65B8-80BF-EA48-9070-E0F9FD09D577}" destId="{0A8A8D81-46E8-4644-993D-D1FB8787E194}" srcOrd="1" destOrd="0" presId="urn:microsoft.com/office/officeart/2005/8/layout/orgChart1"/>
    <dgm:cxn modelId="{64AF4586-D46E-4944-BC3D-ED87A1BA5193}" type="presParOf" srcId="{0A8A8D81-46E8-4644-993D-D1FB8787E194}" destId="{F981F76E-616C-AA4E-B7C7-75F52165FFCA}" srcOrd="0" destOrd="0" presId="urn:microsoft.com/office/officeart/2005/8/layout/orgChart1"/>
    <dgm:cxn modelId="{E663B542-34C0-C74D-94B4-D61433928AB8}" type="presParOf" srcId="{F981F76E-616C-AA4E-B7C7-75F52165FFCA}" destId="{B17438CF-880F-BF48-A86B-0B8A81440F25}" srcOrd="0" destOrd="0" presId="urn:microsoft.com/office/officeart/2005/8/layout/orgChart1"/>
    <dgm:cxn modelId="{0E9458EC-017C-804B-8578-EF4ABFEF6FF0}" type="presParOf" srcId="{F981F76E-616C-AA4E-B7C7-75F52165FFCA}" destId="{FC0C588C-AAE8-F947-B98F-44B1FC504C09}" srcOrd="1" destOrd="0" presId="urn:microsoft.com/office/officeart/2005/8/layout/orgChart1"/>
    <dgm:cxn modelId="{7EEC2CAA-9C47-FD4C-86A1-14133898FE3C}" type="presParOf" srcId="{0A8A8D81-46E8-4644-993D-D1FB8787E194}" destId="{3540555F-5599-7F41-8C73-461A8C41783B}" srcOrd="1" destOrd="0" presId="urn:microsoft.com/office/officeart/2005/8/layout/orgChart1"/>
    <dgm:cxn modelId="{9510E044-2DE6-1342-806C-8ECE996F8C7B}" type="presParOf" srcId="{0A8A8D81-46E8-4644-993D-D1FB8787E194}" destId="{C9320666-8C07-3944-84C0-20A35375484C}" srcOrd="2" destOrd="0" presId="urn:microsoft.com/office/officeart/2005/8/layout/orgChart1"/>
    <dgm:cxn modelId="{9E8C2EEE-3797-874A-838E-59BB5D649B96}" type="presParOf" srcId="{636A65B8-80BF-EA48-9070-E0F9FD09D577}" destId="{C46E4B3C-5A9B-6C47-9017-F6F65F898C44}" srcOrd="2" destOrd="0" presId="urn:microsoft.com/office/officeart/2005/8/layout/orgChart1"/>
    <dgm:cxn modelId="{F4DFE960-1D42-4D46-B445-9FAFED85F378}" type="presParOf" srcId="{636A65B8-80BF-EA48-9070-E0F9FD09D577}" destId="{9F6F4FD7-EB72-104D-8CF3-5F668BF1E237}" srcOrd="3" destOrd="0" presId="urn:microsoft.com/office/officeart/2005/8/layout/orgChart1"/>
    <dgm:cxn modelId="{575D2D27-9292-8145-A8D5-091DC712E5D4}" type="presParOf" srcId="{9F6F4FD7-EB72-104D-8CF3-5F668BF1E237}" destId="{801D052A-59A2-AB40-A56E-03E11E68BE01}" srcOrd="0" destOrd="0" presId="urn:microsoft.com/office/officeart/2005/8/layout/orgChart1"/>
    <dgm:cxn modelId="{E8C6B6F2-0C9C-8D45-806C-B1E04DE6A4D7}" type="presParOf" srcId="{801D052A-59A2-AB40-A56E-03E11E68BE01}" destId="{9D2AA81B-4BC6-2440-A120-236647819950}" srcOrd="0" destOrd="0" presId="urn:microsoft.com/office/officeart/2005/8/layout/orgChart1"/>
    <dgm:cxn modelId="{C0FD37CB-C79D-CC46-97C1-1377C32746E6}" type="presParOf" srcId="{801D052A-59A2-AB40-A56E-03E11E68BE01}" destId="{B29B4E2D-F89D-7942-A122-FE983B25A241}" srcOrd="1" destOrd="0" presId="urn:microsoft.com/office/officeart/2005/8/layout/orgChart1"/>
    <dgm:cxn modelId="{AA5DE68E-9C7C-FB42-BC88-AF90F0A1C56A}" type="presParOf" srcId="{9F6F4FD7-EB72-104D-8CF3-5F668BF1E237}" destId="{9072CE54-72C6-6345-8437-2D24B6D3346C}" srcOrd="1" destOrd="0" presId="urn:microsoft.com/office/officeart/2005/8/layout/orgChart1"/>
    <dgm:cxn modelId="{3AEB3AEF-AEC6-E24B-9276-A2EF78CD2767}" type="presParOf" srcId="{9F6F4FD7-EB72-104D-8CF3-5F668BF1E237}" destId="{4F862516-AF71-E248-8B3A-E965E23A8FEF}" srcOrd="2" destOrd="0" presId="urn:microsoft.com/office/officeart/2005/8/layout/orgChart1"/>
    <dgm:cxn modelId="{7329CBE8-581A-ED41-922F-43AC3FEE1A5D}" type="presParOf" srcId="{636A65B8-80BF-EA48-9070-E0F9FD09D577}" destId="{27A905A3-9EB5-2447-981D-0619515DC59B}" srcOrd="4" destOrd="0" presId="urn:microsoft.com/office/officeart/2005/8/layout/orgChart1"/>
    <dgm:cxn modelId="{E587DFAD-307C-E946-86CA-0E72DBCD0081}" type="presParOf" srcId="{636A65B8-80BF-EA48-9070-E0F9FD09D577}" destId="{5ABB8CA0-E0D5-A549-9A9B-7523D6E03F4B}" srcOrd="5" destOrd="0" presId="urn:microsoft.com/office/officeart/2005/8/layout/orgChart1"/>
    <dgm:cxn modelId="{14637752-3EAE-204B-A0C6-9BD96BE0C677}" type="presParOf" srcId="{5ABB8CA0-E0D5-A549-9A9B-7523D6E03F4B}" destId="{C15E1D73-CC72-4C45-8468-EC85F3136599}" srcOrd="0" destOrd="0" presId="urn:microsoft.com/office/officeart/2005/8/layout/orgChart1"/>
    <dgm:cxn modelId="{F318B11D-3357-F843-94B3-18D39CE905C5}" type="presParOf" srcId="{C15E1D73-CC72-4C45-8468-EC85F3136599}" destId="{0284D7DD-0F9E-9446-B0E9-AB375830EE03}" srcOrd="0" destOrd="0" presId="urn:microsoft.com/office/officeart/2005/8/layout/orgChart1"/>
    <dgm:cxn modelId="{CF30A5DD-5386-F842-BA86-46E0849BEAEF}" type="presParOf" srcId="{C15E1D73-CC72-4C45-8468-EC85F3136599}" destId="{E8DD1B22-2E6C-6A43-BBC2-2E4AA73A56EA}" srcOrd="1" destOrd="0" presId="urn:microsoft.com/office/officeart/2005/8/layout/orgChart1"/>
    <dgm:cxn modelId="{F03020CF-E3FF-6347-9396-B7726CAD2469}" type="presParOf" srcId="{5ABB8CA0-E0D5-A549-9A9B-7523D6E03F4B}" destId="{D32429E7-6465-8B4A-BC73-8967CCA91F60}" srcOrd="1" destOrd="0" presId="urn:microsoft.com/office/officeart/2005/8/layout/orgChart1"/>
    <dgm:cxn modelId="{2CAC8CFE-A8AA-184A-83A0-F151867C1196}" type="presParOf" srcId="{5ABB8CA0-E0D5-A549-9A9B-7523D6E03F4B}" destId="{24CF87EF-D06C-D94A-8D2E-9C3EA6D9A82B}" srcOrd="2" destOrd="0" presId="urn:microsoft.com/office/officeart/2005/8/layout/orgChart1"/>
    <dgm:cxn modelId="{4AA95D16-4B0A-BA48-84FE-3FFAF07C3E62}" type="presParOf" srcId="{CD9C1B7B-6F60-5E4A-9962-0EAB85C119CE}" destId="{E0A7E2F1-4E19-9D4A-89BB-C625DB61EF44}"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905A3-9EB5-2447-981D-0619515DC59B}">
      <dsp:nvSpPr>
        <dsp:cNvPr id="0" name=""/>
        <dsp:cNvSpPr/>
      </dsp:nvSpPr>
      <dsp:spPr>
        <a:xfrm>
          <a:off x="4464050" y="1096076"/>
          <a:ext cx="3158348" cy="548143"/>
        </a:xfrm>
        <a:custGeom>
          <a:avLst/>
          <a:gdLst/>
          <a:ahLst/>
          <a:cxnLst/>
          <a:rect l="0" t="0" r="0" b="0"/>
          <a:pathLst>
            <a:path>
              <a:moveTo>
                <a:pt x="0" y="0"/>
              </a:moveTo>
              <a:lnTo>
                <a:pt x="0" y="274071"/>
              </a:lnTo>
              <a:lnTo>
                <a:pt x="3158348" y="274071"/>
              </a:lnTo>
              <a:lnTo>
                <a:pt x="3158348" y="54814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6E4B3C-5A9B-6C47-9017-F6F65F898C44}">
      <dsp:nvSpPr>
        <dsp:cNvPr id="0" name=""/>
        <dsp:cNvSpPr/>
      </dsp:nvSpPr>
      <dsp:spPr>
        <a:xfrm>
          <a:off x="4418330" y="1096076"/>
          <a:ext cx="91440" cy="548143"/>
        </a:xfrm>
        <a:custGeom>
          <a:avLst/>
          <a:gdLst/>
          <a:ahLst/>
          <a:cxnLst/>
          <a:rect l="0" t="0" r="0" b="0"/>
          <a:pathLst>
            <a:path>
              <a:moveTo>
                <a:pt x="45720" y="0"/>
              </a:moveTo>
              <a:lnTo>
                <a:pt x="45720" y="54814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B0E1D8-078F-DE40-B090-FAE1E29097C9}">
      <dsp:nvSpPr>
        <dsp:cNvPr id="0" name=""/>
        <dsp:cNvSpPr/>
      </dsp:nvSpPr>
      <dsp:spPr>
        <a:xfrm>
          <a:off x="1305701" y="1096076"/>
          <a:ext cx="3158348" cy="548143"/>
        </a:xfrm>
        <a:custGeom>
          <a:avLst/>
          <a:gdLst/>
          <a:ahLst/>
          <a:cxnLst/>
          <a:rect l="0" t="0" r="0" b="0"/>
          <a:pathLst>
            <a:path>
              <a:moveTo>
                <a:pt x="3158348" y="0"/>
              </a:moveTo>
              <a:lnTo>
                <a:pt x="3158348" y="274071"/>
              </a:lnTo>
              <a:lnTo>
                <a:pt x="0" y="274071"/>
              </a:lnTo>
              <a:lnTo>
                <a:pt x="0" y="54814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3742CE-9131-4940-BBFF-3E11AAEA5E77}">
      <dsp:nvSpPr>
        <dsp:cNvPr id="0" name=""/>
        <dsp:cNvSpPr/>
      </dsp:nvSpPr>
      <dsp:spPr>
        <a:xfrm>
          <a:off x="3158947" y="223028"/>
          <a:ext cx="2610205" cy="87304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nl-NL" sz="2400" kern="1200" dirty="0" err="1"/>
            <a:t>concurrency</a:t>
          </a:r>
          <a:endParaRPr lang="nl-NL" sz="2400" kern="1200" dirty="0"/>
        </a:p>
      </dsp:txBody>
      <dsp:txXfrm>
        <a:off x="3158947" y="223028"/>
        <a:ext cx="2610205" cy="873048"/>
      </dsp:txXfrm>
    </dsp:sp>
    <dsp:sp modelId="{B17438CF-880F-BF48-A86B-0B8A81440F25}">
      <dsp:nvSpPr>
        <dsp:cNvPr id="0" name=""/>
        <dsp:cNvSpPr/>
      </dsp:nvSpPr>
      <dsp:spPr>
        <a:xfrm>
          <a:off x="599" y="1644220"/>
          <a:ext cx="2610205" cy="87304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nl-NL" sz="2400" b="0" i="0" kern="1200" dirty="0"/>
            <a:t>multiprocessing</a:t>
          </a:r>
          <a:endParaRPr lang="nl-NL" sz="2400" kern="1200" dirty="0"/>
        </a:p>
      </dsp:txBody>
      <dsp:txXfrm>
        <a:off x="599" y="1644220"/>
        <a:ext cx="2610205" cy="873048"/>
      </dsp:txXfrm>
    </dsp:sp>
    <dsp:sp modelId="{9D2AA81B-4BC6-2440-A120-236647819950}">
      <dsp:nvSpPr>
        <dsp:cNvPr id="0" name=""/>
        <dsp:cNvSpPr/>
      </dsp:nvSpPr>
      <dsp:spPr>
        <a:xfrm>
          <a:off x="3158947" y="1644220"/>
          <a:ext cx="2610205" cy="87304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nl-NL" sz="2400" b="0" i="0" kern="1200" dirty="0" err="1"/>
            <a:t>threading</a:t>
          </a:r>
          <a:endParaRPr lang="nl-NL" sz="2400" kern="1200" dirty="0"/>
        </a:p>
      </dsp:txBody>
      <dsp:txXfrm>
        <a:off x="3158947" y="1644220"/>
        <a:ext cx="2610205" cy="873048"/>
      </dsp:txXfrm>
    </dsp:sp>
    <dsp:sp modelId="{0284D7DD-0F9E-9446-B0E9-AB375830EE03}">
      <dsp:nvSpPr>
        <dsp:cNvPr id="0" name=""/>
        <dsp:cNvSpPr/>
      </dsp:nvSpPr>
      <dsp:spPr>
        <a:xfrm>
          <a:off x="6317295" y="1644220"/>
          <a:ext cx="2610205" cy="87304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nl-NL" sz="2400" b="0" i="0" kern="1200" dirty="0" err="1"/>
            <a:t>asynchronous</a:t>
          </a:r>
          <a:r>
            <a:rPr lang="nl-NL" sz="2400" b="0" i="0" kern="1200" dirty="0"/>
            <a:t> IO</a:t>
          </a:r>
          <a:endParaRPr lang="nl-NL" sz="2400" kern="1200" dirty="0"/>
        </a:p>
      </dsp:txBody>
      <dsp:txXfrm>
        <a:off x="6317295" y="1644220"/>
        <a:ext cx="2610205" cy="87304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AutoShape 1"/>
          <p:cNvSpPr>
            <a:spLocks noChangeArrowheads="1"/>
          </p:cNvSpPr>
          <p:nvPr/>
        </p:nvSpPr>
        <p:spPr bwMode="auto">
          <a:xfrm>
            <a:off x="0" y="0"/>
            <a:ext cx="7772400" cy="10058400"/>
          </a:xfrm>
          <a:prstGeom prst="roundRect">
            <a:avLst>
              <a:gd name="adj" fmla="val 19"/>
            </a:avLst>
          </a:prstGeom>
          <a:solidFill>
            <a:srgbClr val="FFFFFF"/>
          </a:solidFill>
          <a:ln>
            <a:noFill/>
          </a:ln>
          <a:effectLst/>
          <a:extLs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nl-NL" altLang="nl-NL"/>
          </a:p>
        </p:txBody>
      </p:sp>
      <p:sp>
        <p:nvSpPr>
          <p:cNvPr id="10243" name="Rectangle 2"/>
          <p:cNvSpPr>
            <a:spLocks noGrp="1" noRot="1" noChangeAspect="1" noChangeArrowheads="1"/>
          </p:cNvSpPr>
          <p:nvPr>
            <p:ph type="sldImg"/>
          </p:nvPr>
        </p:nvSpPr>
        <p:spPr bwMode="auto">
          <a:xfrm>
            <a:off x="1371600" y="763588"/>
            <a:ext cx="5026025" cy="3768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051" name="Rectangle 3"/>
          <p:cNvSpPr>
            <a:spLocks noGrp="1" noChangeArrowheads="1"/>
          </p:cNvSpPr>
          <p:nvPr>
            <p:ph type="body"/>
          </p:nvPr>
        </p:nvSpPr>
        <p:spPr bwMode="auto">
          <a:xfrm>
            <a:off x="777875" y="4776788"/>
            <a:ext cx="6215063" cy="4522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nl-NL" altLang="nl-NL" noProof="0"/>
          </a:p>
        </p:txBody>
      </p:sp>
      <p:sp>
        <p:nvSpPr>
          <p:cNvPr id="2052" name="Rectangle 4"/>
          <p:cNvSpPr>
            <a:spLocks noGrp="1" noChangeArrowheads="1"/>
          </p:cNvSpPr>
          <p:nvPr>
            <p:ph type="hdr"/>
          </p:nvPr>
        </p:nvSpPr>
        <p:spPr bwMode="auto">
          <a:xfrm>
            <a:off x="0" y="0"/>
            <a:ext cx="3370263"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itchFamily="16" charset="0"/>
                <a:ea typeface="DejaVu Sans" pitchFamily="32" charset="0"/>
                <a:cs typeface="DejaVu Sans" pitchFamily="32" charset="0"/>
              </a:defRPr>
            </a:lvl1pPr>
          </a:lstStyle>
          <a:p>
            <a:pPr>
              <a:defRPr/>
            </a:pPr>
            <a:endParaRPr lang="en-US" altLang="nl-NL"/>
          </a:p>
        </p:txBody>
      </p:sp>
      <p:sp>
        <p:nvSpPr>
          <p:cNvPr id="2053" name="Rectangle 5"/>
          <p:cNvSpPr>
            <a:spLocks noGrp="1" noChangeArrowheads="1"/>
          </p:cNvSpPr>
          <p:nvPr>
            <p:ph type="dt"/>
          </p:nvPr>
        </p:nvSpPr>
        <p:spPr bwMode="auto">
          <a:xfrm>
            <a:off x="4398963" y="0"/>
            <a:ext cx="3370262"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a:lnSpc>
                <a:spcPct val="93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itchFamily="16" charset="0"/>
                <a:ea typeface="DejaVu Sans" pitchFamily="32" charset="0"/>
                <a:cs typeface="DejaVu Sans" pitchFamily="32" charset="0"/>
              </a:defRPr>
            </a:lvl1pPr>
          </a:lstStyle>
          <a:p>
            <a:pPr>
              <a:defRPr/>
            </a:pPr>
            <a:endParaRPr lang="en-US" altLang="nl-NL"/>
          </a:p>
        </p:txBody>
      </p:sp>
      <p:sp>
        <p:nvSpPr>
          <p:cNvPr id="2054" name="Rectangle 6"/>
          <p:cNvSpPr>
            <a:spLocks noGrp="1" noChangeArrowheads="1"/>
          </p:cNvSpPr>
          <p:nvPr>
            <p:ph type="ftr"/>
          </p:nvPr>
        </p:nvSpPr>
        <p:spPr bwMode="auto">
          <a:xfrm>
            <a:off x="0" y="9555163"/>
            <a:ext cx="3370263"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eaLnBrk="1">
              <a:lnSpc>
                <a:spcPct val="93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itchFamily="16" charset="0"/>
                <a:ea typeface="DejaVu Sans" pitchFamily="32" charset="0"/>
                <a:cs typeface="DejaVu Sans" pitchFamily="32" charset="0"/>
              </a:defRPr>
            </a:lvl1pPr>
          </a:lstStyle>
          <a:p>
            <a:pPr>
              <a:defRPr/>
            </a:pPr>
            <a:endParaRPr lang="en-US" altLang="nl-NL"/>
          </a:p>
        </p:txBody>
      </p:sp>
      <p:sp>
        <p:nvSpPr>
          <p:cNvPr id="2055" name="Rectangle 7"/>
          <p:cNvSpPr>
            <a:spLocks noGrp="1" noChangeArrowheads="1"/>
          </p:cNvSpPr>
          <p:nvPr>
            <p:ph type="sldNum"/>
          </p:nvPr>
        </p:nvSpPr>
        <p:spPr bwMode="auto">
          <a:xfrm>
            <a:off x="4398963" y="9555163"/>
            <a:ext cx="3370262"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a:lnSpc>
                <a:spcPct val="93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anose="02020603050405020304" pitchFamily="18" charset="0"/>
                <a:ea typeface="DejaVu Sans" pitchFamily="32" charset="0"/>
                <a:cs typeface="DejaVu Sans" pitchFamily="32" charset="0"/>
              </a:defRPr>
            </a:lvl1pPr>
          </a:lstStyle>
          <a:p>
            <a:pPr>
              <a:defRPr/>
            </a:pPr>
            <a:fld id="{BB51D97E-2831-436A-89C4-3CC1FD83FC3D}" type="slidenum">
              <a:rPr lang="en-US" altLang="nl-NL"/>
              <a:pPr>
                <a:defRPr/>
              </a:pPr>
              <a:t>‹nr.›</a:t>
            </a:fld>
            <a:endParaRPr lang="en-US" altLang="nl-NL"/>
          </a:p>
        </p:txBody>
      </p:sp>
    </p:spTree>
    <p:extLst>
      <p:ext uri="{BB962C8B-B14F-4D97-AF65-F5344CB8AC3E}">
        <p14:creationId xmlns:p14="http://schemas.microsoft.com/office/powerpoint/2010/main" val="137243670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3</a:t>
            </a:fld>
            <a:endParaRPr lang="en-US" altLang="nl-NL"/>
          </a:p>
        </p:txBody>
      </p:sp>
    </p:spTree>
    <p:extLst>
      <p:ext uri="{BB962C8B-B14F-4D97-AF65-F5344CB8AC3E}">
        <p14:creationId xmlns:p14="http://schemas.microsoft.com/office/powerpoint/2010/main" val="773331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Decorators</a:t>
            </a:r>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34</a:t>
            </a:fld>
            <a:endParaRPr lang="en-US" altLang="nl-NL"/>
          </a:p>
        </p:txBody>
      </p:sp>
    </p:spTree>
    <p:extLst>
      <p:ext uri="{BB962C8B-B14F-4D97-AF65-F5344CB8AC3E}">
        <p14:creationId xmlns:p14="http://schemas.microsoft.com/office/powerpoint/2010/main" val="1651598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Decorators</a:t>
            </a:r>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36</a:t>
            </a:fld>
            <a:endParaRPr lang="en-US" altLang="nl-NL"/>
          </a:p>
        </p:txBody>
      </p:sp>
    </p:spTree>
    <p:extLst>
      <p:ext uri="{BB962C8B-B14F-4D97-AF65-F5344CB8AC3E}">
        <p14:creationId xmlns:p14="http://schemas.microsoft.com/office/powerpoint/2010/main" val="3577884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Decorators</a:t>
            </a:r>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37</a:t>
            </a:fld>
            <a:endParaRPr lang="en-US" altLang="nl-NL"/>
          </a:p>
        </p:txBody>
      </p:sp>
    </p:spTree>
    <p:extLst>
      <p:ext uri="{BB962C8B-B14F-4D97-AF65-F5344CB8AC3E}">
        <p14:creationId xmlns:p14="http://schemas.microsoft.com/office/powerpoint/2010/main" val="1238594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De trainer kan dit voorbeeld gebruiken om uit te werken in code. Hierin komt van alles terug:</a:t>
            </a:r>
          </a:p>
          <a:p>
            <a:endParaRPr lang="nl-NL" dirty="0"/>
          </a:p>
          <a:p>
            <a:pPr marL="228600" indent="-228600">
              <a:buAutoNum type="arabicPeriod"/>
            </a:pPr>
            <a:r>
              <a:rPr lang="nl-NL" dirty="0"/>
              <a:t>Klassen</a:t>
            </a:r>
          </a:p>
          <a:p>
            <a:pPr marL="228600" indent="-228600">
              <a:buAutoNum type="arabicPeriod"/>
            </a:pPr>
            <a:r>
              <a:rPr lang="nl-NL" dirty="0"/>
              <a:t>Overerving</a:t>
            </a:r>
          </a:p>
          <a:p>
            <a:pPr marL="228600" indent="-228600">
              <a:buAutoNum type="arabicPeriod"/>
            </a:pPr>
            <a:r>
              <a:rPr lang="nl-NL" dirty="0"/>
              <a:t>Associaties met andere klassen. </a:t>
            </a:r>
          </a:p>
          <a:p>
            <a:pPr marL="228600" indent="-228600">
              <a:buAutoNum type="arabicPeriod"/>
            </a:pPr>
            <a:endParaRPr lang="nl-NL" dirty="0"/>
          </a:p>
          <a:p>
            <a:pPr marL="0" indent="0">
              <a:buNone/>
            </a:pPr>
            <a:r>
              <a:rPr lang="nl-NL" dirty="0"/>
              <a:t>Met behulp van dit voorbeeld wordt alles geoefend. </a:t>
            </a:r>
          </a:p>
          <a:p>
            <a:pPr marL="228600" indent="-228600">
              <a:buAutoNum type="arabicPeriod"/>
            </a:pPr>
            <a:endParaRPr lang="nl-NL" dirty="0"/>
          </a:p>
          <a:p>
            <a:pPr marL="228600" indent="-228600">
              <a:buAutoNum type="arabicPeriod"/>
            </a:pPr>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46</a:t>
            </a:fld>
            <a:endParaRPr lang="en-US" altLang="nl-NL"/>
          </a:p>
        </p:txBody>
      </p:sp>
    </p:spTree>
    <p:extLst>
      <p:ext uri="{BB962C8B-B14F-4D97-AF65-F5344CB8AC3E}">
        <p14:creationId xmlns:p14="http://schemas.microsoft.com/office/powerpoint/2010/main" val="2586556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72</a:t>
            </a:fld>
            <a:endParaRPr lang="en-US" altLang="nl-NL"/>
          </a:p>
        </p:txBody>
      </p:sp>
    </p:spTree>
    <p:extLst>
      <p:ext uri="{BB962C8B-B14F-4D97-AF65-F5344CB8AC3E}">
        <p14:creationId xmlns:p14="http://schemas.microsoft.com/office/powerpoint/2010/main" val="2104208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78</a:t>
            </a:fld>
            <a:endParaRPr lang="en-US" altLang="nl-NL"/>
          </a:p>
        </p:txBody>
      </p:sp>
    </p:spTree>
    <p:extLst>
      <p:ext uri="{BB962C8B-B14F-4D97-AF65-F5344CB8AC3E}">
        <p14:creationId xmlns:p14="http://schemas.microsoft.com/office/powerpoint/2010/main" val="3862280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nl-NL" dirty="0"/>
              <a:t>Python Enhancement </a:t>
            </a:r>
            <a:r>
              <a:rPr lang="nl-NL" dirty="0" err="1"/>
              <a:t>Proposals</a:t>
            </a:r>
            <a:r>
              <a:rPr lang="nl-NL" dirty="0"/>
              <a:t> (</a:t>
            </a:r>
            <a:r>
              <a:rPr lang="nl-NL" dirty="0" err="1"/>
              <a:t>PEPs</a:t>
            </a:r>
            <a:r>
              <a:rPr lang="nl-NL" dirty="0"/>
              <a:t>)</a:t>
            </a:r>
          </a:p>
          <a:p>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107</a:t>
            </a:fld>
            <a:endParaRPr lang="en-US" altLang="nl-NL"/>
          </a:p>
        </p:txBody>
      </p:sp>
    </p:spTree>
    <p:extLst>
      <p:ext uri="{BB962C8B-B14F-4D97-AF65-F5344CB8AC3E}">
        <p14:creationId xmlns:p14="http://schemas.microsoft.com/office/powerpoint/2010/main" val="60736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Klik om de stijl te bewerken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40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a:xfrm>
            <a:off x="575817" y="2012414"/>
            <a:ext cx="8928990" cy="5439831"/>
          </a:xfrm>
        </p:spPr>
        <p:txBody>
          <a:bodyPr>
            <a:noAutofit/>
          </a:bodyPr>
          <a:lstStyle>
            <a:lvl1pPr>
              <a:defRPr sz="2000"/>
            </a:lvl1pPr>
            <a:lvl2pPr>
              <a:defRPr sz="1800"/>
            </a:lvl2pPr>
            <a:lvl3pPr>
              <a:defRPr sz="1600"/>
            </a:lvl3pPr>
            <a:lvl4pPr>
              <a:defRPr sz="1400"/>
            </a:lvl4pPr>
            <a:lvl5pPr>
              <a:defRPr sz="1400"/>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575816" y="402483"/>
            <a:ext cx="8928991" cy="1461188"/>
          </a:xfrm>
        </p:spPr>
        <p:txBody>
          <a:bodyPr/>
          <a:lstStyle/>
          <a:p>
            <a:r>
              <a:rPr lang="nl-NL" dirty="0"/>
              <a:t>Klik om de stijl te bewerken</a:t>
            </a:r>
          </a:p>
        </p:txBody>
      </p:sp>
      <p:sp>
        <p:nvSpPr>
          <p:cNvPr id="3" name="Tijdelijke aanduiding voor inhoud 2"/>
          <p:cNvSpPr>
            <a:spLocks noGrp="1"/>
          </p:cNvSpPr>
          <p:nvPr>
            <p:ph idx="1"/>
          </p:nvPr>
        </p:nvSpPr>
        <p:spPr>
          <a:xfrm>
            <a:off x="575817" y="2012414"/>
            <a:ext cx="8928990" cy="4215695"/>
          </a:xfrm>
        </p:spPr>
        <p:txBody>
          <a:bodyPr>
            <a:noAutofit/>
          </a:bodyPr>
          <a:lstStyle>
            <a:lvl1pPr>
              <a:defRPr sz="2000"/>
            </a:lvl1pPr>
            <a:lvl2pPr>
              <a:defRPr sz="1800"/>
            </a:lvl2pPr>
            <a:lvl3pPr>
              <a:defRPr sz="1600"/>
            </a:lvl3pPr>
            <a:lvl4pPr>
              <a:defRPr sz="1400"/>
            </a:lvl4pPr>
            <a:lvl5pPr>
              <a:defRPr sz="1400"/>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6" name="Tijdelijke aanduiding voor tekst 5">
            <a:extLst>
              <a:ext uri="{FF2B5EF4-FFF2-40B4-BE49-F238E27FC236}">
                <a16:creationId xmlns:a16="http://schemas.microsoft.com/office/drawing/2014/main" id="{53301CB4-3852-F643-A3EC-0B10D6E0E688}"/>
              </a:ext>
            </a:extLst>
          </p:cNvPr>
          <p:cNvSpPr>
            <a:spLocks noGrp="1"/>
          </p:cNvSpPr>
          <p:nvPr>
            <p:ph type="body" sz="quarter" idx="10"/>
          </p:nvPr>
        </p:nvSpPr>
        <p:spPr>
          <a:xfrm>
            <a:off x="575816" y="5965699"/>
            <a:ext cx="8928991" cy="1323439"/>
          </a:xfrm>
          <a:solidFill>
            <a:schemeClr val="bg1">
              <a:lumMod val="85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nchor="b" anchorCtr="0">
            <a:spAutoFit/>
          </a:bodyPr>
          <a:lstStyle>
            <a:lvl1pPr marL="0" indent="0">
              <a:lnSpc>
                <a:spcPct val="100000"/>
              </a:lnSpc>
              <a:spcBef>
                <a:spcPts val="0"/>
              </a:spcBef>
              <a:buNone/>
              <a:defRPr sz="1600" b="1">
                <a:latin typeface="Menlo" panose="020B0609030804020204" pitchFamily="49" charset="0"/>
                <a:ea typeface="Menlo" panose="020B0609030804020204" pitchFamily="49" charset="0"/>
                <a:cs typeface="Menlo" panose="020B0609030804020204" pitchFamily="49" charset="0"/>
              </a:defRPr>
            </a:lvl1pPr>
          </a:lstStyle>
          <a:p>
            <a:r>
              <a:rPr lang="nl-NL" dirty="0"/>
              <a:t>Tekststijl van het model bewerken
Tweede niveau
Derde niveau
Vierde niveau
Vijfde niveau</a:t>
            </a:r>
          </a:p>
        </p:txBody>
      </p:sp>
    </p:spTree>
    <p:extLst>
      <p:ext uri="{BB962C8B-B14F-4D97-AF65-F5344CB8AC3E}">
        <p14:creationId xmlns:p14="http://schemas.microsoft.com/office/powerpoint/2010/main" val="1949359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1943967" y="402483"/>
            <a:ext cx="7560839" cy="1461188"/>
          </a:xfrm>
        </p:spPr>
        <p:txBody>
          <a:bodyPr/>
          <a:lstStyle/>
          <a:p>
            <a:r>
              <a:rPr lang="nl-NL" dirty="0"/>
              <a:t>Klik om de stijl te bewerken</a:t>
            </a:r>
          </a:p>
        </p:txBody>
      </p:sp>
      <p:sp>
        <p:nvSpPr>
          <p:cNvPr id="3" name="Tijdelijke aanduiding voor inhoud 2"/>
          <p:cNvSpPr>
            <a:spLocks noGrp="1"/>
          </p:cNvSpPr>
          <p:nvPr>
            <p:ph idx="1"/>
          </p:nvPr>
        </p:nvSpPr>
        <p:spPr>
          <a:xfrm>
            <a:off x="575816" y="2012414"/>
            <a:ext cx="8928991" cy="5439831"/>
          </a:xfrm>
        </p:spPr>
        <p:txBody>
          <a:bodyPr>
            <a:noAutofit/>
          </a:bodyPr>
          <a:lstStyle>
            <a:lvl1pPr>
              <a:defRPr sz="2000"/>
            </a:lvl1pPr>
            <a:lvl2pPr>
              <a:defRPr sz="1800"/>
            </a:lvl2pPr>
            <a:lvl3pPr>
              <a:defRPr sz="1600"/>
            </a:lvl3pPr>
            <a:lvl4pPr>
              <a:defRPr sz="1400"/>
            </a:lvl4pPr>
            <a:lvl5pPr>
              <a:defRPr sz="1400"/>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5" name="Afbeelding 4">
            <a:extLst>
              <a:ext uri="{FF2B5EF4-FFF2-40B4-BE49-F238E27FC236}">
                <a16:creationId xmlns:a16="http://schemas.microsoft.com/office/drawing/2014/main" id="{80578D63-4F6C-D144-86C8-5D615C93EEBB}"/>
              </a:ext>
            </a:extLst>
          </p:cNvPr>
          <p:cNvPicPr>
            <a:picLocks noChangeAspect="1"/>
          </p:cNvPicPr>
          <p:nvPr userDrawn="1"/>
        </p:nvPicPr>
        <p:blipFill>
          <a:blip r:embed="rId2"/>
          <a:stretch>
            <a:fillRect/>
          </a:stretch>
        </p:blipFill>
        <p:spPr>
          <a:xfrm>
            <a:off x="359792" y="438292"/>
            <a:ext cx="1440160" cy="1389570"/>
          </a:xfrm>
          <a:prstGeom prst="rect">
            <a:avLst/>
          </a:prstGeom>
        </p:spPr>
      </p:pic>
    </p:spTree>
    <p:extLst>
      <p:ext uri="{BB962C8B-B14F-4D97-AF65-F5344CB8AC3E}">
        <p14:creationId xmlns:p14="http://schemas.microsoft.com/office/powerpoint/2010/main" val="3034979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el en tekst/afbeelding">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79311" y="2067383"/>
            <a:ext cx="8928991" cy="4952814"/>
          </a:xfrm>
        </p:spPr>
        <p:txBody>
          <a:bodyPr>
            <a:noAutofit/>
          </a:bodyPr>
          <a:lstStyle>
            <a:lvl1pPr>
              <a:defRPr sz="2000">
                <a:latin typeface="+mn-lt"/>
                <a:ea typeface="Verdana" panose="020B0604030504040204" pitchFamily="34" charset="0"/>
                <a:cs typeface="Verdana" panose="020B0604030504040204" pitchFamily="34" charset="0"/>
              </a:defRPr>
            </a:lvl1pPr>
            <a:lvl2pPr>
              <a:defRPr sz="2000">
                <a:latin typeface="+mn-lt"/>
                <a:ea typeface="Verdana" panose="020B0604030504040204" pitchFamily="34" charset="0"/>
                <a:cs typeface="Verdana" panose="020B0604030504040204" pitchFamily="34" charset="0"/>
              </a:defRPr>
            </a:lvl2pPr>
            <a:lvl3pPr>
              <a:defRPr sz="1800">
                <a:latin typeface="+mn-lt"/>
                <a:ea typeface="Verdana" panose="020B0604030504040204" pitchFamily="34" charset="0"/>
                <a:cs typeface="Verdana" panose="020B0604030504040204" pitchFamily="34" charset="0"/>
              </a:defRPr>
            </a:lvl3pPr>
            <a:lvl4pPr>
              <a:defRPr sz="1400">
                <a:latin typeface="+mn-lt"/>
                <a:ea typeface="Verdana" panose="020B0604030504040204" pitchFamily="34" charset="0"/>
                <a:cs typeface="Verdana" panose="020B0604030504040204" pitchFamily="34" charset="0"/>
              </a:defRPr>
            </a:lvl4pPr>
            <a:lvl5pPr>
              <a:defRPr sz="1400">
                <a:latin typeface="+mn-lt"/>
                <a:ea typeface="Verdana" panose="020B0604030504040204" pitchFamily="34" charset="0"/>
                <a:cs typeface="Verdana" panose="020B0604030504040204" pitchFamily="34"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2" name="Titel 11"/>
          <p:cNvSpPr>
            <a:spLocks noGrp="1"/>
          </p:cNvSpPr>
          <p:nvPr>
            <p:ph type="title" hasCustomPrompt="1"/>
          </p:nvPr>
        </p:nvSpPr>
        <p:spPr/>
        <p:txBody>
          <a:bodyPr/>
          <a:lstStyle>
            <a:lvl1pPr>
              <a:defRPr/>
            </a:lvl1pPr>
          </a:lstStyle>
          <a:p>
            <a:r>
              <a:rPr lang="nl-NL" dirty="0"/>
              <a:t>Titel van je slide</a:t>
            </a:r>
          </a:p>
        </p:txBody>
      </p:sp>
      <p:sp>
        <p:nvSpPr>
          <p:cNvPr id="14" name="Tijdelijke aanduiding voor dianummer 5"/>
          <p:cNvSpPr>
            <a:spLocks noGrp="1"/>
          </p:cNvSpPr>
          <p:nvPr>
            <p:ph type="sldNum" sz="quarter" idx="4"/>
          </p:nvPr>
        </p:nvSpPr>
        <p:spPr>
          <a:xfrm>
            <a:off x="7707990" y="7095430"/>
            <a:ext cx="2268141" cy="346218"/>
          </a:xfrm>
          <a:prstGeom prst="rect">
            <a:avLst/>
          </a:prstGeom>
        </p:spPr>
        <p:txBody>
          <a:bodyPr vert="horz" lIns="91440" tIns="45720" rIns="91440" bIns="45720" rtlCol="0" anchor="ctr"/>
          <a:lstStyle>
            <a:lvl1pPr algn="r">
              <a:defRPr sz="992">
                <a:solidFill>
                  <a:srgbClr val="AE0D24"/>
                </a:solidFill>
                <a:latin typeface="Verdana" panose="020B0604030504040204" pitchFamily="34" charset="0"/>
                <a:ea typeface="Verdana" panose="020B0604030504040204" pitchFamily="34" charset="0"/>
                <a:cs typeface="Verdana" panose="020B0604030504040204" pitchFamily="34" charset="0"/>
              </a:defRPr>
            </a:lvl1pPr>
          </a:lstStyle>
          <a:p>
            <a:fld id="{1181F1E3-57B7-48A5-BF9B-ED6E736CC525}" type="slidenum">
              <a:rPr lang="nl-NL" smtClean="0"/>
              <a:pPr/>
              <a:t>‹nr.›</a:t>
            </a:fld>
            <a:endParaRPr lang="nl-NL" dirty="0"/>
          </a:p>
        </p:txBody>
      </p:sp>
      <p:sp>
        <p:nvSpPr>
          <p:cNvPr id="15" name="Tijdelijke aanduiding voor voettekst 4"/>
          <p:cNvSpPr>
            <a:spLocks noGrp="1"/>
          </p:cNvSpPr>
          <p:nvPr>
            <p:ph type="ftr" sz="quarter" idx="3"/>
          </p:nvPr>
        </p:nvSpPr>
        <p:spPr>
          <a:xfrm>
            <a:off x="3339207" y="7096574"/>
            <a:ext cx="3402211" cy="353484"/>
          </a:xfrm>
          <a:prstGeom prst="rect">
            <a:avLst/>
          </a:prstGeom>
        </p:spPr>
        <p:txBody>
          <a:bodyPr vert="horz" lIns="91440" tIns="45720" rIns="91440" bIns="45720" rtlCol="0" anchor="ctr"/>
          <a:lstStyle>
            <a:lvl1pPr algn="ctr">
              <a:defRPr sz="992">
                <a:solidFill>
                  <a:srgbClr val="AE0D24"/>
                </a:solidFill>
                <a:latin typeface="Verdana" panose="020B0604030504040204" pitchFamily="34" charset="0"/>
                <a:ea typeface="Verdana" panose="020B0604030504040204" pitchFamily="34" charset="0"/>
                <a:cs typeface="Verdana" panose="020B0604030504040204" pitchFamily="34" charset="0"/>
              </a:defRPr>
            </a:lvl1pPr>
          </a:lstStyle>
          <a:p>
            <a:r>
              <a:rPr lang="nl-NL" dirty="0"/>
              <a:t>Eventuele voettekst</a:t>
            </a:r>
          </a:p>
        </p:txBody>
      </p:sp>
    </p:spTree>
    <p:extLst>
      <p:ext uri="{BB962C8B-B14F-4D97-AF65-F5344CB8AC3E}">
        <p14:creationId xmlns:p14="http://schemas.microsoft.com/office/powerpoint/2010/main" val="3055131781"/>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75816" y="402483"/>
            <a:ext cx="8928991" cy="1461188"/>
          </a:xfrm>
          <a:prstGeom prst="rect">
            <a:avLst/>
          </a:prstGeom>
        </p:spPr>
        <p:txBody>
          <a:bodyPr vert="horz" lIns="91440" tIns="45720" rIns="91440" bIns="45720" rtlCol="0" anchor="ctr">
            <a:normAutofit/>
          </a:bodyPr>
          <a:lstStyle/>
          <a:p>
            <a:r>
              <a:rPr lang="nl-NL" dirty="0"/>
              <a:t>Klik om de stijl te bewerken</a:t>
            </a:r>
          </a:p>
        </p:txBody>
      </p:sp>
      <p:sp>
        <p:nvSpPr>
          <p:cNvPr id="3" name="Tijdelijke aanduiding voor tekst 2"/>
          <p:cNvSpPr>
            <a:spLocks noGrp="1"/>
          </p:cNvSpPr>
          <p:nvPr>
            <p:ph type="body" idx="1"/>
          </p:nvPr>
        </p:nvSpPr>
        <p:spPr>
          <a:xfrm>
            <a:off x="579311" y="2067383"/>
            <a:ext cx="8928991" cy="4296209"/>
          </a:xfrm>
          <a:prstGeom prst="rect">
            <a:avLst/>
          </a:prstGeom>
        </p:spPr>
        <p:txBody>
          <a:bodyPr vert="horz" lIns="91440" tIns="45720" rIns="91440" bIns="45720" rtlCol="0">
            <a:no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5" name="Afbeelding 4"/>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8280672" y="174325"/>
            <a:ext cx="1655528" cy="456316"/>
          </a:xfrm>
          <a:prstGeom prst="rect">
            <a:avLst/>
          </a:prstGeom>
        </p:spPr>
      </p:pic>
    </p:spTree>
    <p:extLst>
      <p:ext uri="{BB962C8B-B14F-4D97-AF65-F5344CB8AC3E}">
        <p14:creationId xmlns:p14="http://schemas.microsoft.com/office/powerpoint/2010/main" val="1575757768"/>
      </p:ext>
    </p:extLst>
  </p:cSld>
  <p:clrMap bg1="lt1" tx1="dk1" bg2="lt2" tx2="dk2" accent1="accent1" accent2="accent2" accent3="accent3" accent4="accent4" accent5="accent5" accent6="accent6" hlink="hlink" folHlink="folHlink"/>
  <p:sldLayoutIdLst>
    <p:sldLayoutId id="2147483915" r:id="rId1"/>
    <p:sldLayoutId id="2147483918" r:id="rId2"/>
    <p:sldLayoutId id="2147483910" r:id="rId3"/>
    <p:sldLayoutId id="2147483916" r:id="rId4"/>
    <p:sldLayoutId id="2147483917" r:id="rId5"/>
    <p:sldLayoutId id="2147483919" r:id="rId6"/>
  </p:sldLayoutIdLst>
  <p:txStyles>
    <p:titleStyle>
      <a:lvl1pPr algn="l" defTabSz="1007943" rtl="0" eaLnBrk="1" latinLnBrk="0" hangingPunct="1">
        <a:lnSpc>
          <a:spcPct val="90000"/>
        </a:lnSpc>
        <a:spcBef>
          <a:spcPct val="0"/>
        </a:spcBef>
        <a:buNone/>
        <a:defRPr sz="4189" kern="1200">
          <a:solidFill>
            <a:srgbClr val="595959"/>
          </a:solidFill>
          <a:latin typeface="Arial" panose="020B0604020202020204" pitchFamily="34" charset="0"/>
          <a:ea typeface="+mj-ea"/>
          <a:cs typeface="Arial" panose="020B0604020202020204" pitchFamily="34" charset="0"/>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2000" kern="1200">
          <a:solidFill>
            <a:srgbClr val="595959"/>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000" kern="1200">
          <a:solidFill>
            <a:srgbClr val="595959"/>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1800" kern="1200">
          <a:solidFill>
            <a:srgbClr val="595959"/>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600" kern="1200">
          <a:solidFill>
            <a:srgbClr val="595959"/>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600" kern="1200">
          <a:solidFill>
            <a:srgbClr val="595959"/>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nl-NL"/>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pandas.pydata.org/docs/getting_started/10min.html#min" TargetMode="Externa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hyperlink" Target="https://pandas.pydata.org/docs/getting_started/10min.html#min" TargetMode="Externa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8" Type="http://schemas.openxmlformats.org/officeDocument/2006/relationships/hyperlink" Target="http://micropython.org/" TargetMode="External"/><Relationship Id="rId3" Type="http://schemas.openxmlformats.org/officeDocument/2006/relationships/hyperlink" Target="http://ironpython.net/" TargetMode="External"/><Relationship Id="rId7" Type="http://schemas.openxmlformats.org/officeDocument/2006/relationships/hyperlink" Target="http://www.stackless.com/" TargetMode="External"/><Relationship Id="rId2" Type="http://schemas.openxmlformats.org/officeDocument/2006/relationships/hyperlink" Target="https://wiki.python.org/moin/CPython" TargetMode="External"/><Relationship Id="rId1" Type="http://schemas.openxmlformats.org/officeDocument/2006/relationships/slideLayout" Target="../slideLayouts/slideLayout3.xml"/><Relationship Id="rId6" Type="http://schemas.openxmlformats.org/officeDocument/2006/relationships/hyperlink" Target="http://speed.pypy.org/" TargetMode="External"/><Relationship Id="rId5" Type="http://schemas.openxmlformats.org/officeDocument/2006/relationships/hyperlink" Target="http://pypy.org/" TargetMode="External"/><Relationship Id="rId4" Type="http://schemas.openxmlformats.org/officeDocument/2006/relationships/hyperlink" Target="http://www.jython.org/" TargetMode="Externa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hyperlink" Target="https://docs.python.org/3.5/glossary.html#term-lbyl" TargetMode="External"/><Relationship Id="rId2" Type="http://schemas.openxmlformats.org/officeDocument/2006/relationships/hyperlink" Target="https://docs.python.org/3.5/glossary.html#term-eafp"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docs.python.org/3/reference/compound_stmts.html#if" TargetMode="External"/><Relationship Id="rId2" Type="http://schemas.openxmlformats.org/officeDocument/2006/relationships/hyperlink" Target="https://docs.python.org/3/glossary.html#term-eafp"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s://i.pinimg.com/originals/be/30/c9/be30c9788460cad517028306f4259cb4.jpg"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hyperlink" Target="https://nl.wikipedia.org/wiki/Regelmatige_veelhoek"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ehmatthes.github.io/pcc_2e/regular_index/" TargetMode="External"/><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hyperlink" Target="https://www.w3schools.com/xml/xpath_intro.asp" TargetMode="Externa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hyperlink" Target="https://docs.python.org/3/library/doctest.html#module-doctest"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hyperlink" Target="https://openweathermap.org/current" TargetMode="Externa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hyperlink" Target="https://pypi.org/" TargetMode="Externa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hyperlink" Target="https://pandas.pydata.org/docs/getting_started/10min.html#min" TargetMode="Externa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el 1"/>
          <p:cNvSpPr>
            <a:spLocks noGrp="1"/>
          </p:cNvSpPr>
          <p:nvPr>
            <p:ph type="title"/>
          </p:nvPr>
        </p:nvSpPr>
        <p:spPr/>
        <p:txBody>
          <a:bodyPr/>
          <a:lstStyle/>
          <a:p>
            <a:r>
              <a:rPr lang="nl-NL" altLang="nl-NL"/>
              <a:t>Python Advanced</a:t>
            </a:r>
            <a:endParaRPr lang="nl-NL" altLang="nl-NL" dirty="0"/>
          </a:p>
        </p:txBody>
      </p:sp>
      <p:pic>
        <p:nvPicPr>
          <p:cNvPr id="5" name="Picture 2" descr="Afbeeldingsresultaat voor zen of python"/>
          <p:cNvPicPr>
            <a:picLocks noGrp="1" noChangeAspect="1" noChangeArrowheads="1"/>
          </p:cNvPicPr>
          <p:nvPr>
            <p:ph idx="4294967295"/>
          </p:nvPr>
        </p:nvPicPr>
        <p:blipFill>
          <a:blip r:embed="rId2">
            <a:extLst>
              <a:ext uri="{28A0092B-C50C-407E-A947-70E740481C1C}">
                <a14:useLocalDpi xmlns:a14="http://schemas.microsoft.com/office/drawing/2010/main"/>
              </a:ext>
            </a:extLst>
          </a:blip>
          <a:srcRect/>
          <a:stretch>
            <a:fillRect/>
          </a:stretch>
        </p:blipFill>
        <p:spPr>
          <a:xfrm>
            <a:off x="1404937" y="3419797"/>
            <a:ext cx="7270750" cy="2447925"/>
          </a:xfr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261BAB9-A01F-CD44-AB27-5325DA44ECF3}"/>
              </a:ext>
            </a:extLst>
          </p:cNvPr>
          <p:cNvSpPr>
            <a:spLocks noGrp="1"/>
          </p:cNvSpPr>
          <p:nvPr>
            <p:ph type="title"/>
          </p:nvPr>
        </p:nvSpPr>
        <p:spPr/>
        <p:txBody>
          <a:bodyPr/>
          <a:lstStyle/>
          <a:p>
            <a:r>
              <a:rPr lang="nl-NL" dirty="0"/>
              <a:t>Solution Read a CSV file</a:t>
            </a:r>
          </a:p>
        </p:txBody>
      </p:sp>
      <p:sp>
        <p:nvSpPr>
          <p:cNvPr id="4" name="Rechthoek 3">
            <a:extLst>
              <a:ext uri="{FF2B5EF4-FFF2-40B4-BE49-F238E27FC236}">
                <a16:creationId xmlns:a16="http://schemas.microsoft.com/office/drawing/2014/main" id="{2EEE43E0-6EE0-B446-9BDB-61DC5DCDE09C}"/>
              </a:ext>
            </a:extLst>
          </p:cNvPr>
          <p:cNvSpPr/>
          <p:nvPr/>
        </p:nvSpPr>
        <p:spPr>
          <a:xfrm>
            <a:off x="576263" y="2159262"/>
            <a:ext cx="8928544" cy="5078313"/>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"ca-500.csv"</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open(</a:t>
            </a:r>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headers = </a:t>
            </a:r>
            <a:r>
              <a:rPr lang="nl-NL" b="1" dirty="0" err="1">
                <a:solidFill>
                  <a:srgbClr val="000000"/>
                </a:solidFill>
                <a:latin typeface="Menlo" panose="020B0609030804020204" pitchFamily="49" charset="0"/>
              </a:rPr>
              <a:t>f.readline</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rstrip</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"\n"</a:t>
            </a:r>
            <a:r>
              <a:rPr lang="nl-NL" b="1" dirty="0">
                <a:solidFill>
                  <a:srgbClr val="000000"/>
                </a:solidFill>
                <a:latin typeface="Menlo" panose="020B0609030804020204" pitchFamily="49" charset="0"/>
              </a:rPr>
              <a:t>).split(</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line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f:</a:t>
            </a:r>
          </a:p>
          <a:p>
            <a:r>
              <a:rPr lang="nl-NL" b="1" dirty="0">
                <a:solidFill>
                  <a:srgbClr val="000000"/>
                </a:solidFill>
                <a:latin typeface="Menlo" panose="020B0609030804020204" pitchFamily="49" charset="0"/>
              </a:rPr>
              <a:t>        columns = </a:t>
            </a:r>
            <a:r>
              <a:rPr lang="nl-NL" b="1" dirty="0" err="1">
                <a:solidFill>
                  <a:srgbClr val="000000"/>
                </a:solidFill>
                <a:latin typeface="Menlo" panose="020B0609030804020204" pitchFamily="49" charset="0"/>
              </a:rPr>
              <a:t>line.rstrip</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"\n"</a:t>
            </a:r>
            <a:r>
              <a:rPr lang="nl-NL" b="1" dirty="0">
                <a:solidFill>
                  <a:srgbClr val="000000"/>
                </a:solidFill>
                <a:latin typeface="Menlo" panose="020B0609030804020204" pitchFamily="49" charset="0"/>
              </a:rPr>
              <a:t>).split(</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d = </a:t>
            </a:r>
            <a:r>
              <a:rPr lang="nl-NL" b="1" dirty="0" err="1">
                <a:solidFill>
                  <a:srgbClr val="000000"/>
                </a:solidFill>
                <a:latin typeface="Menlo" panose="020B0609030804020204" pitchFamily="49" charset="0"/>
              </a:rPr>
              <a:t>dict</a:t>
            </a:r>
            <a:r>
              <a:rPr lang="nl-NL" b="1" dirty="0">
                <a:solidFill>
                  <a:srgbClr val="000000"/>
                </a:solidFill>
                <a:latin typeface="Menlo" panose="020B0609030804020204" pitchFamily="49" charset="0"/>
              </a:rPr>
              <a:t>(zip(headers, columns))</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if</a:t>
            </a:r>
            <a:r>
              <a:rPr lang="nl-NL" b="1" dirty="0">
                <a:solidFill>
                  <a:srgbClr val="000000"/>
                </a:solidFill>
                <a:latin typeface="Menlo" panose="020B0609030804020204" pitchFamily="49" charset="0"/>
              </a:rPr>
              <a:t> d[</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city</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'Montreal'</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'Vancouver'</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print(</a:t>
            </a:r>
            <a:r>
              <a:rPr lang="nl-NL" b="1" dirty="0">
                <a:solidFill>
                  <a:srgbClr val="A31515"/>
                </a:solidFill>
                <a:latin typeface="Menlo" panose="020B0609030804020204" pitchFamily="49" charset="0"/>
              </a:rPr>
              <a:t>"{</a:t>
            </a:r>
            <a:r>
              <a:rPr lang="nl-NL" b="1" dirty="0">
                <a:solidFill>
                  <a:srgbClr val="0000FF"/>
                </a:solidFill>
                <a:latin typeface="Menlo" panose="020B0609030804020204" pitchFamily="49" charset="0"/>
              </a:rPr>
              <a:t>:10</a:t>
            </a:r>
            <a:r>
              <a:rPr lang="nl-NL" b="1" dirty="0">
                <a:solidFill>
                  <a:srgbClr val="A31515"/>
                </a:solidFill>
                <a:latin typeface="Menlo" panose="020B0609030804020204" pitchFamily="49" charset="0"/>
              </a:rPr>
              <a:t>} {</a:t>
            </a:r>
            <a:r>
              <a:rPr lang="nl-NL" b="1" dirty="0">
                <a:solidFill>
                  <a:srgbClr val="0000FF"/>
                </a:solidFill>
                <a:latin typeface="Menlo" panose="020B0609030804020204" pitchFamily="49" charset="0"/>
              </a:rPr>
              <a:t>:15</a:t>
            </a:r>
            <a:r>
              <a:rPr lang="nl-NL" b="1" dirty="0">
                <a:solidFill>
                  <a:srgbClr val="A31515"/>
                </a:solidFill>
                <a:latin typeface="Menlo" panose="020B0609030804020204" pitchFamily="49" charset="0"/>
              </a:rPr>
              <a:t>} {</a:t>
            </a:r>
            <a:r>
              <a:rPr lang="nl-NL" b="1" dirty="0">
                <a:solidFill>
                  <a:srgbClr val="0000FF"/>
                </a:solidFill>
                <a:latin typeface="Menlo" panose="020B0609030804020204" pitchFamily="49" charset="0"/>
              </a:rPr>
              <a:t>:20</a:t>
            </a:r>
            <a:r>
              <a:rPr lang="nl-NL" b="1" dirty="0">
                <a:solidFill>
                  <a:srgbClr val="A31515"/>
                </a:solidFill>
                <a:latin typeface="Menlo" panose="020B0609030804020204" pitchFamily="49" charset="0"/>
              </a:rPr>
              <a:t>} {</a:t>
            </a:r>
            <a:r>
              <a:rPr lang="nl-NL" b="1" dirty="0">
                <a:solidFill>
                  <a:srgbClr val="0000FF"/>
                </a:solidFill>
                <a:latin typeface="Menlo" panose="020B0609030804020204" pitchFamily="49" charset="0"/>
              </a:rPr>
              <a:t>:30</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.format(</a:t>
            </a:r>
          </a:p>
          <a:p>
            <a:r>
              <a:rPr lang="nl-NL" b="1" dirty="0">
                <a:solidFill>
                  <a:srgbClr val="000000"/>
                </a:solidFill>
                <a:latin typeface="Menlo" panose="020B0609030804020204" pitchFamily="49" charset="0"/>
              </a:rPr>
              <a:t>                  d[</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first_name</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d[</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last_name</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d[</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city</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d[</a:t>
            </a:r>
            <a:r>
              <a:rPr lang="nl-NL" b="1" dirty="0">
                <a:solidFill>
                  <a:srgbClr val="A31515"/>
                </a:solidFill>
                <a:latin typeface="Menlo" panose="020B0609030804020204" pitchFamily="49" charset="0"/>
              </a:rPr>
              <a:t>'email'</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430565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54F2A4-222B-8646-B1E9-D6AE5DD32560}"/>
              </a:ext>
            </a:extLst>
          </p:cNvPr>
          <p:cNvSpPr>
            <a:spLocks noGrp="1"/>
          </p:cNvSpPr>
          <p:nvPr>
            <p:ph type="title"/>
          </p:nvPr>
        </p:nvSpPr>
        <p:spPr/>
        <p:txBody>
          <a:bodyPr/>
          <a:lstStyle/>
          <a:p>
            <a:r>
              <a:rPr lang="nl-NL" dirty="0" err="1"/>
              <a:t>pandas</a:t>
            </a:r>
            <a:endParaRPr lang="nl-NL" dirty="0"/>
          </a:p>
        </p:txBody>
      </p:sp>
      <p:sp>
        <p:nvSpPr>
          <p:cNvPr id="3" name="Tijdelijke aanduiding voor inhoud 2">
            <a:extLst>
              <a:ext uri="{FF2B5EF4-FFF2-40B4-BE49-F238E27FC236}">
                <a16:creationId xmlns:a16="http://schemas.microsoft.com/office/drawing/2014/main" id="{8FA752A0-306A-254E-927A-E36DCF79E3FA}"/>
              </a:ext>
            </a:extLst>
          </p:cNvPr>
          <p:cNvSpPr>
            <a:spLocks noGrp="1"/>
          </p:cNvSpPr>
          <p:nvPr>
            <p:ph idx="1"/>
          </p:nvPr>
        </p:nvSpPr>
        <p:spPr>
          <a:xfrm>
            <a:off x="575817" y="2012414"/>
            <a:ext cx="8928990" cy="5439831"/>
          </a:xfrm>
        </p:spPr>
        <p:txBody>
          <a:bodyPr/>
          <a:lstStyle/>
          <a:p>
            <a:r>
              <a:rPr lang="nl-NL" dirty="0" err="1"/>
              <a:t>Pandas</a:t>
            </a:r>
            <a:r>
              <a:rPr lang="nl-NL" dirty="0"/>
              <a:t> is a </a:t>
            </a:r>
            <a:r>
              <a:rPr lang="nl-NL" dirty="0" err="1"/>
              <a:t>fast</a:t>
            </a:r>
            <a:r>
              <a:rPr lang="nl-NL" dirty="0"/>
              <a:t>, </a:t>
            </a:r>
            <a:r>
              <a:rPr lang="nl-NL" dirty="0" err="1"/>
              <a:t>powerful</a:t>
            </a:r>
            <a:r>
              <a:rPr lang="nl-NL" dirty="0"/>
              <a:t>, </a:t>
            </a:r>
            <a:r>
              <a:rPr lang="nl-NL" dirty="0" err="1"/>
              <a:t>flexible</a:t>
            </a:r>
            <a:r>
              <a:rPr lang="nl-NL" dirty="0"/>
              <a:t> </a:t>
            </a:r>
            <a:r>
              <a:rPr lang="nl-NL" dirty="0" err="1"/>
              <a:t>and</a:t>
            </a:r>
            <a:r>
              <a:rPr lang="nl-NL" dirty="0"/>
              <a:t> easy </a:t>
            </a:r>
            <a:r>
              <a:rPr lang="nl-NL" dirty="0" err="1"/>
              <a:t>to</a:t>
            </a:r>
            <a:r>
              <a:rPr lang="nl-NL" dirty="0"/>
              <a:t> </a:t>
            </a:r>
            <a:r>
              <a:rPr lang="nl-NL" dirty="0" err="1"/>
              <a:t>use</a:t>
            </a:r>
            <a:r>
              <a:rPr lang="nl-NL" dirty="0"/>
              <a:t> open source data analysis </a:t>
            </a:r>
            <a:r>
              <a:rPr lang="nl-NL" dirty="0" err="1"/>
              <a:t>and</a:t>
            </a:r>
            <a:r>
              <a:rPr lang="nl-NL" dirty="0"/>
              <a:t> </a:t>
            </a:r>
            <a:r>
              <a:rPr lang="nl-NL" dirty="0" err="1"/>
              <a:t>manipulation</a:t>
            </a:r>
            <a:r>
              <a:rPr lang="nl-NL" dirty="0"/>
              <a:t> tool.</a:t>
            </a:r>
          </a:p>
          <a:p>
            <a:r>
              <a:rPr lang="nl-NL" b="1" dirty="0"/>
              <a:t>Series</a:t>
            </a:r>
            <a:r>
              <a:rPr lang="nl-NL" dirty="0"/>
              <a:t> is a </a:t>
            </a:r>
            <a:r>
              <a:rPr lang="nl-NL" dirty="0" err="1"/>
              <a:t>one-dimensional</a:t>
            </a:r>
            <a:r>
              <a:rPr lang="nl-NL" dirty="0"/>
              <a:t> </a:t>
            </a:r>
            <a:r>
              <a:rPr lang="nl-NL" dirty="0" err="1"/>
              <a:t>labeled</a:t>
            </a:r>
            <a:r>
              <a:rPr lang="nl-NL" dirty="0"/>
              <a:t> array </a:t>
            </a:r>
            <a:r>
              <a:rPr lang="nl-NL" dirty="0" err="1"/>
              <a:t>capable</a:t>
            </a:r>
            <a:r>
              <a:rPr lang="nl-NL" dirty="0"/>
              <a:t> of holding </a:t>
            </a:r>
            <a:r>
              <a:rPr lang="nl-NL" dirty="0" err="1"/>
              <a:t>any</a:t>
            </a:r>
            <a:r>
              <a:rPr lang="nl-NL" dirty="0"/>
              <a:t> data type</a:t>
            </a:r>
          </a:p>
          <a:p>
            <a:r>
              <a:rPr lang="nl-NL" b="1" dirty="0" err="1"/>
              <a:t>DataFrame</a:t>
            </a:r>
            <a:r>
              <a:rPr lang="nl-NL" dirty="0"/>
              <a:t> is a 2-dimensional </a:t>
            </a:r>
            <a:r>
              <a:rPr lang="nl-NL" dirty="0" err="1"/>
              <a:t>labeled</a:t>
            </a:r>
            <a:r>
              <a:rPr lang="nl-NL" dirty="0"/>
              <a:t> data </a:t>
            </a:r>
            <a:r>
              <a:rPr lang="nl-NL" dirty="0" err="1"/>
              <a:t>structure</a:t>
            </a:r>
            <a:r>
              <a:rPr lang="nl-NL" dirty="0"/>
              <a:t> </a:t>
            </a:r>
            <a:r>
              <a:rPr lang="nl-NL" dirty="0" err="1"/>
              <a:t>with</a:t>
            </a:r>
            <a:r>
              <a:rPr lang="nl-NL" dirty="0"/>
              <a:t> columns of </a:t>
            </a:r>
            <a:r>
              <a:rPr lang="nl-NL" dirty="0" err="1"/>
              <a:t>potentially</a:t>
            </a:r>
            <a:r>
              <a:rPr lang="nl-NL" dirty="0"/>
              <a:t> different types. </a:t>
            </a:r>
          </a:p>
          <a:p>
            <a:endParaRPr lang="nl-NL" dirty="0"/>
          </a:p>
        </p:txBody>
      </p:sp>
      <p:sp>
        <p:nvSpPr>
          <p:cNvPr id="4" name="Rechthoek 3">
            <a:hlinkClick r:id="rId2"/>
            <a:extLst>
              <a:ext uri="{FF2B5EF4-FFF2-40B4-BE49-F238E27FC236}">
                <a16:creationId xmlns:a16="http://schemas.microsoft.com/office/drawing/2014/main" id="{800D4152-CA91-C447-8C7B-BD45687A9E9E}"/>
              </a:ext>
            </a:extLst>
          </p:cNvPr>
          <p:cNvSpPr/>
          <p:nvPr/>
        </p:nvSpPr>
        <p:spPr>
          <a:xfrm>
            <a:off x="1223888" y="7082913"/>
            <a:ext cx="8496943" cy="369332"/>
          </a:xfrm>
          <a:prstGeom prst="rect">
            <a:avLst/>
          </a:prstGeom>
        </p:spPr>
        <p:txBody>
          <a:bodyPr wrap="square">
            <a:spAutoFit/>
          </a:bodyPr>
          <a:lstStyle/>
          <a:p>
            <a:pPr algn="r"/>
            <a:r>
              <a:rPr lang="nl-NL" dirty="0" err="1">
                <a:solidFill>
                  <a:schemeClr val="tx1">
                    <a:lumMod val="75000"/>
                    <a:lumOff val="25000"/>
                  </a:schemeClr>
                </a:solidFill>
              </a:rPr>
              <a:t>https</a:t>
            </a:r>
            <a:r>
              <a:rPr lang="nl-NL" dirty="0">
                <a:solidFill>
                  <a:schemeClr val="tx1">
                    <a:lumMod val="75000"/>
                    <a:lumOff val="25000"/>
                  </a:schemeClr>
                </a:solidFill>
              </a:rPr>
              <a:t>://</a:t>
            </a:r>
            <a:r>
              <a:rPr lang="nl-NL" dirty="0" err="1">
                <a:solidFill>
                  <a:schemeClr val="tx1">
                    <a:lumMod val="75000"/>
                    <a:lumOff val="25000"/>
                  </a:schemeClr>
                </a:solidFill>
              </a:rPr>
              <a:t>pandas.pydata.org</a:t>
            </a:r>
            <a:r>
              <a:rPr lang="nl-NL" dirty="0">
                <a:solidFill>
                  <a:schemeClr val="tx1">
                    <a:lumMod val="75000"/>
                    <a:lumOff val="25000"/>
                  </a:schemeClr>
                </a:solidFill>
              </a:rPr>
              <a:t>/</a:t>
            </a:r>
            <a:r>
              <a:rPr lang="nl-NL" dirty="0" err="1">
                <a:solidFill>
                  <a:schemeClr val="tx1">
                    <a:lumMod val="75000"/>
                    <a:lumOff val="25000"/>
                  </a:schemeClr>
                </a:solidFill>
              </a:rPr>
              <a:t>docs</a:t>
            </a:r>
            <a:r>
              <a:rPr lang="nl-NL" dirty="0">
                <a:solidFill>
                  <a:schemeClr val="tx1">
                    <a:lumMod val="75000"/>
                    <a:lumOff val="25000"/>
                  </a:schemeClr>
                </a:solidFill>
              </a:rPr>
              <a:t>/</a:t>
            </a:r>
            <a:r>
              <a:rPr lang="nl-NL" dirty="0" err="1">
                <a:solidFill>
                  <a:schemeClr val="tx1">
                    <a:lumMod val="75000"/>
                    <a:lumOff val="25000"/>
                  </a:schemeClr>
                </a:solidFill>
              </a:rPr>
              <a:t>getting_started</a:t>
            </a:r>
            <a:r>
              <a:rPr lang="nl-NL" dirty="0">
                <a:solidFill>
                  <a:schemeClr val="tx1">
                    <a:lumMod val="75000"/>
                    <a:lumOff val="25000"/>
                  </a:schemeClr>
                </a:solidFill>
              </a:rPr>
              <a:t>/10min.html#min</a:t>
            </a:r>
          </a:p>
        </p:txBody>
      </p:sp>
      <p:pic>
        <p:nvPicPr>
          <p:cNvPr id="5122" name="Picture 2" descr="https://external-content.duckduckgo.com/iu/?u=https%3A%2F%2Fwww.tutorialspoint.com%2Fpython_pandas%2Fimages%2Fstructure_table.jpg&amp;f=1&amp;nofb=1">
            <a:extLst>
              <a:ext uri="{FF2B5EF4-FFF2-40B4-BE49-F238E27FC236}">
                <a16:creationId xmlns:a16="http://schemas.microsoft.com/office/drawing/2014/main" id="{93F6F0C7-20AA-3741-BBD6-7FB1E4DD6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304" y="3779837"/>
            <a:ext cx="3168351" cy="2775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1528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23FD0E-22D6-014C-ACF3-43FA6DE91544}"/>
              </a:ext>
            </a:extLst>
          </p:cNvPr>
          <p:cNvSpPr>
            <a:spLocks noGrp="1"/>
          </p:cNvSpPr>
          <p:nvPr>
            <p:ph type="title"/>
          </p:nvPr>
        </p:nvSpPr>
        <p:spPr/>
        <p:txBody>
          <a:bodyPr/>
          <a:lstStyle/>
          <a:p>
            <a:r>
              <a:rPr lang="nl-NL" dirty="0" err="1"/>
              <a:t>matplotlib</a:t>
            </a:r>
            <a:endParaRPr lang="nl-NL" dirty="0"/>
          </a:p>
        </p:txBody>
      </p:sp>
      <p:sp>
        <p:nvSpPr>
          <p:cNvPr id="3" name="Tijdelijke aanduiding voor inhoud 2">
            <a:extLst>
              <a:ext uri="{FF2B5EF4-FFF2-40B4-BE49-F238E27FC236}">
                <a16:creationId xmlns:a16="http://schemas.microsoft.com/office/drawing/2014/main" id="{C58F91F5-0273-BE40-AADB-E2A34C99DBA7}"/>
              </a:ext>
            </a:extLst>
          </p:cNvPr>
          <p:cNvSpPr>
            <a:spLocks noGrp="1"/>
          </p:cNvSpPr>
          <p:nvPr>
            <p:ph idx="1"/>
          </p:nvPr>
        </p:nvSpPr>
        <p:spPr/>
        <p:txBody>
          <a:bodyPr/>
          <a:lstStyle/>
          <a:p>
            <a:r>
              <a:rPr lang="nl-NL" dirty="0" err="1"/>
              <a:t>Matplotlib</a:t>
            </a:r>
            <a:r>
              <a:rPr lang="nl-NL" dirty="0"/>
              <a:t> is a Python 2D </a:t>
            </a:r>
            <a:r>
              <a:rPr lang="nl-NL" dirty="0" err="1"/>
              <a:t>plotting</a:t>
            </a:r>
            <a:r>
              <a:rPr lang="nl-NL" dirty="0"/>
              <a:t> </a:t>
            </a:r>
            <a:r>
              <a:rPr lang="nl-NL" dirty="0" err="1"/>
              <a:t>library</a:t>
            </a:r>
            <a:r>
              <a:rPr lang="nl-NL" dirty="0"/>
              <a:t> </a:t>
            </a:r>
            <a:r>
              <a:rPr lang="nl-NL" dirty="0" err="1"/>
              <a:t>which</a:t>
            </a:r>
            <a:r>
              <a:rPr lang="nl-NL" dirty="0"/>
              <a:t> </a:t>
            </a:r>
            <a:r>
              <a:rPr lang="nl-NL" dirty="0" err="1"/>
              <a:t>produces</a:t>
            </a:r>
            <a:r>
              <a:rPr lang="nl-NL" dirty="0"/>
              <a:t> </a:t>
            </a:r>
            <a:r>
              <a:rPr lang="nl-NL" dirty="0" err="1"/>
              <a:t>publication</a:t>
            </a:r>
            <a:r>
              <a:rPr lang="nl-NL" dirty="0"/>
              <a:t> </a:t>
            </a:r>
            <a:r>
              <a:rPr lang="nl-NL" dirty="0" err="1"/>
              <a:t>quality</a:t>
            </a:r>
            <a:r>
              <a:rPr lang="nl-NL" dirty="0"/>
              <a:t> </a:t>
            </a:r>
            <a:r>
              <a:rPr lang="nl-NL" dirty="0" err="1"/>
              <a:t>figures</a:t>
            </a:r>
            <a:endParaRPr lang="nl-NL" dirty="0"/>
          </a:p>
        </p:txBody>
      </p:sp>
      <p:sp>
        <p:nvSpPr>
          <p:cNvPr id="5" name="Rechthoek 4">
            <a:extLst>
              <a:ext uri="{FF2B5EF4-FFF2-40B4-BE49-F238E27FC236}">
                <a16:creationId xmlns:a16="http://schemas.microsoft.com/office/drawing/2014/main" id="{A79CB03E-402D-8549-B570-E608434103E8}"/>
              </a:ext>
            </a:extLst>
          </p:cNvPr>
          <p:cNvSpPr/>
          <p:nvPr/>
        </p:nvSpPr>
        <p:spPr>
          <a:xfrm>
            <a:off x="576263" y="4927501"/>
            <a:ext cx="6840759" cy="2308324"/>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matplotlib.pyplot</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plt</a:t>
            </a:r>
            <a:endParaRPr lang="nl-NL" b="1" dirty="0">
              <a:solidFill>
                <a:srgbClr val="000000"/>
              </a:solidFill>
              <a:latin typeface="Menlo" panose="020B0609030804020204" pitchFamily="49" charset="0"/>
            </a:endParaRPr>
          </a:p>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numpy</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np</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x = </a:t>
            </a:r>
            <a:r>
              <a:rPr lang="nl-NL" b="1" dirty="0" err="1">
                <a:solidFill>
                  <a:srgbClr val="000000"/>
                </a:solidFill>
                <a:latin typeface="Menlo" panose="020B0609030804020204" pitchFamily="49" charset="0"/>
              </a:rPr>
              <a:t>np.linspace</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0.000001</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np.pi</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100</a:t>
            </a:r>
            <a:r>
              <a:rPr lang="nl-NL" b="1" dirty="0">
                <a:solidFill>
                  <a:srgbClr val="000000"/>
                </a:solidFill>
                <a:latin typeface="Menlo" panose="020B0609030804020204" pitchFamily="49" charset="0"/>
              </a:rPr>
              <a:t> )</a:t>
            </a:r>
          </a:p>
          <a:p>
            <a:r>
              <a:rPr lang="nl-NL" b="1" dirty="0">
                <a:solidFill>
                  <a:srgbClr val="000000"/>
                </a:solidFill>
                <a:latin typeface="Menlo" panose="020B0609030804020204" pitchFamily="49" charset="0"/>
              </a:rPr>
              <a:t>y = </a:t>
            </a:r>
            <a:r>
              <a:rPr lang="nl-NL" b="1" dirty="0">
                <a:solidFill>
                  <a:srgbClr val="098658"/>
                </a:solidFill>
                <a:latin typeface="Menlo" panose="020B0609030804020204" pitchFamily="49" charset="0"/>
              </a:rPr>
              <a:t>1</a:t>
            </a:r>
            <a:r>
              <a:rPr lang="nl-NL" b="1" dirty="0">
                <a:solidFill>
                  <a:srgbClr val="000000"/>
                </a:solidFill>
                <a:latin typeface="Menlo" panose="020B0609030804020204" pitchFamily="49" charset="0"/>
              </a:rPr>
              <a:t>/x * </a:t>
            </a:r>
            <a:r>
              <a:rPr lang="nl-NL" b="1" dirty="0" err="1">
                <a:solidFill>
                  <a:srgbClr val="000000"/>
                </a:solidFill>
                <a:latin typeface="Menlo" panose="020B0609030804020204" pitchFamily="49" charset="0"/>
              </a:rPr>
              <a:t>np.sin</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5</a:t>
            </a:r>
            <a:r>
              <a:rPr lang="nl-NL" b="1" dirty="0">
                <a:solidFill>
                  <a:srgbClr val="000000"/>
                </a:solidFill>
                <a:latin typeface="Menlo" panose="020B0609030804020204" pitchFamily="49" charset="0"/>
              </a:rPr>
              <a:t>*x)</a:t>
            </a: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plt.plot</a:t>
            </a:r>
            <a:r>
              <a:rPr lang="nl-NL" b="1" dirty="0">
                <a:solidFill>
                  <a:srgbClr val="000000"/>
                </a:solidFill>
                <a:latin typeface="Menlo" panose="020B0609030804020204" pitchFamily="49" charset="0"/>
              </a:rPr>
              <a:t>(x, y)</a:t>
            </a:r>
          </a:p>
          <a:p>
            <a:r>
              <a:rPr lang="nl-NL" b="1" dirty="0" err="1">
                <a:solidFill>
                  <a:srgbClr val="000000"/>
                </a:solidFill>
                <a:latin typeface="Menlo" panose="020B0609030804020204" pitchFamily="49" charset="0"/>
              </a:rPr>
              <a:t>plt.show</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
        <p:nvSpPr>
          <p:cNvPr id="4" name="Rechthoek 3">
            <a:extLst>
              <a:ext uri="{FF2B5EF4-FFF2-40B4-BE49-F238E27FC236}">
                <a16:creationId xmlns:a16="http://schemas.microsoft.com/office/drawing/2014/main" id="{2309CCA1-19D7-C443-BCA1-F5DDFF019CAA}"/>
              </a:ext>
            </a:extLst>
          </p:cNvPr>
          <p:cNvSpPr/>
          <p:nvPr/>
        </p:nvSpPr>
        <p:spPr>
          <a:xfrm>
            <a:off x="575816" y="2934786"/>
            <a:ext cx="8928991" cy="921600"/>
          </a:xfrm>
          <a:prstGeom prst="rect">
            <a:avLst/>
          </a:prstGeom>
          <a:solidFill>
            <a:schemeClr val="accent2">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numCol="3">
            <a:spAutoFit/>
          </a:bodyPr>
          <a:lstStyle/>
          <a:p>
            <a:r>
              <a:rPr lang="nl-NL" b="1" dirty="0">
                <a:solidFill>
                  <a:schemeClr val="tx1">
                    <a:lumMod val="75000"/>
                    <a:lumOff val="25000"/>
                  </a:schemeClr>
                </a:solidFill>
              </a:rPr>
              <a:t>Line plot</a:t>
            </a:r>
          </a:p>
          <a:p>
            <a:r>
              <a:rPr lang="nl-NL" b="1" dirty="0">
                <a:solidFill>
                  <a:schemeClr val="tx1">
                    <a:lumMod val="75000"/>
                    <a:lumOff val="25000"/>
                  </a:schemeClr>
                </a:solidFill>
              </a:rPr>
              <a:t>Histogram</a:t>
            </a:r>
          </a:p>
          <a:p>
            <a:r>
              <a:rPr lang="nl-NL" b="1" dirty="0" err="1">
                <a:solidFill>
                  <a:schemeClr val="tx1">
                    <a:lumMod val="75000"/>
                    <a:lumOff val="25000"/>
                  </a:schemeClr>
                </a:solidFill>
              </a:rPr>
              <a:t>Scatter</a:t>
            </a:r>
            <a:r>
              <a:rPr lang="nl-NL" b="1" dirty="0">
                <a:solidFill>
                  <a:schemeClr val="tx1">
                    <a:lumMod val="75000"/>
                    <a:lumOff val="25000"/>
                  </a:schemeClr>
                </a:solidFill>
              </a:rPr>
              <a:t> plot</a:t>
            </a:r>
          </a:p>
          <a:p>
            <a:r>
              <a:rPr lang="nl-NL" b="1" dirty="0">
                <a:solidFill>
                  <a:schemeClr val="tx1">
                    <a:lumMod val="75000"/>
                    <a:lumOff val="25000"/>
                  </a:schemeClr>
                </a:solidFill>
              </a:rPr>
              <a:t>3D plot</a:t>
            </a:r>
          </a:p>
          <a:p>
            <a:r>
              <a:rPr lang="nl-NL" b="1" dirty="0">
                <a:solidFill>
                  <a:schemeClr val="tx1">
                    <a:lumMod val="75000"/>
                    <a:lumOff val="25000"/>
                  </a:schemeClr>
                </a:solidFill>
              </a:rPr>
              <a:t>Image plot</a:t>
            </a:r>
          </a:p>
          <a:p>
            <a:r>
              <a:rPr lang="nl-NL" b="1" dirty="0">
                <a:solidFill>
                  <a:schemeClr val="tx1">
                    <a:lumMod val="75000"/>
                    <a:lumOff val="25000"/>
                  </a:schemeClr>
                </a:solidFill>
              </a:rPr>
              <a:t>Contour plot</a:t>
            </a:r>
          </a:p>
          <a:p>
            <a:r>
              <a:rPr lang="nl-NL" b="1" dirty="0" err="1">
                <a:solidFill>
                  <a:schemeClr val="tx1">
                    <a:lumMod val="75000"/>
                    <a:lumOff val="25000"/>
                  </a:schemeClr>
                </a:solidFill>
              </a:rPr>
              <a:t>Polar</a:t>
            </a:r>
            <a:r>
              <a:rPr lang="nl-NL" b="1" dirty="0">
                <a:solidFill>
                  <a:schemeClr val="tx1">
                    <a:lumMod val="75000"/>
                    <a:lumOff val="25000"/>
                  </a:schemeClr>
                </a:solidFill>
              </a:rPr>
              <a:t> plot</a:t>
            </a:r>
          </a:p>
        </p:txBody>
      </p:sp>
      <p:pic>
        <p:nvPicPr>
          <p:cNvPr id="6" name="Afbeelding 5">
            <a:extLst>
              <a:ext uri="{FF2B5EF4-FFF2-40B4-BE49-F238E27FC236}">
                <a16:creationId xmlns:a16="http://schemas.microsoft.com/office/drawing/2014/main" id="{BF77B011-FDDD-9A42-85B6-5FACD87B7E1E}"/>
              </a:ext>
            </a:extLst>
          </p:cNvPr>
          <p:cNvPicPr>
            <a:picLocks noChangeAspect="1"/>
          </p:cNvPicPr>
          <p:nvPr/>
        </p:nvPicPr>
        <p:blipFill>
          <a:blip r:embed="rId2"/>
          <a:stretch>
            <a:fillRect/>
          </a:stretch>
        </p:blipFill>
        <p:spPr>
          <a:xfrm>
            <a:off x="6480472" y="4167348"/>
            <a:ext cx="3389995" cy="2897386"/>
          </a:xfrm>
          <a:prstGeom prst="rect">
            <a:avLst/>
          </a:prstGeom>
        </p:spPr>
      </p:pic>
    </p:spTree>
    <p:extLst>
      <p:ext uri="{BB962C8B-B14F-4D97-AF65-F5344CB8AC3E}">
        <p14:creationId xmlns:p14="http://schemas.microsoft.com/office/powerpoint/2010/main" val="11814927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54F2A4-222B-8646-B1E9-D6AE5DD32560}"/>
              </a:ext>
            </a:extLst>
          </p:cNvPr>
          <p:cNvSpPr>
            <a:spLocks noGrp="1"/>
          </p:cNvSpPr>
          <p:nvPr>
            <p:ph type="title"/>
          </p:nvPr>
        </p:nvSpPr>
        <p:spPr/>
        <p:txBody>
          <a:bodyPr/>
          <a:lstStyle/>
          <a:p>
            <a:r>
              <a:rPr lang="nl-NL" dirty="0"/>
              <a:t>Python for Data </a:t>
            </a:r>
            <a:r>
              <a:rPr lang="nl-NL" dirty="0" err="1"/>
              <a:t>Science</a:t>
            </a:r>
            <a:endParaRPr lang="nl-NL" dirty="0"/>
          </a:p>
        </p:txBody>
      </p:sp>
      <p:sp>
        <p:nvSpPr>
          <p:cNvPr id="3" name="Tijdelijke aanduiding voor inhoud 2">
            <a:extLst>
              <a:ext uri="{FF2B5EF4-FFF2-40B4-BE49-F238E27FC236}">
                <a16:creationId xmlns:a16="http://schemas.microsoft.com/office/drawing/2014/main" id="{8FA752A0-306A-254E-927A-E36DCF79E3FA}"/>
              </a:ext>
            </a:extLst>
          </p:cNvPr>
          <p:cNvSpPr>
            <a:spLocks noGrp="1"/>
          </p:cNvSpPr>
          <p:nvPr>
            <p:ph idx="1"/>
          </p:nvPr>
        </p:nvSpPr>
        <p:spPr>
          <a:xfrm>
            <a:off x="575817" y="2012414"/>
            <a:ext cx="8928990" cy="5439831"/>
          </a:xfrm>
        </p:spPr>
        <p:txBody>
          <a:bodyPr/>
          <a:lstStyle/>
          <a:p>
            <a:r>
              <a:rPr lang="nl-NL" dirty="0" err="1"/>
              <a:t>If</a:t>
            </a:r>
            <a:r>
              <a:rPr lang="nl-NL" dirty="0"/>
              <a:t> </a:t>
            </a:r>
            <a:r>
              <a:rPr lang="nl-NL" dirty="0" err="1"/>
              <a:t>you</a:t>
            </a:r>
            <a:r>
              <a:rPr lang="nl-NL" dirty="0"/>
              <a:t> want </a:t>
            </a:r>
            <a:r>
              <a:rPr lang="nl-NL" dirty="0" err="1"/>
              <a:t>to</a:t>
            </a:r>
            <a:r>
              <a:rPr lang="nl-NL" dirty="0"/>
              <a:t> </a:t>
            </a:r>
            <a:r>
              <a:rPr lang="nl-NL" dirty="0" err="1"/>
              <a:t>learn</a:t>
            </a:r>
            <a:r>
              <a:rPr lang="nl-NL" dirty="0"/>
              <a:t> more </a:t>
            </a:r>
            <a:r>
              <a:rPr lang="nl-NL" dirty="0" err="1"/>
              <a:t>about</a:t>
            </a:r>
            <a:r>
              <a:rPr lang="nl-NL" dirty="0"/>
              <a:t> </a:t>
            </a:r>
            <a:r>
              <a:rPr lang="nl-NL" dirty="0" err="1"/>
              <a:t>this</a:t>
            </a:r>
            <a:r>
              <a:rPr lang="nl-NL" dirty="0"/>
              <a:t>, </a:t>
            </a:r>
            <a:r>
              <a:rPr lang="nl-NL" dirty="0" err="1"/>
              <a:t>subscribe</a:t>
            </a:r>
            <a:r>
              <a:rPr lang="nl-NL" dirty="0"/>
              <a:t> </a:t>
            </a:r>
            <a:r>
              <a:rPr lang="nl-NL" dirty="0" err="1"/>
              <a:t>to</a:t>
            </a:r>
            <a:r>
              <a:rPr lang="nl-NL" dirty="0"/>
              <a:t> </a:t>
            </a:r>
            <a:r>
              <a:rPr lang="nl-NL" dirty="0" err="1"/>
              <a:t>the</a:t>
            </a:r>
            <a:r>
              <a:rPr lang="nl-NL" dirty="0"/>
              <a:t> course:</a:t>
            </a:r>
          </a:p>
          <a:p>
            <a:endParaRPr lang="nl-NL" dirty="0"/>
          </a:p>
          <a:p>
            <a:r>
              <a:rPr lang="nl-NL" b="1" dirty="0"/>
              <a:t>Python voor Data </a:t>
            </a:r>
            <a:r>
              <a:rPr lang="nl-NL" b="1" dirty="0" err="1"/>
              <a:t>Science</a:t>
            </a:r>
            <a:endParaRPr lang="nl-NL" b="1" dirty="0"/>
          </a:p>
          <a:p>
            <a:endParaRPr lang="nl-NL" dirty="0"/>
          </a:p>
          <a:p>
            <a:r>
              <a:rPr lang="nl-NL" dirty="0"/>
              <a:t>At </a:t>
            </a:r>
            <a:r>
              <a:rPr lang="nl-NL" dirty="0" err="1"/>
              <a:t>Computrain</a:t>
            </a:r>
            <a:r>
              <a:rPr lang="nl-NL" dirty="0"/>
              <a:t>!</a:t>
            </a:r>
          </a:p>
        </p:txBody>
      </p:sp>
      <p:sp>
        <p:nvSpPr>
          <p:cNvPr id="4" name="Rechthoek 3">
            <a:hlinkClick r:id="rId2"/>
            <a:extLst>
              <a:ext uri="{FF2B5EF4-FFF2-40B4-BE49-F238E27FC236}">
                <a16:creationId xmlns:a16="http://schemas.microsoft.com/office/drawing/2014/main" id="{800D4152-CA91-C447-8C7B-BD45687A9E9E}"/>
              </a:ext>
            </a:extLst>
          </p:cNvPr>
          <p:cNvSpPr/>
          <p:nvPr/>
        </p:nvSpPr>
        <p:spPr>
          <a:xfrm>
            <a:off x="1223888" y="7082913"/>
            <a:ext cx="8496943" cy="369332"/>
          </a:xfrm>
          <a:prstGeom prst="rect">
            <a:avLst/>
          </a:prstGeom>
        </p:spPr>
        <p:txBody>
          <a:bodyPr wrap="square">
            <a:spAutoFit/>
          </a:bodyPr>
          <a:lstStyle/>
          <a:p>
            <a:pPr algn="r"/>
            <a:r>
              <a:rPr lang="nl-NL" dirty="0" err="1">
                <a:solidFill>
                  <a:schemeClr val="tx1">
                    <a:lumMod val="75000"/>
                    <a:lumOff val="25000"/>
                  </a:schemeClr>
                </a:solidFill>
              </a:rPr>
              <a:t>https</a:t>
            </a:r>
            <a:r>
              <a:rPr lang="nl-NL" dirty="0">
                <a:solidFill>
                  <a:schemeClr val="tx1">
                    <a:lumMod val="75000"/>
                    <a:lumOff val="25000"/>
                  </a:schemeClr>
                </a:solidFill>
              </a:rPr>
              <a:t>://</a:t>
            </a:r>
            <a:r>
              <a:rPr lang="nl-NL" dirty="0" err="1">
                <a:solidFill>
                  <a:schemeClr val="tx1">
                    <a:lumMod val="75000"/>
                    <a:lumOff val="25000"/>
                  </a:schemeClr>
                </a:solidFill>
              </a:rPr>
              <a:t>pandas.pydata.org</a:t>
            </a:r>
            <a:r>
              <a:rPr lang="nl-NL" dirty="0">
                <a:solidFill>
                  <a:schemeClr val="tx1">
                    <a:lumMod val="75000"/>
                    <a:lumOff val="25000"/>
                  </a:schemeClr>
                </a:solidFill>
              </a:rPr>
              <a:t>/</a:t>
            </a:r>
            <a:r>
              <a:rPr lang="nl-NL" dirty="0" err="1">
                <a:solidFill>
                  <a:schemeClr val="tx1">
                    <a:lumMod val="75000"/>
                    <a:lumOff val="25000"/>
                  </a:schemeClr>
                </a:solidFill>
              </a:rPr>
              <a:t>docs</a:t>
            </a:r>
            <a:r>
              <a:rPr lang="nl-NL" dirty="0">
                <a:solidFill>
                  <a:schemeClr val="tx1">
                    <a:lumMod val="75000"/>
                    <a:lumOff val="25000"/>
                  </a:schemeClr>
                </a:solidFill>
              </a:rPr>
              <a:t>/</a:t>
            </a:r>
            <a:r>
              <a:rPr lang="nl-NL" dirty="0" err="1">
                <a:solidFill>
                  <a:schemeClr val="tx1">
                    <a:lumMod val="75000"/>
                    <a:lumOff val="25000"/>
                  </a:schemeClr>
                </a:solidFill>
              </a:rPr>
              <a:t>getting_started</a:t>
            </a:r>
            <a:r>
              <a:rPr lang="nl-NL" dirty="0">
                <a:solidFill>
                  <a:schemeClr val="tx1">
                    <a:lumMod val="75000"/>
                    <a:lumOff val="25000"/>
                  </a:schemeClr>
                </a:solidFill>
              </a:rPr>
              <a:t>/10min.html#min</a:t>
            </a:r>
          </a:p>
        </p:txBody>
      </p:sp>
    </p:spTree>
    <p:extLst>
      <p:ext uri="{BB962C8B-B14F-4D97-AF65-F5344CB8AC3E}">
        <p14:creationId xmlns:p14="http://schemas.microsoft.com/office/powerpoint/2010/main" val="14270461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err="1"/>
              <a:t>django</a:t>
            </a:r>
            <a:endParaRPr lang="nl-NL" dirty="0"/>
          </a:p>
        </p:txBody>
      </p:sp>
      <p:sp>
        <p:nvSpPr>
          <p:cNvPr id="2" name="Tijdelijke aanduiding voor inhoud 1"/>
          <p:cNvSpPr>
            <a:spLocks noGrp="1"/>
          </p:cNvSpPr>
          <p:nvPr>
            <p:ph idx="1"/>
          </p:nvPr>
        </p:nvSpPr>
        <p:spPr/>
        <p:txBody>
          <a:bodyPr/>
          <a:lstStyle/>
          <a:p>
            <a:pPr marL="0" indent="0">
              <a:buNone/>
            </a:pPr>
            <a:r>
              <a:rPr lang="nl-NL" sz="2000" dirty="0"/>
              <a:t>MVC Framework</a:t>
            </a:r>
          </a:p>
          <a:p>
            <a:pPr marL="0" indent="0">
              <a:buNone/>
            </a:pPr>
            <a:r>
              <a:rPr lang="nl-NL" sz="2000" dirty="0" err="1"/>
              <a:t>Models</a:t>
            </a:r>
            <a:endParaRPr lang="nl-NL" sz="2000" dirty="0"/>
          </a:p>
          <a:p>
            <a:pPr marL="0" indent="0">
              <a:buNone/>
            </a:pPr>
            <a:r>
              <a:rPr lang="nl-NL" sz="2000" dirty="0"/>
              <a:t>Object-</a:t>
            </a:r>
            <a:r>
              <a:rPr lang="nl-NL" sz="2000" dirty="0" err="1"/>
              <a:t>Relational</a:t>
            </a:r>
            <a:r>
              <a:rPr lang="nl-NL" sz="2000" dirty="0"/>
              <a:t> </a:t>
            </a:r>
            <a:r>
              <a:rPr lang="nl-NL" sz="2000" dirty="0" err="1"/>
              <a:t>Mapping</a:t>
            </a:r>
            <a:endParaRPr lang="nl-NL" sz="2000" dirty="0"/>
          </a:p>
          <a:p>
            <a:pPr marL="0" indent="0">
              <a:buNone/>
            </a:pPr>
            <a:r>
              <a:rPr lang="nl-NL" sz="2000" dirty="0"/>
              <a:t>URL </a:t>
            </a:r>
            <a:r>
              <a:rPr lang="nl-NL" sz="2000" dirty="0" err="1"/>
              <a:t>Mapping</a:t>
            </a:r>
            <a:endParaRPr lang="nl-NL" sz="2000" dirty="0"/>
          </a:p>
          <a:p>
            <a:pPr marL="0" indent="0">
              <a:buNone/>
            </a:pPr>
            <a:r>
              <a:rPr lang="nl-NL" sz="2000" dirty="0"/>
              <a:t>Views </a:t>
            </a:r>
          </a:p>
          <a:p>
            <a:pPr marL="0" indent="0">
              <a:buNone/>
            </a:pPr>
            <a:r>
              <a:rPr lang="nl-NL" sz="2000" dirty="0"/>
              <a:t>HTML Templates</a:t>
            </a:r>
          </a:p>
          <a:p>
            <a:pPr marL="0" indent="0">
              <a:buNone/>
            </a:pPr>
            <a:endParaRPr lang="nl-NL" sz="2000" dirty="0"/>
          </a:p>
          <a:p>
            <a:pPr marL="0" indent="0">
              <a:buNone/>
            </a:pPr>
            <a:r>
              <a:rPr lang="nl-NL" sz="2000" dirty="0" err="1"/>
              <a:t>Command</a:t>
            </a:r>
            <a:r>
              <a:rPr lang="nl-NL" sz="2000" dirty="0"/>
              <a:t> line bootstrap:</a:t>
            </a:r>
          </a:p>
          <a:p>
            <a:pPr marL="0" indent="0">
              <a:buNone/>
            </a:pPr>
            <a:endParaRPr lang="nl-NL" sz="2000" dirty="0"/>
          </a:p>
        </p:txBody>
      </p:sp>
      <p:sp>
        <p:nvSpPr>
          <p:cNvPr id="4" name="Tijdelijke aanduiding voor inhoud 3"/>
          <p:cNvSpPr txBox="1">
            <a:spLocks/>
          </p:cNvSpPr>
          <p:nvPr/>
        </p:nvSpPr>
        <p:spPr>
          <a:xfrm>
            <a:off x="4640435" y="4732329"/>
            <a:ext cx="4778924" cy="2714589"/>
          </a:xfrm>
          <a:prstGeom prst="rect">
            <a:avLst/>
          </a:prstGeom>
          <a:solidFill>
            <a:schemeClr val="tx1">
              <a:lumMod val="85000"/>
              <a:lumOff val="15000"/>
            </a:schemeClr>
          </a:solidFill>
          <a:ln>
            <a:solidFill>
              <a:srgbClr val="00B050"/>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mkdir</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t>
            </a:r>
            <a:r>
              <a:rPr lang="nl-NL" sz="1200" dirty="0">
                <a:solidFill>
                  <a:schemeClr val="bg1"/>
                </a:solidFill>
                <a:latin typeface="Courier New" panose="02070309020205020404" pitchFamily="49" charset="0"/>
                <a:cs typeface="Courier New" panose="02070309020205020404" pitchFamily="49" charset="0"/>
              </a:rPr>
              <a:t>-demo</a:t>
            </a:r>
          </a:p>
          <a:p>
            <a:pPr marL="0" indent="0">
              <a:buNone/>
            </a:pPr>
            <a:r>
              <a:rPr lang="nl-NL" sz="1200" dirty="0">
                <a:solidFill>
                  <a:schemeClr val="bg1"/>
                </a:solidFill>
                <a:latin typeface="Courier New" panose="02070309020205020404" pitchFamily="49" charset="0"/>
                <a:cs typeface="Courier New" panose="02070309020205020404" pitchFamily="49" charset="0"/>
              </a:rPr>
              <a:t>$ cd </a:t>
            </a:r>
            <a:r>
              <a:rPr lang="nl-NL" sz="1200" dirty="0" err="1">
                <a:solidFill>
                  <a:schemeClr val="bg1"/>
                </a:solidFill>
                <a:latin typeface="Courier New" panose="02070309020205020404" pitchFamily="49" charset="0"/>
                <a:cs typeface="Courier New" panose="02070309020205020404" pitchFamily="49" charset="0"/>
              </a:rPr>
              <a:t>django</a:t>
            </a:r>
            <a:r>
              <a:rPr lang="nl-NL" sz="1200" dirty="0">
                <a:solidFill>
                  <a:schemeClr val="bg1"/>
                </a:solidFill>
                <a:latin typeface="Courier New" panose="02070309020205020404" pitchFamily="49" charset="0"/>
                <a:cs typeface="Courier New" panose="02070309020205020404" pitchFamily="49" charset="0"/>
              </a:rPr>
              <a:t>-demo</a:t>
            </a:r>
          </a:p>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virtualenv</a:t>
            </a:r>
            <a:r>
              <a:rPr lang="nl-NL" sz="1200" dirty="0">
                <a:solidFill>
                  <a:schemeClr val="bg1"/>
                </a:solidFill>
                <a:latin typeface="Courier New" panose="02070309020205020404" pitchFamily="49" charset="0"/>
                <a:cs typeface="Courier New" panose="02070309020205020404" pitchFamily="49" charset="0"/>
              </a:rPr>
              <a:t> -p python3.5 </a:t>
            </a:r>
            <a:r>
              <a:rPr lang="nl-NL" sz="1200" dirty="0" err="1">
                <a:solidFill>
                  <a:schemeClr val="bg1"/>
                </a:solidFill>
                <a:latin typeface="Courier New" panose="02070309020205020404" pitchFamily="49" charset="0"/>
                <a:cs typeface="Courier New" panose="02070309020205020404" pitchFamily="49" charset="0"/>
              </a:rPr>
              <a:t>venv</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 </a:t>
            </a:r>
            <a:r>
              <a:rPr lang="nl-NL" sz="1200" dirty="0" err="1">
                <a:solidFill>
                  <a:schemeClr val="bg1"/>
                </a:solidFill>
                <a:latin typeface="Courier New" panose="02070309020205020404" pitchFamily="49" charset="0"/>
                <a:cs typeface="Courier New" panose="02070309020205020404" pitchFamily="49" charset="0"/>
              </a:rPr>
              <a:t>venv</a:t>
            </a:r>
            <a:r>
              <a:rPr lang="nl-NL" sz="1200" dirty="0">
                <a:solidFill>
                  <a:schemeClr val="bg1"/>
                </a:solidFill>
                <a:latin typeface="Courier New" panose="02070309020205020404" pitchFamily="49" charset="0"/>
                <a:cs typeface="Courier New" panose="02070309020205020404" pitchFamily="49" charset="0"/>
              </a:rPr>
              <a:t>/bin/</a:t>
            </a:r>
            <a:r>
              <a:rPr lang="nl-NL" sz="1200" dirty="0" err="1">
                <a:solidFill>
                  <a:schemeClr val="bg1"/>
                </a:solidFill>
                <a:latin typeface="Courier New" panose="02070309020205020404" pitchFamily="49" charset="0"/>
                <a:cs typeface="Courier New" panose="02070309020205020404" pitchFamily="49" charset="0"/>
              </a:rPr>
              <a:t>activate</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pip </a:t>
            </a:r>
            <a:r>
              <a:rPr lang="nl-NL" sz="1200" dirty="0" err="1">
                <a:solidFill>
                  <a:schemeClr val="bg1"/>
                </a:solidFill>
                <a:latin typeface="Courier New" panose="02070309020205020404" pitchFamily="49" charset="0"/>
                <a:cs typeface="Courier New" panose="02070309020205020404" pitchFamily="49" charset="0"/>
              </a:rPr>
              <a:t>install</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django-admin</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django-admin</a:t>
            </a:r>
            <a:r>
              <a:rPr lang="nl-NL" sz="1200" dirty="0">
                <a:solidFill>
                  <a:schemeClr val="bg1"/>
                </a:solidFill>
                <a:latin typeface="Courier New" panose="02070309020205020404" pitchFamily="49" charset="0"/>
                <a:cs typeface="Courier New" panose="02070309020205020404" pitchFamily="49" charset="0"/>
              </a:rPr>
              <a:t> startproject demo</a:t>
            </a: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createsuperuser</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startapp</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books</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makemigrations</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migrate</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runserver</a:t>
            </a:r>
          </a:p>
        </p:txBody>
      </p:sp>
      <p:pic>
        <p:nvPicPr>
          <p:cNvPr id="5" name="Afbeelding 4"/>
          <p:cNvPicPr>
            <a:picLocks noChangeAspect="1"/>
          </p:cNvPicPr>
          <p:nvPr/>
        </p:nvPicPr>
        <p:blipFill>
          <a:blip r:embed="rId2"/>
          <a:stretch>
            <a:fillRect/>
          </a:stretch>
        </p:blipFill>
        <p:spPr>
          <a:xfrm>
            <a:off x="4640435" y="1111911"/>
            <a:ext cx="4778924" cy="3167263"/>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57271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Virtual Environment</a:t>
            </a:r>
          </a:p>
        </p:txBody>
      </p:sp>
      <p:sp>
        <p:nvSpPr>
          <p:cNvPr id="2" name="Tijdelijke aanduiding voor inhoud 1"/>
          <p:cNvSpPr>
            <a:spLocks noGrp="1"/>
          </p:cNvSpPr>
          <p:nvPr>
            <p:ph idx="1"/>
          </p:nvPr>
        </p:nvSpPr>
        <p:spPr/>
        <p:txBody>
          <a:bodyPr/>
          <a:lstStyle/>
          <a:p>
            <a:r>
              <a:rPr lang="nl-NL" dirty="0" err="1"/>
              <a:t>Seperated</a:t>
            </a:r>
            <a:r>
              <a:rPr lang="nl-NL" dirty="0"/>
              <a:t> </a:t>
            </a:r>
            <a:r>
              <a:rPr lang="nl-NL" dirty="0" err="1"/>
              <a:t>enviroments</a:t>
            </a:r>
            <a:endParaRPr lang="nl-NL" dirty="0"/>
          </a:p>
          <a:p>
            <a:endParaRPr lang="nl-NL" dirty="0"/>
          </a:p>
          <a:p>
            <a:endParaRPr lang="nl-NL" dirty="0"/>
          </a:p>
          <a:p>
            <a:endParaRPr lang="nl-NL" dirty="0"/>
          </a:p>
          <a:p>
            <a:endParaRPr lang="nl-NL" dirty="0"/>
          </a:p>
          <a:p>
            <a:r>
              <a:rPr lang="nl-NL" dirty="0" err="1"/>
              <a:t>Requirements</a:t>
            </a:r>
            <a:r>
              <a:rPr lang="nl-NL" dirty="0"/>
              <a:t> file</a:t>
            </a:r>
          </a:p>
          <a:p>
            <a:pPr marL="0" indent="0">
              <a:buNone/>
            </a:pPr>
            <a:endParaRPr lang="nl-NL" dirty="0"/>
          </a:p>
          <a:p>
            <a:endParaRPr lang="nl-NL" dirty="0"/>
          </a:p>
        </p:txBody>
      </p:sp>
      <p:sp>
        <p:nvSpPr>
          <p:cNvPr id="4" name="Tijdelijke aanduiding voor inhoud 3"/>
          <p:cNvSpPr txBox="1">
            <a:spLocks/>
          </p:cNvSpPr>
          <p:nvPr/>
        </p:nvSpPr>
        <p:spPr>
          <a:xfrm>
            <a:off x="2473683" y="2699717"/>
            <a:ext cx="5133258" cy="634020"/>
          </a:xfrm>
          <a:prstGeom prst="rect">
            <a:avLst/>
          </a:prstGeom>
          <a:solidFill>
            <a:schemeClr val="tx1">
              <a:lumMod val="85000"/>
              <a:lumOff val="15000"/>
            </a:schemeClr>
          </a:solidFill>
          <a:ln>
            <a:solidFill>
              <a:srgbClr val="00B050"/>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1600" dirty="0">
                <a:solidFill>
                  <a:schemeClr val="bg1"/>
                </a:solidFill>
                <a:latin typeface="Courier New" panose="02070309020205020404" pitchFamily="49" charset="0"/>
                <a:cs typeface="Courier New" panose="02070309020205020404" pitchFamily="49" charset="0"/>
              </a:rPr>
              <a:t>$ </a:t>
            </a:r>
            <a:r>
              <a:rPr lang="nl-NL" sz="1600" dirty="0" err="1">
                <a:solidFill>
                  <a:schemeClr val="bg1"/>
                </a:solidFill>
                <a:latin typeface="Courier New" panose="02070309020205020404" pitchFamily="49" charset="0"/>
                <a:cs typeface="Courier New" panose="02070309020205020404" pitchFamily="49" charset="0"/>
              </a:rPr>
              <a:t>virtualenv</a:t>
            </a:r>
            <a:r>
              <a:rPr lang="nl-NL" sz="1600" dirty="0">
                <a:solidFill>
                  <a:schemeClr val="bg1"/>
                </a:solidFill>
                <a:latin typeface="Courier New" panose="02070309020205020404" pitchFamily="49" charset="0"/>
                <a:cs typeface="Courier New" panose="02070309020205020404" pitchFamily="49" charset="0"/>
              </a:rPr>
              <a:t> –p python3.5 </a:t>
            </a:r>
            <a:r>
              <a:rPr lang="nl-NL" sz="1600" dirty="0" err="1">
                <a:solidFill>
                  <a:schemeClr val="bg1"/>
                </a:solidFill>
                <a:latin typeface="Courier New" panose="02070309020205020404" pitchFamily="49" charset="0"/>
                <a:cs typeface="Courier New" panose="02070309020205020404" pitchFamily="49" charset="0"/>
              </a:rPr>
              <a:t>venv</a:t>
            </a:r>
            <a:endParaRPr lang="nl-NL" sz="1600" dirty="0">
              <a:solidFill>
                <a:schemeClr val="bg1"/>
              </a:solidFill>
              <a:latin typeface="Courier New" panose="02070309020205020404" pitchFamily="49" charset="0"/>
              <a:cs typeface="Courier New" panose="02070309020205020404" pitchFamily="49" charset="0"/>
            </a:endParaRPr>
          </a:p>
          <a:p>
            <a:pPr marL="0" indent="0">
              <a:buNone/>
            </a:pPr>
            <a:r>
              <a:rPr lang="nl-NL" sz="1600" dirty="0">
                <a:solidFill>
                  <a:schemeClr val="bg1"/>
                </a:solidFill>
                <a:latin typeface="Courier New" panose="02070309020205020404" pitchFamily="49" charset="0"/>
                <a:cs typeface="Courier New" panose="02070309020205020404" pitchFamily="49" charset="0"/>
              </a:rPr>
              <a:t>$ . </a:t>
            </a:r>
            <a:r>
              <a:rPr lang="nl-NL" sz="1600" dirty="0" err="1">
                <a:solidFill>
                  <a:schemeClr val="bg1"/>
                </a:solidFill>
                <a:latin typeface="Courier New" panose="02070309020205020404" pitchFamily="49" charset="0"/>
                <a:cs typeface="Courier New" panose="02070309020205020404" pitchFamily="49" charset="0"/>
              </a:rPr>
              <a:t>venv</a:t>
            </a:r>
            <a:r>
              <a:rPr lang="nl-NL" sz="1600" dirty="0">
                <a:solidFill>
                  <a:schemeClr val="bg1"/>
                </a:solidFill>
                <a:latin typeface="Courier New" panose="02070309020205020404" pitchFamily="49" charset="0"/>
                <a:cs typeface="Courier New" panose="02070309020205020404" pitchFamily="49" charset="0"/>
              </a:rPr>
              <a:t>/bin/</a:t>
            </a:r>
            <a:r>
              <a:rPr lang="nl-NL" sz="1600" dirty="0" err="1">
                <a:solidFill>
                  <a:schemeClr val="bg1"/>
                </a:solidFill>
                <a:latin typeface="Courier New" panose="02070309020205020404" pitchFamily="49" charset="0"/>
                <a:cs typeface="Courier New" panose="02070309020205020404" pitchFamily="49" charset="0"/>
              </a:rPr>
              <a:t>activate</a:t>
            </a:r>
            <a:endParaRPr lang="nl-NL" sz="1600" dirty="0">
              <a:solidFill>
                <a:schemeClr val="bg1"/>
              </a:solidFill>
              <a:latin typeface="Courier New" panose="02070309020205020404" pitchFamily="49" charset="0"/>
              <a:cs typeface="Courier New" panose="02070309020205020404" pitchFamily="49" charset="0"/>
            </a:endParaRPr>
          </a:p>
        </p:txBody>
      </p:sp>
      <p:sp>
        <p:nvSpPr>
          <p:cNvPr id="5" name="Tijdelijke aanduiding voor inhoud 3"/>
          <p:cNvSpPr txBox="1">
            <a:spLocks/>
          </p:cNvSpPr>
          <p:nvPr/>
        </p:nvSpPr>
        <p:spPr>
          <a:xfrm>
            <a:off x="2467840" y="4931965"/>
            <a:ext cx="5133258" cy="634020"/>
          </a:xfrm>
          <a:prstGeom prst="rect">
            <a:avLst/>
          </a:prstGeom>
          <a:solidFill>
            <a:schemeClr val="tx1">
              <a:lumMod val="85000"/>
              <a:lumOff val="15000"/>
            </a:schemeClr>
          </a:solidFill>
          <a:ln>
            <a:solidFill>
              <a:srgbClr val="00B050"/>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1600" dirty="0">
                <a:solidFill>
                  <a:schemeClr val="bg1"/>
                </a:solidFill>
                <a:latin typeface="Courier New" panose="02070309020205020404" pitchFamily="49" charset="0"/>
                <a:cs typeface="Courier New" panose="02070309020205020404" pitchFamily="49" charset="0"/>
              </a:rPr>
              <a:t>$ pip list &gt; </a:t>
            </a:r>
            <a:r>
              <a:rPr lang="nl-NL" sz="1600" dirty="0" err="1">
                <a:solidFill>
                  <a:schemeClr val="bg1"/>
                </a:solidFill>
                <a:latin typeface="Courier New" panose="02070309020205020404" pitchFamily="49" charset="0"/>
                <a:cs typeface="Courier New" panose="02070309020205020404" pitchFamily="49" charset="0"/>
              </a:rPr>
              <a:t>requirements.txt</a:t>
            </a:r>
            <a:endParaRPr lang="nl-NL" sz="1600" dirty="0">
              <a:solidFill>
                <a:schemeClr val="bg1"/>
              </a:solidFill>
              <a:latin typeface="Courier New" panose="02070309020205020404" pitchFamily="49" charset="0"/>
              <a:cs typeface="Courier New" panose="02070309020205020404" pitchFamily="49" charset="0"/>
            </a:endParaRPr>
          </a:p>
          <a:p>
            <a:pPr marL="0" indent="0">
              <a:buNone/>
            </a:pPr>
            <a:r>
              <a:rPr lang="nl-NL" sz="1600" dirty="0">
                <a:solidFill>
                  <a:schemeClr val="bg1"/>
                </a:solidFill>
                <a:latin typeface="Courier New" panose="02070309020205020404" pitchFamily="49" charset="0"/>
                <a:cs typeface="Courier New" panose="02070309020205020404" pitchFamily="49" charset="0"/>
              </a:rPr>
              <a:t>$ pip </a:t>
            </a:r>
            <a:r>
              <a:rPr lang="nl-NL" sz="1600" dirty="0" err="1">
                <a:solidFill>
                  <a:schemeClr val="bg1"/>
                </a:solidFill>
                <a:latin typeface="Courier New" panose="02070309020205020404" pitchFamily="49" charset="0"/>
                <a:cs typeface="Courier New" panose="02070309020205020404" pitchFamily="49" charset="0"/>
              </a:rPr>
              <a:t>install</a:t>
            </a:r>
            <a:r>
              <a:rPr lang="nl-NL" sz="1600" dirty="0">
                <a:solidFill>
                  <a:schemeClr val="bg1"/>
                </a:solidFill>
                <a:latin typeface="Courier New" panose="02070309020205020404" pitchFamily="49" charset="0"/>
                <a:cs typeface="Courier New" panose="02070309020205020404" pitchFamily="49" charset="0"/>
              </a:rPr>
              <a:t> -r </a:t>
            </a:r>
            <a:r>
              <a:rPr lang="nl-NL" sz="1600" dirty="0" err="1">
                <a:solidFill>
                  <a:schemeClr val="bg1"/>
                </a:solidFill>
                <a:latin typeface="Courier New" panose="02070309020205020404" pitchFamily="49" charset="0"/>
                <a:cs typeface="Courier New" panose="02070309020205020404" pitchFamily="49" charset="0"/>
              </a:rPr>
              <a:t>requirements.txt</a:t>
            </a:r>
            <a:endParaRPr lang="nl-NL" sz="16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397778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Python </a:t>
            </a:r>
            <a:r>
              <a:rPr lang="nl-NL" dirty="0" err="1"/>
              <a:t>Distributions</a:t>
            </a:r>
            <a:endParaRPr lang="nl-NL" dirty="0"/>
          </a:p>
        </p:txBody>
      </p:sp>
      <p:sp>
        <p:nvSpPr>
          <p:cNvPr id="2" name="Tijdelijke aanduiding voor inhoud 1"/>
          <p:cNvSpPr>
            <a:spLocks noGrp="1"/>
          </p:cNvSpPr>
          <p:nvPr>
            <p:ph idx="1"/>
          </p:nvPr>
        </p:nvSpPr>
        <p:spPr>
          <a:xfrm>
            <a:off x="693043" y="2012414"/>
            <a:ext cx="8694539" cy="5007783"/>
          </a:xfrm>
        </p:spPr>
        <p:txBody>
          <a:bodyPr vert="horz" lIns="91440" tIns="45720" rIns="91440" bIns="45720" rtlCol="0">
            <a:normAutofit/>
          </a:bodyPr>
          <a:lstStyle/>
          <a:p>
            <a:r>
              <a:rPr lang="nl-NL" sz="2800" dirty="0"/>
              <a:t>Anaconda</a:t>
            </a:r>
          </a:p>
          <a:p>
            <a:r>
              <a:rPr lang="nl-NL" sz="2800" dirty="0"/>
              <a:t>Active Python</a:t>
            </a:r>
          </a:p>
          <a:p>
            <a:r>
              <a:rPr lang="nl-NL" sz="2800" dirty="0"/>
              <a:t>Python (X,Y)</a:t>
            </a:r>
          </a:p>
          <a:p>
            <a:r>
              <a:rPr lang="nl-NL" sz="2800" dirty="0" err="1"/>
              <a:t>IPython</a:t>
            </a:r>
            <a:endParaRPr lang="nl-NL" sz="2800" dirty="0"/>
          </a:p>
          <a:p>
            <a:r>
              <a:rPr lang="nl-NL" sz="2800" dirty="0" err="1"/>
              <a:t>Enthought</a:t>
            </a:r>
            <a:r>
              <a:rPr lang="nl-NL" sz="2800" dirty="0"/>
              <a:t> </a:t>
            </a:r>
            <a:r>
              <a:rPr lang="nl-NL" sz="2800" dirty="0" err="1"/>
              <a:t>Canopy</a:t>
            </a:r>
            <a:endParaRPr lang="nl-NL" sz="2800" dirty="0"/>
          </a:p>
          <a:p>
            <a:r>
              <a:rPr lang="nl-NL" sz="2800" dirty="0"/>
              <a:t>Sage</a:t>
            </a:r>
          </a:p>
          <a:p>
            <a:r>
              <a:rPr lang="nl-NL" sz="2800" dirty="0" err="1"/>
              <a:t>PyPy</a:t>
            </a:r>
            <a:endParaRPr lang="nl-NL" sz="2800" dirty="0"/>
          </a:p>
          <a:p>
            <a:r>
              <a:rPr lang="nl-NL" sz="2800" dirty="0"/>
              <a:t>Pocket Python</a:t>
            </a:r>
          </a:p>
          <a:p>
            <a:r>
              <a:rPr lang="nl-NL" sz="2800" dirty="0"/>
              <a:t>Portable Python</a:t>
            </a:r>
          </a:p>
        </p:txBody>
      </p:sp>
    </p:spTree>
    <p:extLst>
      <p:ext uri="{BB962C8B-B14F-4D97-AF65-F5344CB8AC3E}">
        <p14:creationId xmlns:p14="http://schemas.microsoft.com/office/powerpoint/2010/main" val="31208535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9C227E-3CCA-6E4D-8D12-38A0AC17173A}"/>
              </a:ext>
            </a:extLst>
          </p:cNvPr>
          <p:cNvSpPr>
            <a:spLocks noGrp="1"/>
          </p:cNvSpPr>
          <p:nvPr>
            <p:ph type="title"/>
          </p:nvPr>
        </p:nvSpPr>
        <p:spPr/>
        <p:txBody>
          <a:bodyPr/>
          <a:lstStyle/>
          <a:p>
            <a:r>
              <a:rPr lang="nl-NL" dirty="0" err="1"/>
              <a:t>Implementations</a:t>
            </a:r>
            <a:endParaRPr lang="nl-NL" dirty="0"/>
          </a:p>
        </p:txBody>
      </p:sp>
      <p:sp>
        <p:nvSpPr>
          <p:cNvPr id="3" name="Tijdelijke aanduiding voor inhoud 2">
            <a:extLst>
              <a:ext uri="{FF2B5EF4-FFF2-40B4-BE49-F238E27FC236}">
                <a16:creationId xmlns:a16="http://schemas.microsoft.com/office/drawing/2014/main" id="{463DD8AC-2D86-464C-91C1-6200DBAFB5D1}"/>
              </a:ext>
            </a:extLst>
          </p:cNvPr>
          <p:cNvSpPr>
            <a:spLocks noGrp="1"/>
          </p:cNvSpPr>
          <p:nvPr>
            <p:ph idx="1"/>
          </p:nvPr>
        </p:nvSpPr>
        <p:spPr/>
        <p:txBody>
          <a:bodyPr/>
          <a:lstStyle/>
          <a:p>
            <a:pPr fontAlgn="base"/>
            <a:r>
              <a:rPr lang="nl-NL" dirty="0">
                <a:hlinkClick r:id="rId2"/>
              </a:rPr>
              <a:t>CPython</a:t>
            </a:r>
            <a:r>
              <a:rPr lang="nl-NL" dirty="0"/>
              <a:t> </a:t>
            </a:r>
            <a:r>
              <a:rPr lang="nl-NL" dirty="0" err="1"/>
              <a:t>reference</a:t>
            </a:r>
            <a:r>
              <a:rPr lang="nl-NL" dirty="0"/>
              <a:t> </a:t>
            </a:r>
            <a:r>
              <a:rPr lang="nl-NL" dirty="0" err="1"/>
              <a:t>implementation</a:t>
            </a:r>
            <a:endParaRPr lang="nl-NL" dirty="0"/>
          </a:p>
          <a:p>
            <a:pPr fontAlgn="base"/>
            <a:r>
              <a:rPr lang="nl-NL" dirty="0">
                <a:hlinkClick r:id="rId3"/>
              </a:rPr>
              <a:t>IronPython</a:t>
            </a:r>
            <a:r>
              <a:rPr lang="nl-NL" dirty="0"/>
              <a:t> (Python running on .NET)</a:t>
            </a:r>
          </a:p>
          <a:p>
            <a:pPr fontAlgn="base"/>
            <a:r>
              <a:rPr lang="nl-NL" dirty="0">
                <a:hlinkClick r:id="rId4"/>
              </a:rPr>
              <a:t>Jython</a:t>
            </a:r>
            <a:r>
              <a:rPr lang="nl-NL" dirty="0"/>
              <a:t> (Python running on </a:t>
            </a:r>
            <a:r>
              <a:rPr lang="nl-NL" dirty="0" err="1"/>
              <a:t>the</a:t>
            </a:r>
            <a:r>
              <a:rPr lang="nl-NL" dirty="0"/>
              <a:t> Java Virtual Machine)</a:t>
            </a:r>
          </a:p>
          <a:p>
            <a:pPr fontAlgn="base"/>
            <a:r>
              <a:rPr lang="nl-NL" dirty="0">
                <a:hlinkClick r:id="rId5"/>
              </a:rPr>
              <a:t>PyPy</a:t>
            </a:r>
            <a:r>
              <a:rPr lang="nl-NL" dirty="0"/>
              <a:t> (A </a:t>
            </a:r>
            <a:r>
              <a:rPr lang="nl-NL" dirty="0">
                <a:hlinkClick r:id="rId6"/>
              </a:rPr>
              <a:t>fast</a:t>
            </a:r>
            <a:r>
              <a:rPr lang="nl-NL" dirty="0"/>
              <a:t> python </a:t>
            </a:r>
            <a:r>
              <a:rPr lang="nl-NL" dirty="0" err="1"/>
              <a:t>implementation</a:t>
            </a:r>
            <a:r>
              <a:rPr lang="nl-NL" dirty="0"/>
              <a:t> </a:t>
            </a:r>
            <a:r>
              <a:rPr lang="nl-NL" dirty="0" err="1"/>
              <a:t>with</a:t>
            </a:r>
            <a:r>
              <a:rPr lang="nl-NL" dirty="0"/>
              <a:t> a JIT compiler)</a:t>
            </a:r>
          </a:p>
          <a:p>
            <a:pPr fontAlgn="base"/>
            <a:r>
              <a:rPr lang="nl-NL" dirty="0">
                <a:hlinkClick r:id="rId7"/>
              </a:rPr>
              <a:t>Stackless Python</a:t>
            </a:r>
            <a:r>
              <a:rPr lang="nl-NL" dirty="0"/>
              <a:t> (</a:t>
            </a:r>
            <a:r>
              <a:rPr lang="nl-NL" dirty="0" err="1"/>
              <a:t>Branch</a:t>
            </a:r>
            <a:r>
              <a:rPr lang="nl-NL" dirty="0"/>
              <a:t> of </a:t>
            </a:r>
            <a:r>
              <a:rPr lang="nl-NL" dirty="0" err="1"/>
              <a:t>CPython</a:t>
            </a:r>
            <a:r>
              <a:rPr lang="nl-NL" dirty="0"/>
              <a:t> </a:t>
            </a:r>
            <a:r>
              <a:rPr lang="nl-NL" dirty="0" err="1"/>
              <a:t>supporting</a:t>
            </a:r>
            <a:r>
              <a:rPr lang="nl-NL" dirty="0"/>
              <a:t> </a:t>
            </a:r>
            <a:r>
              <a:rPr lang="nl-NL" dirty="0" err="1"/>
              <a:t>microthreads</a:t>
            </a:r>
            <a:r>
              <a:rPr lang="nl-NL" dirty="0"/>
              <a:t>)</a:t>
            </a:r>
          </a:p>
          <a:p>
            <a:pPr fontAlgn="base"/>
            <a:r>
              <a:rPr lang="nl-NL" dirty="0">
                <a:hlinkClick r:id="rId8"/>
              </a:rPr>
              <a:t>MicroPython</a:t>
            </a:r>
            <a:r>
              <a:rPr lang="nl-NL" dirty="0"/>
              <a:t> (Python running on micro controllers)</a:t>
            </a:r>
          </a:p>
        </p:txBody>
      </p:sp>
    </p:spTree>
    <p:extLst>
      <p:ext uri="{BB962C8B-B14F-4D97-AF65-F5344CB8AC3E}">
        <p14:creationId xmlns:p14="http://schemas.microsoft.com/office/powerpoint/2010/main" val="41635568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8F2B86-D31D-6040-B656-82230A8C8931}"/>
              </a:ext>
            </a:extLst>
          </p:cNvPr>
          <p:cNvSpPr>
            <a:spLocks noGrp="1"/>
          </p:cNvSpPr>
          <p:nvPr>
            <p:ph type="title"/>
          </p:nvPr>
        </p:nvSpPr>
        <p:spPr/>
        <p:txBody>
          <a:bodyPr/>
          <a:lstStyle/>
          <a:p>
            <a:r>
              <a:rPr lang="nl-NL" dirty="0"/>
              <a:t>Style Guide </a:t>
            </a:r>
            <a:r>
              <a:rPr lang="nl-NL" dirty="0" err="1"/>
              <a:t>for</a:t>
            </a:r>
            <a:r>
              <a:rPr lang="nl-NL" dirty="0"/>
              <a:t> Python Code</a:t>
            </a:r>
          </a:p>
        </p:txBody>
      </p:sp>
      <p:sp>
        <p:nvSpPr>
          <p:cNvPr id="3" name="Tijdelijke aanduiding voor inhoud 2">
            <a:extLst>
              <a:ext uri="{FF2B5EF4-FFF2-40B4-BE49-F238E27FC236}">
                <a16:creationId xmlns:a16="http://schemas.microsoft.com/office/drawing/2014/main" id="{37E0E78B-B54D-7F4D-8D62-81EFD1745997}"/>
              </a:ext>
            </a:extLst>
          </p:cNvPr>
          <p:cNvSpPr>
            <a:spLocks noGrp="1"/>
          </p:cNvSpPr>
          <p:nvPr>
            <p:ph idx="1"/>
          </p:nvPr>
        </p:nvSpPr>
        <p:spPr/>
        <p:txBody>
          <a:bodyPr/>
          <a:lstStyle/>
          <a:p>
            <a:r>
              <a:rPr lang="nl-NL" dirty="0"/>
              <a:t>PEP 8 - Style Guide </a:t>
            </a:r>
            <a:r>
              <a:rPr lang="nl-NL" dirty="0" err="1"/>
              <a:t>for</a:t>
            </a:r>
            <a:r>
              <a:rPr lang="nl-NL" dirty="0"/>
              <a:t> Python Code</a:t>
            </a:r>
          </a:p>
          <a:p>
            <a:endParaRPr lang="nl-NL" dirty="0"/>
          </a:p>
        </p:txBody>
      </p:sp>
    </p:spTree>
    <p:extLst>
      <p:ext uri="{BB962C8B-B14F-4D97-AF65-F5344CB8AC3E}">
        <p14:creationId xmlns:p14="http://schemas.microsoft.com/office/powerpoint/2010/main" val="3011058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B8C757-9A05-5447-A79D-FC225C130D5A}"/>
              </a:ext>
            </a:extLst>
          </p:cNvPr>
          <p:cNvSpPr>
            <a:spLocks noGrp="1"/>
          </p:cNvSpPr>
          <p:nvPr>
            <p:ph type="title"/>
          </p:nvPr>
        </p:nvSpPr>
        <p:spPr/>
        <p:txBody>
          <a:bodyPr/>
          <a:lstStyle/>
          <a:p>
            <a:r>
              <a:rPr lang="nl-NL" dirty="0" err="1"/>
              <a:t>Ducktyping</a:t>
            </a:r>
            <a:endParaRPr lang="nl-NL" dirty="0"/>
          </a:p>
        </p:txBody>
      </p:sp>
      <p:sp>
        <p:nvSpPr>
          <p:cNvPr id="3" name="Tijdelijke aanduiding voor inhoud 2">
            <a:extLst>
              <a:ext uri="{FF2B5EF4-FFF2-40B4-BE49-F238E27FC236}">
                <a16:creationId xmlns:a16="http://schemas.microsoft.com/office/drawing/2014/main" id="{F73E2320-CCFE-8642-9C92-9B6D359FEAD3}"/>
              </a:ext>
            </a:extLst>
          </p:cNvPr>
          <p:cNvSpPr>
            <a:spLocks noGrp="1"/>
          </p:cNvSpPr>
          <p:nvPr>
            <p:ph idx="1"/>
          </p:nvPr>
        </p:nvSpPr>
        <p:spPr/>
        <p:txBody>
          <a:bodyPr/>
          <a:lstStyle/>
          <a:p>
            <a:r>
              <a:rPr lang="nl-NL" dirty="0"/>
              <a:t>“</a:t>
            </a:r>
            <a:r>
              <a:rPr lang="nl-NL" dirty="0" err="1"/>
              <a:t>If</a:t>
            </a:r>
            <a:r>
              <a:rPr lang="nl-NL" dirty="0"/>
              <a:t> </a:t>
            </a:r>
            <a:r>
              <a:rPr lang="nl-NL" dirty="0" err="1"/>
              <a:t>it</a:t>
            </a:r>
            <a:r>
              <a:rPr lang="nl-NL" dirty="0"/>
              <a:t> looks like a </a:t>
            </a:r>
            <a:r>
              <a:rPr lang="nl-NL" dirty="0" err="1"/>
              <a:t>duck</a:t>
            </a:r>
            <a:r>
              <a:rPr lang="nl-NL" dirty="0"/>
              <a:t> </a:t>
            </a:r>
            <a:r>
              <a:rPr lang="nl-NL" dirty="0" err="1"/>
              <a:t>and</a:t>
            </a:r>
            <a:r>
              <a:rPr lang="nl-NL" dirty="0"/>
              <a:t> </a:t>
            </a:r>
            <a:r>
              <a:rPr lang="nl-NL" dirty="0" err="1"/>
              <a:t>quacks</a:t>
            </a:r>
            <a:r>
              <a:rPr lang="nl-NL" dirty="0"/>
              <a:t> like a </a:t>
            </a:r>
            <a:r>
              <a:rPr lang="nl-NL" dirty="0" err="1"/>
              <a:t>duck</a:t>
            </a:r>
            <a:r>
              <a:rPr lang="nl-NL" dirty="0"/>
              <a:t>, </a:t>
            </a:r>
            <a:r>
              <a:rPr lang="nl-NL" dirty="0" err="1"/>
              <a:t>it</a:t>
            </a:r>
            <a:r>
              <a:rPr lang="nl-NL" dirty="0"/>
              <a:t> must </a:t>
            </a:r>
            <a:r>
              <a:rPr lang="nl-NL" dirty="0" err="1"/>
              <a:t>be</a:t>
            </a:r>
            <a:r>
              <a:rPr lang="nl-NL" dirty="0"/>
              <a:t> a </a:t>
            </a:r>
            <a:r>
              <a:rPr lang="nl-NL" dirty="0" err="1"/>
              <a:t>duck</a:t>
            </a:r>
            <a:r>
              <a:rPr lang="nl-NL" dirty="0"/>
              <a:t>.”</a:t>
            </a:r>
          </a:p>
          <a:p>
            <a:endParaRPr lang="nl-NL" dirty="0"/>
          </a:p>
          <a:p>
            <a:r>
              <a:rPr lang="nl-NL" dirty="0"/>
              <a:t>A </a:t>
            </a:r>
            <a:r>
              <a:rPr lang="nl-NL" dirty="0" err="1"/>
              <a:t>programming</a:t>
            </a:r>
            <a:r>
              <a:rPr lang="nl-NL" dirty="0"/>
              <a:t> </a:t>
            </a:r>
            <a:r>
              <a:rPr lang="nl-NL" dirty="0" err="1"/>
              <a:t>style</a:t>
            </a:r>
            <a:r>
              <a:rPr lang="nl-NL" dirty="0"/>
              <a:t> </a:t>
            </a:r>
            <a:r>
              <a:rPr lang="nl-NL" dirty="0" err="1"/>
              <a:t>which</a:t>
            </a:r>
            <a:r>
              <a:rPr lang="nl-NL" dirty="0"/>
              <a:t> does </a:t>
            </a:r>
            <a:r>
              <a:rPr lang="nl-NL" dirty="0" err="1"/>
              <a:t>not</a:t>
            </a:r>
            <a:r>
              <a:rPr lang="nl-NL" dirty="0"/>
              <a:t> look at </a:t>
            </a:r>
            <a:r>
              <a:rPr lang="nl-NL" dirty="0" err="1"/>
              <a:t>an</a:t>
            </a:r>
            <a:r>
              <a:rPr lang="nl-NL" dirty="0"/>
              <a:t> </a:t>
            </a:r>
            <a:r>
              <a:rPr lang="nl-NL" dirty="0" err="1"/>
              <a:t>object’s</a:t>
            </a:r>
            <a:r>
              <a:rPr lang="nl-NL" dirty="0"/>
              <a:t> type </a:t>
            </a:r>
            <a:r>
              <a:rPr lang="nl-NL" dirty="0" err="1"/>
              <a:t>to</a:t>
            </a:r>
            <a:r>
              <a:rPr lang="nl-NL" dirty="0"/>
              <a:t> </a:t>
            </a:r>
            <a:r>
              <a:rPr lang="nl-NL" dirty="0" err="1"/>
              <a:t>determine</a:t>
            </a:r>
            <a:r>
              <a:rPr lang="nl-NL" dirty="0"/>
              <a:t> </a:t>
            </a:r>
            <a:r>
              <a:rPr lang="nl-NL" dirty="0" err="1"/>
              <a:t>if</a:t>
            </a:r>
            <a:r>
              <a:rPr lang="nl-NL" dirty="0"/>
              <a:t> </a:t>
            </a:r>
            <a:r>
              <a:rPr lang="nl-NL" dirty="0" err="1"/>
              <a:t>it</a:t>
            </a:r>
            <a:r>
              <a:rPr lang="nl-NL" dirty="0"/>
              <a:t> has </a:t>
            </a:r>
            <a:r>
              <a:rPr lang="nl-NL" dirty="0" err="1"/>
              <a:t>the</a:t>
            </a:r>
            <a:r>
              <a:rPr lang="nl-NL" dirty="0"/>
              <a:t> right interface; </a:t>
            </a:r>
            <a:r>
              <a:rPr lang="nl-NL" dirty="0" err="1"/>
              <a:t>instead</a:t>
            </a:r>
            <a:r>
              <a:rPr lang="nl-NL" dirty="0"/>
              <a:t>, </a:t>
            </a:r>
            <a:r>
              <a:rPr lang="nl-NL" dirty="0" err="1"/>
              <a:t>the</a:t>
            </a:r>
            <a:r>
              <a:rPr lang="nl-NL" dirty="0"/>
              <a:t> </a:t>
            </a:r>
            <a:r>
              <a:rPr lang="nl-NL" dirty="0" err="1"/>
              <a:t>method</a:t>
            </a:r>
            <a:r>
              <a:rPr lang="nl-NL" dirty="0"/>
              <a:t> or </a:t>
            </a:r>
            <a:r>
              <a:rPr lang="nl-NL" dirty="0" err="1"/>
              <a:t>attribute</a:t>
            </a:r>
            <a:r>
              <a:rPr lang="nl-NL" dirty="0"/>
              <a:t> is </a:t>
            </a:r>
            <a:r>
              <a:rPr lang="nl-NL" dirty="0" err="1"/>
              <a:t>simply</a:t>
            </a:r>
            <a:r>
              <a:rPr lang="nl-NL" dirty="0"/>
              <a:t> </a:t>
            </a:r>
            <a:r>
              <a:rPr lang="nl-NL" dirty="0" err="1"/>
              <a:t>called</a:t>
            </a:r>
            <a:r>
              <a:rPr lang="nl-NL" dirty="0"/>
              <a:t> or </a:t>
            </a:r>
            <a:r>
              <a:rPr lang="nl-NL" dirty="0" err="1"/>
              <a:t>used</a:t>
            </a:r>
            <a:endParaRPr lang="nl-NL" dirty="0"/>
          </a:p>
        </p:txBody>
      </p:sp>
    </p:spTree>
    <p:extLst>
      <p:ext uri="{BB962C8B-B14F-4D97-AF65-F5344CB8AC3E}">
        <p14:creationId xmlns:p14="http://schemas.microsoft.com/office/powerpoint/2010/main" val="19644467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87F400-B374-874F-838A-03D012928411}"/>
              </a:ext>
            </a:extLst>
          </p:cNvPr>
          <p:cNvSpPr>
            <a:spLocks noGrp="1"/>
          </p:cNvSpPr>
          <p:nvPr>
            <p:ph type="title"/>
          </p:nvPr>
        </p:nvSpPr>
        <p:spPr/>
        <p:txBody>
          <a:bodyPr/>
          <a:lstStyle/>
          <a:p>
            <a:r>
              <a:rPr lang="nl-NL" dirty="0"/>
              <a:t>EAFP versus LBYL</a:t>
            </a:r>
          </a:p>
        </p:txBody>
      </p:sp>
      <p:sp>
        <p:nvSpPr>
          <p:cNvPr id="3" name="Tijdelijke aanduiding voor inhoud 2">
            <a:extLst>
              <a:ext uri="{FF2B5EF4-FFF2-40B4-BE49-F238E27FC236}">
                <a16:creationId xmlns:a16="http://schemas.microsoft.com/office/drawing/2014/main" id="{F0823483-1DC8-0A40-84CD-CA0D3CFA53B8}"/>
              </a:ext>
            </a:extLst>
          </p:cNvPr>
          <p:cNvSpPr>
            <a:spLocks noGrp="1"/>
          </p:cNvSpPr>
          <p:nvPr>
            <p:ph idx="1"/>
          </p:nvPr>
        </p:nvSpPr>
        <p:spPr/>
        <p:txBody>
          <a:bodyPr/>
          <a:lstStyle/>
          <a:p>
            <a:r>
              <a:rPr lang="nl-NL" dirty="0">
                <a:hlinkClick r:id="rId2"/>
              </a:rPr>
              <a:t>EAFP</a:t>
            </a:r>
            <a:r>
              <a:rPr lang="nl-NL" dirty="0"/>
              <a:t>: "</a:t>
            </a:r>
            <a:r>
              <a:rPr lang="nl-NL" dirty="0" err="1"/>
              <a:t>it's</a:t>
            </a:r>
            <a:r>
              <a:rPr lang="nl-NL" dirty="0"/>
              <a:t> </a:t>
            </a:r>
            <a:r>
              <a:rPr lang="nl-NL" dirty="0" err="1"/>
              <a:t>easier</a:t>
            </a:r>
            <a:r>
              <a:rPr lang="nl-NL" dirty="0"/>
              <a:t> </a:t>
            </a:r>
            <a:r>
              <a:rPr lang="nl-NL" dirty="0" err="1"/>
              <a:t>to</a:t>
            </a:r>
            <a:r>
              <a:rPr lang="nl-NL" dirty="0"/>
              <a:t> </a:t>
            </a:r>
            <a:r>
              <a:rPr lang="nl-NL" dirty="0" err="1"/>
              <a:t>ask</a:t>
            </a:r>
            <a:r>
              <a:rPr lang="nl-NL" dirty="0"/>
              <a:t> </a:t>
            </a:r>
            <a:r>
              <a:rPr lang="nl-NL" dirty="0" err="1"/>
              <a:t>for</a:t>
            </a:r>
            <a:r>
              <a:rPr lang="nl-NL" dirty="0"/>
              <a:t> </a:t>
            </a:r>
            <a:r>
              <a:rPr lang="nl-NL" dirty="0" err="1"/>
              <a:t>forgiveness</a:t>
            </a:r>
            <a:r>
              <a:rPr lang="nl-NL" dirty="0"/>
              <a:t> </a:t>
            </a:r>
            <a:r>
              <a:rPr lang="nl-NL" dirty="0" err="1"/>
              <a:t>than</a:t>
            </a:r>
            <a:r>
              <a:rPr lang="nl-NL" dirty="0"/>
              <a:t> </a:t>
            </a:r>
            <a:r>
              <a:rPr lang="nl-NL" dirty="0" err="1"/>
              <a:t>permission</a:t>
            </a:r>
            <a:endParaRPr lang="nl-NL" dirty="0"/>
          </a:p>
          <a:p>
            <a:endParaRPr lang="nl-NL" dirty="0"/>
          </a:p>
          <a:p>
            <a:r>
              <a:rPr lang="nl-NL" dirty="0">
                <a:hlinkClick r:id="rId3"/>
              </a:rPr>
              <a:t>LBYL</a:t>
            </a:r>
            <a:r>
              <a:rPr lang="nl-NL" dirty="0"/>
              <a:t>: "look </a:t>
            </a:r>
            <a:r>
              <a:rPr lang="nl-NL" dirty="0" err="1"/>
              <a:t>before</a:t>
            </a:r>
            <a:r>
              <a:rPr lang="nl-NL" dirty="0"/>
              <a:t> </a:t>
            </a:r>
            <a:r>
              <a:rPr lang="nl-NL" dirty="0" err="1"/>
              <a:t>you</a:t>
            </a:r>
            <a:r>
              <a:rPr lang="nl-NL" dirty="0"/>
              <a:t> </a:t>
            </a:r>
            <a:r>
              <a:rPr lang="nl-NL" dirty="0" err="1"/>
              <a:t>leap</a:t>
            </a:r>
            <a:r>
              <a:rPr lang="nl-NL" dirty="0"/>
              <a:t>"</a:t>
            </a:r>
          </a:p>
        </p:txBody>
      </p:sp>
    </p:spTree>
    <p:extLst>
      <p:ext uri="{BB962C8B-B14F-4D97-AF65-F5344CB8AC3E}">
        <p14:creationId xmlns:p14="http://schemas.microsoft.com/office/powerpoint/2010/main" val="238244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A35E2EBA-875A-7C4D-B0BA-CE21D95241C2}"/>
              </a:ext>
            </a:extLst>
          </p:cNvPr>
          <p:cNvSpPr>
            <a:spLocks noGrp="1"/>
          </p:cNvSpPr>
          <p:nvPr>
            <p:ph idx="1"/>
          </p:nvPr>
        </p:nvSpPr>
        <p:spPr/>
        <p:txBody>
          <a:bodyPr/>
          <a:lstStyle/>
          <a:p>
            <a:r>
              <a:rPr lang="nl-NL" b="1" dirty="0" err="1"/>
              <a:t>csv</a:t>
            </a:r>
            <a:r>
              <a:rPr lang="nl-NL" dirty="0"/>
              <a:t> module </a:t>
            </a:r>
            <a:r>
              <a:rPr lang="nl-NL" dirty="0" err="1"/>
              <a:t>from</a:t>
            </a:r>
            <a:r>
              <a:rPr lang="nl-NL" dirty="0"/>
              <a:t> Python Standard Library</a:t>
            </a:r>
          </a:p>
        </p:txBody>
      </p:sp>
      <p:sp>
        <p:nvSpPr>
          <p:cNvPr id="3" name="Titel 2">
            <a:extLst>
              <a:ext uri="{FF2B5EF4-FFF2-40B4-BE49-F238E27FC236}">
                <a16:creationId xmlns:a16="http://schemas.microsoft.com/office/drawing/2014/main" id="{6261BAB9-A01F-CD44-AB27-5325DA44ECF3}"/>
              </a:ext>
            </a:extLst>
          </p:cNvPr>
          <p:cNvSpPr>
            <a:spLocks noGrp="1"/>
          </p:cNvSpPr>
          <p:nvPr>
            <p:ph type="title"/>
          </p:nvPr>
        </p:nvSpPr>
        <p:spPr/>
        <p:txBody>
          <a:bodyPr/>
          <a:lstStyle/>
          <a:p>
            <a:r>
              <a:rPr lang="nl-NL" dirty="0"/>
              <a:t>Reading a CSV file </a:t>
            </a:r>
            <a:r>
              <a:rPr lang="nl-NL" dirty="0" err="1"/>
              <a:t>with</a:t>
            </a:r>
            <a:r>
              <a:rPr lang="nl-NL" dirty="0"/>
              <a:t> </a:t>
            </a:r>
            <a:r>
              <a:rPr lang="nl-NL" dirty="0" err="1"/>
              <a:t>csv</a:t>
            </a:r>
            <a:endParaRPr lang="nl-NL" dirty="0"/>
          </a:p>
        </p:txBody>
      </p:sp>
      <p:sp>
        <p:nvSpPr>
          <p:cNvPr id="2" name="Rechthoek 1">
            <a:extLst>
              <a:ext uri="{FF2B5EF4-FFF2-40B4-BE49-F238E27FC236}">
                <a16:creationId xmlns:a16="http://schemas.microsoft.com/office/drawing/2014/main" id="{7A7CA736-A424-3F46-969F-C0317365CAA1}"/>
              </a:ext>
            </a:extLst>
          </p:cNvPr>
          <p:cNvSpPr/>
          <p:nvPr/>
        </p:nvSpPr>
        <p:spPr>
          <a:xfrm>
            <a:off x="575815" y="3542506"/>
            <a:ext cx="9145017" cy="3693319"/>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csv</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"ca-500.csv"</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colnames</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first_name</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last_name</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city</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'email'</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open(</a:t>
            </a:r>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a:solidFill>
                  <a:srgbClr val="000000"/>
                </a:solidFill>
                <a:latin typeface="Menlo" panose="020B0609030804020204" pitchFamily="49" charset="0"/>
              </a:rPr>
              <a:t>    reader = </a:t>
            </a:r>
            <a:r>
              <a:rPr lang="nl-NL" b="1" dirty="0" err="1">
                <a:solidFill>
                  <a:srgbClr val="000000"/>
                </a:solidFill>
                <a:latin typeface="Menlo" panose="020B0609030804020204" pitchFamily="49" charset="0"/>
              </a:rPr>
              <a:t>csv.DictReader</a:t>
            </a:r>
            <a:r>
              <a:rPr lang="nl-NL" b="1" dirty="0">
                <a:solidFill>
                  <a:srgbClr val="000000"/>
                </a:solidFill>
                <a:latin typeface="Menlo" panose="020B0609030804020204" pitchFamily="49" charset="0"/>
              </a:rPr>
              <a:t>(f, </a:t>
            </a:r>
            <a:r>
              <a:rPr lang="nl-NL" b="1" dirty="0" err="1">
                <a:solidFill>
                  <a:srgbClr val="000000"/>
                </a:solidFill>
                <a:latin typeface="Menlo" panose="020B0609030804020204" pitchFamily="49" charset="0"/>
              </a:rPr>
              <a:t>delimiter</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quotechar</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d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reader:</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if</a:t>
            </a:r>
            <a:r>
              <a:rPr lang="nl-NL" b="1" dirty="0">
                <a:solidFill>
                  <a:srgbClr val="000000"/>
                </a:solidFill>
                <a:latin typeface="Menlo" panose="020B0609030804020204" pitchFamily="49" charset="0"/>
              </a:rPr>
              <a:t> d[</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city</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'Montreal’</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print(</a:t>
            </a:r>
            <a:r>
              <a:rPr lang="nl-NL" b="1" dirty="0">
                <a:solidFill>
                  <a:srgbClr val="A31515"/>
                </a:solidFill>
                <a:latin typeface="Menlo" panose="020B0609030804020204" pitchFamily="49" charset="0"/>
              </a:rPr>
              <a:t>'{</a:t>
            </a:r>
            <a:r>
              <a:rPr lang="nl-NL" b="1" dirty="0">
                <a:solidFill>
                  <a:srgbClr val="0000FF"/>
                </a:solidFill>
                <a:latin typeface="Menlo" panose="020B0609030804020204" pitchFamily="49" charset="0"/>
              </a:rPr>
              <a:t>:10</a:t>
            </a:r>
            <a:r>
              <a:rPr lang="nl-NL" b="1" dirty="0">
                <a:solidFill>
                  <a:srgbClr val="A31515"/>
                </a:solidFill>
                <a:latin typeface="Menlo" panose="020B0609030804020204" pitchFamily="49" charset="0"/>
              </a:rPr>
              <a:t>}{</a:t>
            </a:r>
            <a:r>
              <a:rPr lang="nl-NL" b="1" dirty="0">
                <a:solidFill>
                  <a:srgbClr val="0000FF"/>
                </a:solidFill>
                <a:latin typeface="Menlo" panose="020B0609030804020204" pitchFamily="49" charset="0"/>
              </a:rPr>
              <a:t>:20</a:t>
            </a:r>
            <a:r>
              <a:rPr lang="nl-NL" b="1" dirty="0">
                <a:solidFill>
                  <a:srgbClr val="A31515"/>
                </a:solidFill>
                <a:latin typeface="Menlo" panose="020B0609030804020204" pitchFamily="49" charset="0"/>
              </a:rPr>
              <a:t>}{</a:t>
            </a:r>
            <a:r>
              <a:rPr lang="nl-NL" b="1" dirty="0">
                <a:solidFill>
                  <a:srgbClr val="0000FF"/>
                </a:solidFill>
                <a:latin typeface="Menlo" panose="020B0609030804020204" pitchFamily="49" charset="0"/>
              </a:rPr>
              <a:t>:30</a:t>
            </a:r>
            <a:r>
              <a:rPr lang="nl-NL" b="1" dirty="0">
                <a:solidFill>
                  <a:srgbClr val="A31515"/>
                </a:solidFill>
                <a:latin typeface="Menlo" panose="020B0609030804020204" pitchFamily="49" charset="0"/>
              </a:rPr>
              <a:t>}{</a:t>
            </a:r>
            <a:r>
              <a:rPr lang="nl-NL" b="1" dirty="0">
                <a:solidFill>
                  <a:srgbClr val="0000FF"/>
                </a:solidFill>
                <a:latin typeface="Menlo" panose="020B0609030804020204" pitchFamily="49" charset="0"/>
              </a:rPr>
              <a:t>:30</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.format(</a:t>
            </a:r>
          </a:p>
          <a:p>
            <a:r>
              <a:rPr lang="nl-NL" b="1" dirty="0">
                <a:solidFill>
                  <a:srgbClr val="000000"/>
                </a:solidFill>
                <a:latin typeface="Menlo" panose="020B0609030804020204" pitchFamily="49" charset="0"/>
              </a:rPr>
              <a:t>                  *[d[</a:t>
            </a:r>
            <a:r>
              <a:rPr lang="nl-NL" b="1" dirty="0" err="1">
                <a:solidFill>
                  <a:srgbClr val="000000"/>
                </a:solidFill>
                <a:latin typeface="Menlo" panose="020B0609030804020204" pitchFamily="49" charset="0"/>
              </a:rPr>
              <a:t>fieldname</a:t>
            </a:r>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fieldname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colnames</a:t>
            </a:r>
            <a:r>
              <a:rPr lang="nl-NL"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359130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el 1"/>
          <p:cNvSpPr>
            <a:spLocks noGrp="1"/>
          </p:cNvSpPr>
          <p:nvPr>
            <p:ph type="title"/>
          </p:nvPr>
        </p:nvSpPr>
        <p:spPr/>
        <p:txBody>
          <a:bodyPr/>
          <a:lstStyle/>
          <a:p>
            <a:r>
              <a:rPr lang="nl-NL" altLang="nl-NL"/>
              <a:t>Python Advanced</a:t>
            </a:r>
            <a:endParaRPr lang="nl-NL" altLang="nl-NL" dirty="0"/>
          </a:p>
        </p:txBody>
      </p:sp>
      <p:pic>
        <p:nvPicPr>
          <p:cNvPr id="5" name="Picture 2" descr="Afbeeldingsresultaat voor zen of python"/>
          <p:cNvPicPr>
            <a:picLocks noGrp="1" noChangeAspect="1" noChangeArrowheads="1"/>
          </p:cNvPicPr>
          <p:nvPr>
            <p:ph idx="4294967295"/>
          </p:nvPr>
        </p:nvPicPr>
        <p:blipFill>
          <a:blip r:embed="rId2">
            <a:extLst>
              <a:ext uri="{28A0092B-C50C-407E-A947-70E740481C1C}">
                <a14:useLocalDpi xmlns:a14="http://schemas.microsoft.com/office/drawing/2010/main"/>
              </a:ext>
            </a:extLst>
          </a:blip>
          <a:srcRect/>
          <a:stretch>
            <a:fillRect/>
          </a:stretch>
        </p:blipFill>
        <p:spPr>
          <a:xfrm>
            <a:off x="1404937" y="3419797"/>
            <a:ext cx="7270750" cy="2447925"/>
          </a:xfrm>
        </p:spPr>
      </p:pic>
      <p:sp>
        <p:nvSpPr>
          <p:cNvPr id="2" name="Tekstvak 1">
            <a:extLst>
              <a:ext uri="{FF2B5EF4-FFF2-40B4-BE49-F238E27FC236}">
                <a16:creationId xmlns:a16="http://schemas.microsoft.com/office/drawing/2014/main" id="{68A7D6D2-2592-7062-409F-7903E9F5352A}"/>
              </a:ext>
            </a:extLst>
          </p:cNvPr>
          <p:cNvSpPr txBox="1"/>
          <p:nvPr/>
        </p:nvSpPr>
        <p:spPr>
          <a:xfrm>
            <a:off x="2803737" y="2380124"/>
            <a:ext cx="4473148" cy="523220"/>
          </a:xfrm>
          <a:prstGeom prst="rect">
            <a:avLst/>
          </a:prstGeom>
          <a:noFill/>
        </p:spPr>
        <p:txBody>
          <a:bodyPr wrap="none" rtlCol="0">
            <a:spAutoFit/>
          </a:bodyPr>
          <a:lstStyle/>
          <a:p>
            <a:pPr algn="l"/>
            <a:r>
              <a:rPr lang="nl-NL" sz="2800" dirty="0" err="1">
                <a:solidFill>
                  <a:schemeClr val="tx1"/>
                </a:solidFill>
                <a:latin typeface="+mn-lt"/>
              </a:rPr>
              <a:t>Thank</a:t>
            </a:r>
            <a:r>
              <a:rPr lang="nl-NL" sz="2800" dirty="0">
                <a:solidFill>
                  <a:schemeClr val="tx1"/>
                </a:solidFill>
                <a:latin typeface="+mn-lt"/>
              </a:rPr>
              <a:t> </a:t>
            </a:r>
            <a:r>
              <a:rPr lang="nl-NL" sz="2800" dirty="0" err="1">
                <a:solidFill>
                  <a:schemeClr val="tx1"/>
                </a:solidFill>
                <a:latin typeface="+mn-lt"/>
              </a:rPr>
              <a:t>you</a:t>
            </a:r>
            <a:r>
              <a:rPr lang="nl-NL" sz="2800" dirty="0">
                <a:solidFill>
                  <a:schemeClr val="tx1"/>
                </a:solidFill>
                <a:latin typeface="+mn-lt"/>
              </a:rPr>
              <a:t> for </a:t>
            </a:r>
            <a:r>
              <a:rPr lang="nl-NL" sz="2800" dirty="0" err="1">
                <a:solidFill>
                  <a:schemeClr val="tx1"/>
                </a:solidFill>
                <a:latin typeface="+mn-lt"/>
              </a:rPr>
              <a:t>your</a:t>
            </a:r>
            <a:r>
              <a:rPr lang="nl-NL" sz="2800" dirty="0">
                <a:solidFill>
                  <a:schemeClr val="tx1"/>
                </a:solidFill>
                <a:latin typeface="+mn-lt"/>
              </a:rPr>
              <a:t> attention!</a:t>
            </a:r>
          </a:p>
        </p:txBody>
      </p:sp>
      <p:sp>
        <p:nvSpPr>
          <p:cNvPr id="3" name="Tekstvak 2">
            <a:extLst>
              <a:ext uri="{FF2B5EF4-FFF2-40B4-BE49-F238E27FC236}">
                <a16:creationId xmlns:a16="http://schemas.microsoft.com/office/drawing/2014/main" id="{D3AE647A-02C8-B07B-857E-ED55F5815495}"/>
              </a:ext>
            </a:extLst>
          </p:cNvPr>
          <p:cNvSpPr txBox="1"/>
          <p:nvPr/>
        </p:nvSpPr>
        <p:spPr>
          <a:xfrm>
            <a:off x="316453" y="6384175"/>
            <a:ext cx="9447715" cy="523220"/>
          </a:xfrm>
          <a:prstGeom prst="rect">
            <a:avLst/>
          </a:prstGeom>
          <a:noFill/>
        </p:spPr>
        <p:txBody>
          <a:bodyPr wrap="none" rtlCol="0">
            <a:spAutoFit/>
          </a:bodyPr>
          <a:lstStyle/>
          <a:p>
            <a:pPr algn="l"/>
            <a:r>
              <a:rPr lang="nl-NL" sz="2800" dirty="0">
                <a:solidFill>
                  <a:schemeClr val="tx1"/>
                </a:solidFill>
                <a:latin typeface="+mn-lt"/>
              </a:rPr>
              <a:t>Je kan me bereiken met vragen op tessel.haagen@code-cafe.nl!</a:t>
            </a:r>
          </a:p>
        </p:txBody>
      </p:sp>
    </p:spTree>
    <p:extLst>
      <p:ext uri="{BB962C8B-B14F-4D97-AF65-F5344CB8AC3E}">
        <p14:creationId xmlns:p14="http://schemas.microsoft.com/office/powerpoint/2010/main" val="743871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D7A982B3-A6CB-984F-9FF4-E12B04DF10B5}"/>
              </a:ext>
            </a:extLst>
          </p:cNvPr>
          <p:cNvSpPr/>
          <p:nvPr/>
        </p:nvSpPr>
        <p:spPr>
          <a:xfrm>
            <a:off x="7488584" y="0"/>
            <a:ext cx="2592041" cy="1763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8925176A-D6B7-954A-B620-0292A5092EC4}"/>
              </a:ext>
            </a:extLst>
          </p:cNvPr>
          <p:cNvSpPr>
            <a:spLocks noGrp="1"/>
          </p:cNvSpPr>
          <p:nvPr>
            <p:ph type="title"/>
          </p:nvPr>
        </p:nvSpPr>
        <p:spPr/>
        <p:txBody>
          <a:bodyPr/>
          <a:lstStyle/>
          <a:p>
            <a:r>
              <a:rPr lang="nl-NL" dirty="0" err="1"/>
              <a:t>Exceptions</a:t>
            </a:r>
            <a:endParaRPr lang="nl-NL" dirty="0"/>
          </a:p>
        </p:txBody>
      </p:sp>
      <p:sp>
        <p:nvSpPr>
          <p:cNvPr id="3" name="Tijdelijke aanduiding voor inhoud 2">
            <a:extLst>
              <a:ext uri="{FF2B5EF4-FFF2-40B4-BE49-F238E27FC236}">
                <a16:creationId xmlns:a16="http://schemas.microsoft.com/office/drawing/2014/main" id="{8FF3EB00-7EED-934A-8E50-F5DE9450CADC}"/>
              </a:ext>
            </a:extLst>
          </p:cNvPr>
          <p:cNvSpPr>
            <a:spLocks noGrp="1"/>
          </p:cNvSpPr>
          <p:nvPr>
            <p:ph idx="1"/>
          </p:nvPr>
        </p:nvSpPr>
        <p:spPr>
          <a:xfrm>
            <a:off x="575817" y="2012414"/>
            <a:ext cx="6408711" cy="5439831"/>
          </a:xfrm>
        </p:spPr>
        <p:txBody>
          <a:bodyPr/>
          <a:lstStyle/>
          <a:p>
            <a:r>
              <a:rPr lang="nl-NL" dirty="0"/>
              <a:t>Run-time </a:t>
            </a:r>
            <a:r>
              <a:rPr lang="nl-NL" dirty="0" err="1"/>
              <a:t>errors</a:t>
            </a:r>
            <a:r>
              <a:rPr lang="nl-NL" dirty="0"/>
              <a:t> </a:t>
            </a:r>
            <a:r>
              <a:rPr lang="nl-NL" dirty="0" err="1"/>
              <a:t>cause</a:t>
            </a:r>
            <a:r>
              <a:rPr lang="nl-NL" dirty="0"/>
              <a:t> </a:t>
            </a:r>
            <a:r>
              <a:rPr lang="nl-NL" dirty="0" err="1"/>
              <a:t>the</a:t>
            </a:r>
            <a:r>
              <a:rPr lang="nl-NL" dirty="0"/>
              <a:t> </a:t>
            </a:r>
            <a:r>
              <a:rPr lang="nl-NL" dirty="0" err="1"/>
              <a:t>execution</a:t>
            </a:r>
            <a:r>
              <a:rPr lang="nl-NL" dirty="0"/>
              <a:t> of </a:t>
            </a:r>
            <a:r>
              <a:rPr lang="nl-NL" dirty="0" err="1"/>
              <a:t>the</a:t>
            </a:r>
            <a:r>
              <a:rPr lang="nl-NL" dirty="0"/>
              <a:t> code </a:t>
            </a:r>
            <a:r>
              <a:rPr lang="nl-NL" dirty="0" err="1"/>
              <a:t>to</a:t>
            </a:r>
            <a:r>
              <a:rPr lang="nl-NL" dirty="0"/>
              <a:t> stop.</a:t>
            </a:r>
          </a:p>
          <a:p>
            <a:r>
              <a:rPr lang="nl-NL" dirty="0"/>
              <a:t>Run-time </a:t>
            </a:r>
            <a:r>
              <a:rPr lang="nl-NL" dirty="0" err="1"/>
              <a:t>errors</a:t>
            </a:r>
            <a:r>
              <a:rPr lang="nl-NL" dirty="0"/>
              <a:t> are </a:t>
            </a:r>
            <a:r>
              <a:rPr lang="nl-NL" dirty="0" err="1"/>
              <a:t>called</a:t>
            </a:r>
            <a:r>
              <a:rPr lang="nl-NL" dirty="0"/>
              <a:t> </a:t>
            </a:r>
            <a:r>
              <a:rPr lang="nl-NL" b="1" dirty="0" err="1"/>
              <a:t>Exceptions</a:t>
            </a:r>
            <a:endParaRPr lang="nl-NL" b="1" dirty="0"/>
          </a:p>
          <a:p>
            <a:endParaRPr lang="nl-NL" dirty="0"/>
          </a:p>
          <a:p>
            <a:endParaRPr lang="nl-NL" dirty="0"/>
          </a:p>
          <a:p>
            <a:pPr marL="0" indent="0">
              <a:buNone/>
            </a:pPr>
            <a:endParaRPr lang="nl-NL" dirty="0"/>
          </a:p>
          <a:p>
            <a:pPr marL="0" indent="0">
              <a:buNone/>
            </a:pPr>
            <a:endParaRPr lang="nl-NL" dirty="0"/>
          </a:p>
          <a:p>
            <a:pPr marL="0" indent="0">
              <a:buNone/>
            </a:pPr>
            <a:endParaRPr lang="nl-NL" dirty="0"/>
          </a:p>
          <a:p>
            <a:r>
              <a:rPr lang="nl-NL" dirty="0" err="1"/>
              <a:t>Where</a:t>
            </a:r>
            <a:r>
              <a:rPr lang="nl-NL" dirty="0"/>
              <a:t> are </a:t>
            </a:r>
            <a:r>
              <a:rPr lang="nl-NL" dirty="0" err="1"/>
              <a:t>many</a:t>
            </a:r>
            <a:r>
              <a:rPr lang="nl-NL" dirty="0"/>
              <a:t> different types of </a:t>
            </a:r>
            <a:r>
              <a:rPr lang="nl-NL" dirty="0" err="1"/>
              <a:t>Exceptions</a:t>
            </a:r>
            <a:r>
              <a:rPr lang="nl-NL" dirty="0"/>
              <a:t>:</a:t>
            </a:r>
          </a:p>
        </p:txBody>
      </p:sp>
      <p:sp>
        <p:nvSpPr>
          <p:cNvPr id="4" name="Rechthoek 3">
            <a:extLst>
              <a:ext uri="{FF2B5EF4-FFF2-40B4-BE49-F238E27FC236}">
                <a16:creationId xmlns:a16="http://schemas.microsoft.com/office/drawing/2014/main" id="{11C23553-6744-3B4B-A89D-3234E92D8057}"/>
              </a:ext>
            </a:extLst>
          </p:cNvPr>
          <p:cNvSpPr/>
          <p:nvPr/>
        </p:nvSpPr>
        <p:spPr>
          <a:xfrm>
            <a:off x="935856" y="3419797"/>
            <a:ext cx="5688632" cy="923330"/>
          </a:xfrm>
          <a:prstGeom prst="rect">
            <a:avLst/>
          </a:prstGeom>
          <a:solidFill>
            <a:schemeClr val="bg1"/>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dirty="0" err="1">
                <a:solidFill>
                  <a:srgbClr val="FF0000"/>
                </a:solidFill>
              </a:rPr>
              <a:t>Traceback</a:t>
            </a:r>
            <a:r>
              <a:rPr lang="nl-NL" dirty="0">
                <a:solidFill>
                  <a:srgbClr val="FF0000"/>
                </a:solidFill>
              </a:rPr>
              <a:t> (most recent call last):</a:t>
            </a:r>
          </a:p>
          <a:p>
            <a:r>
              <a:rPr lang="nl-NL" dirty="0">
                <a:solidFill>
                  <a:srgbClr val="FF0000"/>
                </a:solidFill>
              </a:rPr>
              <a:t>  File "&lt;input&gt;", line 1, in &lt;module&gt;</a:t>
            </a:r>
          </a:p>
          <a:p>
            <a:r>
              <a:rPr lang="nl-NL" dirty="0" err="1">
                <a:solidFill>
                  <a:srgbClr val="FF0000"/>
                </a:solidFill>
              </a:rPr>
              <a:t>ZeroDivisionError</a:t>
            </a:r>
            <a:r>
              <a:rPr lang="nl-NL" dirty="0">
                <a:solidFill>
                  <a:srgbClr val="FF0000"/>
                </a:solidFill>
              </a:rPr>
              <a:t>: integer </a:t>
            </a:r>
            <a:r>
              <a:rPr lang="nl-NL" dirty="0" err="1">
                <a:solidFill>
                  <a:srgbClr val="FF0000"/>
                </a:solidFill>
              </a:rPr>
              <a:t>division</a:t>
            </a:r>
            <a:r>
              <a:rPr lang="nl-NL" dirty="0">
                <a:solidFill>
                  <a:srgbClr val="FF0000"/>
                </a:solidFill>
              </a:rPr>
              <a:t> or modulo </a:t>
            </a:r>
            <a:r>
              <a:rPr lang="nl-NL" dirty="0" err="1">
                <a:solidFill>
                  <a:srgbClr val="FF0000"/>
                </a:solidFill>
              </a:rPr>
              <a:t>by</a:t>
            </a:r>
            <a:r>
              <a:rPr lang="nl-NL" dirty="0">
                <a:solidFill>
                  <a:srgbClr val="FF0000"/>
                </a:solidFill>
              </a:rPr>
              <a:t> zero</a:t>
            </a:r>
          </a:p>
        </p:txBody>
      </p:sp>
      <p:sp>
        <p:nvSpPr>
          <p:cNvPr id="6" name="Rechthoek 5">
            <a:extLst>
              <a:ext uri="{FF2B5EF4-FFF2-40B4-BE49-F238E27FC236}">
                <a16:creationId xmlns:a16="http://schemas.microsoft.com/office/drawing/2014/main" id="{0BB6849B-1585-4543-8817-E99C45214FF5}"/>
              </a:ext>
            </a:extLst>
          </p:cNvPr>
          <p:cNvSpPr/>
          <p:nvPr/>
        </p:nvSpPr>
        <p:spPr>
          <a:xfrm>
            <a:off x="7344567" y="251445"/>
            <a:ext cx="2448149" cy="6986528"/>
          </a:xfrm>
          <a:prstGeom prst="rect">
            <a:avLst/>
          </a:prstGeom>
          <a:solidFill>
            <a:schemeClr val="accent1">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lIns="216000">
            <a:spAutoFit/>
          </a:bodyPr>
          <a:lstStyle/>
          <a:p>
            <a:r>
              <a:rPr lang="nl-NL" sz="1600" dirty="0" err="1">
                <a:solidFill>
                  <a:schemeClr val="tx1"/>
                </a:solidFill>
              </a:rPr>
              <a:t>StopIteration</a:t>
            </a:r>
            <a:endParaRPr lang="nl-NL" sz="1600" dirty="0">
              <a:solidFill>
                <a:schemeClr val="tx1"/>
              </a:solidFill>
            </a:endParaRPr>
          </a:p>
          <a:p>
            <a:r>
              <a:rPr lang="nl-NL" sz="1600" dirty="0" err="1">
                <a:solidFill>
                  <a:schemeClr val="tx1"/>
                </a:solidFill>
              </a:rPr>
              <a:t>SystemExit</a:t>
            </a:r>
            <a:endParaRPr lang="nl-NL" sz="1600" dirty="0">
              <a:solidFill>
                <a:schemeClr val="tx1"/>
              </a:solidFill>
            </a:endParaRPr>
          </a:p>
          <a:p>
            <a:r>
              <a:rPr lang="nl-NL" sz="1600" dirty="0" err="1">
                <a:solidFill>
                  <a:schemeClr val="tx1"/>
                </a:solidFill>
              </a:rPr>
              <a:t>StandardError</a:t>
            </a:r>
            <a:endParaRPr lang="nl-NL" sz="1600" dirty="0">
              <a:solidFill>
                <a:schemeClr val="tx1"/>
              </a:solidFill>
            </a:endParaRPr>
          </a:p>
          <a:p>
            <a:r>
              <a:rPr lang="nl-NL" sz="1600" dirty="0" err="1">
                <a:solidFill>
                  <a:schemeClr val="tx1"/>
                </a:solidFill>
              </a:rPr>
              <a:t>ArithmeticError</a:t>
            </a:r>
            <a:endParaRPr lang="nl-NL" sz="1600" dirty="0">
              <a:solidFill>
                <a:schemeClr val="tx1"/>
              </a:solidFill>
            </a:endParaRPr>
          </a:p>
          <a:p>
            <a:r>
              <a:rPr lang="nl-NL" sz="1600" dirty="0" err="1">
                <a:solidFill>
                  <a:schemeClr val="tx1"/>
                </a:solidFill>
              </a:rPr>
              <a:t>OverflowError</a:t>
            </a:r>
            <a:endParaRPr lang="nl-NL" sz="1600" dirty="0">
              <a:solidFill>
                <a:schemeClr val="tx1"/>
              </a:solidFill>
            </a:endParaRPr>
          </a:p>
          <a:p>
            <a:r>
              <a:rPr lang="nl-NL" sz="1600" dirty="0" err="1">
                <a:solidFill>
                  <a:schemeClr val="tx1"/>
                </a:solidFill>
              </a:rPr>
              <a:t>FloatingPointError</a:t>
            </a:r>
            <a:endParaRPr lang="nl-NL" sz="1600" dirty="0">
              <a:solidFill>
                <a:schemeClr val="tx1"/>
              </a:solidFill>
            </a:endParaRPr>
          </a:p>
          <a:p>
            <a:r>
              <a:rPr lang="nl-NL" sz="1600" dirty="0" err="1">
                <a:solidFill>
                  <a:schemeClr val="tx1"/>
                </a:solidFill>
              </a:rPr>
              <a:t>ZeroDivisionError</a:t>
            </a:r>
            <a:endParaRPr lang="nl-NL" sz="1600" dirty="0">
              <a:solidFill>
                <a:schemeClr val="tx1"/>
              </a:solidFill>
            </a:endParaRPr>
          </a:p>
          <a:p>
            <a:r>
              <a:rPr lang="nl-NL" sz="1600" dirty="0" err="1">
                <a:solidFill>
                  <a:schemeClr val="tx1"/>
                </a:solidFill>
              </a:rPr>
              <a:t>AssertionError</a:t>
            </a:r>
            <a:endParaRPr lang="nl-NL" sz="1600" dirty="0">
              <a:solidFill>
                <a:schemeClr val="tx1"/>
              </a:solidFill>
            </a:endParaRPr>
          </a:p>
          <a:p>
            <a:r>
              <a:rPr lang="nl-NL" sz="1600" dirty="0" err="1">
                <a:solidFill>
                  <a:schemeClr val="tx1"/>
                </a:solidFill>
              </a:rPr>
              <a:t>AttributeError</a:t>
            </a:r>
            <a:endParaRPr lang="nl-NL" sz="1600" dirty="0">
              <a:solidFill>
                <a:schemeClr val="tx1"/>
              </a:solidFill>
            </a:endParaRPr>
          </a:p>
          <a:p>
            <a:r>
              <a:rPr lang="nl-NL" sz="1600" dirty="0" err="1">
                <a:solidFill>
                  <a:schemeClr val="tx1"/>
                </a:solidFill>
              </a:rPr>
              <a:t>EOFError</a:t>
            </a:r>
            <a:endParaRPr lang="nl-NL" sz="1600" dirty="0">
              <a:solidFill>
                <a:schemeClr val="tx1"/>
              </a:solidFill>
            </a:endParaRPr>
          </a:p>
          <a:p>
            <a:r>
              <a:rPr lang="nl-NL" sz="1600" dirty="0" err="1">
                <a:solidFill>
                  <a:schemeClr val="tx1"/>
                </a:solidFill>
              </a:rPr>
              <a:t>ImportError</a:t>
            </a:r>
            <a:endParaRPr lang="nl-NL" sz="1600" dirty="0">
              <a:solidFill>
                <a:schemeClr val="tx1"/>
              </a:solidFill>
            </a:endParaRPr>
          </a:p>
          <a:p>
            <a:r>
              <a:rPr lang="nl-NL" sz="1600" dirty="0" err="1">
                <a:solidFill>
                  <a:schemeClr val="tx1"/>
                </a:solidFill>
              </a:rPr>
              <a:t>KeyboardInterrupt</a:t>
            </a:r>
            <a:endParaRPr lang="nl-NL" sz="1600" dirty="0">
              <a:solidFill>
                <a:schemeClr val="tx1"/>
              </a:solidFill>
            </a:endParaRPr>
          </a:p>
          <a:p>
            <a:r>
              <a:rPr lang="nl-NL" sz="1600" dirty="0" err="1">
                <a:solidFill>
                  <a:schemeClr val="tx1"/>
                </a:solidFill>
              </a:rPr>
              <a:t>LookupError</a:t>
            </a:r>
            <a:endParaRPr lang="nl-NL" sz="1600" dirty="0">
              <a:solidFill>
                <a:schemeClr val="tx1"/>
              </a:solidFill>
            </a:endParaRPr>
          </a:p>
          <a:p>
            <a:r>
              <a:rPr lang="nl-NL" sz="1600" dirty="0" err="1">
                <a:solidFill>
                  <a:schemeClr val="tx1"/>
                </a:solidFill>
              </a:rPr>
              <a:t>IndexError</a:t>
            </a:r>
            <a:endParaRPr lang="nl-NL" sz="1600" dirty="0">
              <a:solidFill>
                <a:schemeClr val="tx1"/>
              </a:solidFill>
            </a:endParaRPr>
          </a:p>
          <a:p>
            <a:r>
              <a:rPr lang="nl-NL" sz="1600" dirty="0" err="1">
                <a:solidFill>
                  <a:schemeClr val="tx1"/>
                </a:solidFill>
              </a:rPr>
              <a:t>KeyError</a:t>
            </a:r>
            <a:endParaRPr lang="nl-NL" sz="1600" dirty="0">
              <a:solidFill>
                <a:schemeClr val="tx1"/>
              </a:solidFill>
            </a:endParaRPr>
          </a:p>
          <a:p>
            <a:r>
              <a:rPr lang="nl-NL" sz="1600" dirty="0" err="1">
                <a:solidFill>
                  <a:schemeClr val="tx1"/>
                </a:solidFill>
              </a:rPr>
              <a:t>NameError</a:t>
            </a:r>
            <a:endParaRPr lang="nl-NL" sz="1600" dirty="0">
              <a:solidFill>
                <a:schemeClr val="tx1"/>
              </a:solidFill>
            </a:endParaRPr>
          </a:p>
          <a:p>
            <a:r>
              <a:rPr lang="nl-NL" sz="1600" dirty="0" err="1">
                <a:solidFill>
                  <a:schemeClr val="tx1"/>
                </a:solidFill>
              </a:rPr>
              <a:t>UnboundLocalError</a:t>
            </a:r>
            <a:endParaRPr lang="nl-NL" sz="1600" dirty="0">
              <a:solidFill>
                <a:schemeClr val="tx1"/>
              </a:solidFill>
            </a:endParaRPr>
          </a:p>
          <a:p>
            <a:r>
              <a:rPr lang="nl-NL" sz="1600" dirty="0" err="1">
                <a:solidFill>
                  <a:schemeClr val="tx1"/>
                </a:solidFill>
              </a:rPr>
              <a:t>EnvironmentError</a:t>
            </a:r>
            <a:endParaRPr lang="nl-NL" sz="1600" dirty="0">
              <a:solidFill>
                <a:schemeClr val="tx1"/>
              </a:solidFill>
            </a:endParaRPr>
          </a:p>
          <a:p>
            <a:r>
              <a:rPr lang="nl-NL" sz="1600" dirty="0" err="1">
                <a:solidFill>
                  <a:schemeClr val="tx1"/>
                </a:solidFill>
              </a:rPr>
              <a:t>IOError</a:t>
            </a:r>
            <a:endParaRPr lang="nl-NL" sz="1600" dirty="0">
              <a:solidFill>
                <a:schemeClr val="tx1"/>
              </a:solidFill>
            </a:endParaRPr>
          </a:p>
          <a:p>
            <a:r>
              <a:rPr lang="nl-NL" sz="1600" dirty="0" err="1">
                <a:solidFill>
                  <a:schemeClr val="tx1"/>
                </a:solidFill>
              </a:rPr>
              <a:t>OSError</a:t>
            </a:r>
            <a:endParaRPr lang="nl-NL" sz="1600" dirty="0">
              <a:solidFill>
                <a:schemeClr val="tx1"/>
              </a:solidFill>
            </a:endParaRPr>
          </a:p>
          <a:p>
            <a:r>
              <a:rPr lang="nl-NL" sz="1600" dirty="0" err="1">
                <a:solidFill>
                  <a:schemeClr val="tx1"/>
                </a:solidFill>
              </a:rPr>
              <a:t>SyntaxError</a:t>
            </a:r>
            <a:endParaRPr lang="nl-NL" sz="1600" dirty="0">
              <a:solidFill>
                <a:schemeClr val="tx1"/>
              </a:solidFill>
            </a:endParaRPr>
          </a:p>
          <a:p>
            <a:r>
              <a:rPr lang="nl-NL" sz="1600" dirty="0" err="1">
                <a:solidFill>
                  <a:schemeClr val="tx1"/>
                </a:solidFill>
              </a:rPr>
              <a:t>IndentationError</a:t>
            </a:r>
            <a:endParaRPr lang="nl-NL" sz="1600" dirty="0">
              <a:solidFill>
                <a:schemeClr val="tx1"/>
              </a:solidFill>
            </a:endParaRPr>
          </a:p>
          <a:p>
            <a:r>
              <a:rPr lang="nl-NL" sz="1600" dirty="0" err="1">
                <a:solidFill>
                  <a:schemeClr val="tx1"/>
                </a:solidFill>
              </a:rPr>
              <a:t>SystemError</a:t>
            </a:r>
            <a:endParaRPr lang="nl-NL" sz="1600" dirty="0">
              <a:solidFill>
                <a:schemeClr val="tx1"/>
              </a:solidFill>
            </a:endParaRPr>
          </a:p>
          <a:p>
            <a:r>
              <a:rPr lang="nl-NL" sz="1600" dirty="0" err="1">
                <a:solidFill>
                  <a:schemeClr val="tx1"/>
                </a:solidFill>
              </a:rPr>
              <a:t>SystemExit</a:t>
            </a:r>
            <a:endParaRPr lang="nl-NL" sz="1600" dirty="0">
              <a:solidFill>
                <a:schemeClr val="tx1"/>
              </a:solidFill>
            </a:endParaRPr>
          </a:p>
          <a:p>
            <a:r>
              <a:rPr lang="nl-NL" sz="1600" dirty="0" err="1">
                <a:solidFill>
                  <a:schemeClr val="tx1"/>
                </a:solidFill>
              </a:rPr>
              <a:t>TypeError</a:t>
            </a:r>
            <a:endParaRPr lang="nl-NL" sz="1600" dirty="0">
              <a:solidFill>
                <a:schemeClr val="tx1"/>
              </a:solidFill>
            </a:endParaRPr>
          </a:p>
          <a:p>
            <a:r>
              <a:rPr lang="nl-NL" sz="1600" dirty="0" err="1">
                <a:solidFill>
                  <a:schemeClr val="tx1"/>
                </a:solidFill>
              </a:rPr>
              <a:t>ValueError</a:t>
            </a:r>
            <a:endParaRPr lang="nl-NL" sz="1600" dirty="0">
              <a:solidFill>
                <a:schemeClr val="tx1"/>
              </a:solidFill>
            </a:endParaRPr>
          </a:p>
          <a:p>
            <a:r>
              <a:rPr lang="nl-NL" sz="1600" dirty="0" err="1">
                <a:solidFill>
                  <a:schemeClr val="tx1"/>
                </a:solidFill>
              </a:rPr>
              <a:t>RuntimeError</a:t>
            </a:r>
            <a:endParaRPr lang="nl-NL" sz="1600" dirty="0">
              <a:solidFill>
                <a:schemeClr val="tx1"/>
              </a:solidFill>
            </a:endParaRPr>
          </a:p>
          <a:p>
            <a:r>
              <a:rPr lang="nl-NL" sz="1600" dirty="0" err="1">
                <a:solidFill>
                  <a:schemeClr val="tx1"/>
                </a:solidFill>
              </a:rPr>
              <a:t>NotImplementedError</a:t>
            </a:r>
            <a:endParaRPr lang="nl-NL" sz="1600" dirty="0">
              <a:solidFill>
                <a:schemeClr val="tx1"/>
              </a:solidFill>
            </a:endParaRPr>
          </a:p>
        </p:txBody>
      </p:sp>
    </p:spTree>
    <p:extLst>
      <p:ext uri="{BB962C8B-B14F-4D97-AF65-F5344CB8AC3E}">
        <p14:creationId xmlns:p14="http://schemas.microsoft.com/office/powerpoint/2010/main" val="3124425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8178BE-3A5E-7646-A918-D755B1FBE932}"/>
              </a:ext>
            </a:extLst>
          </p:cNvPr>
          <p:cNvSpPr>
            <a:spLocks noGrp="1"/>
          </p:cNvSpPr>
          <p:nvPr>
            <p:ph type="title"/>
          </p:nvPr>
        </p:nvSpPr>
        <p:spPr/>
        <p:txBody>
          <a:bodyPr/>
          <a:lstStyle/>
          <a:p>
            <a:r>
              <a:rPr lang="nl-NL" dirty="0" err="1"/>
              <a:t>Catching</a:t>
            </a:r>
            <a:r>
              <a:rPr lang="nl-NL" dirty="0"/>
              <a:t> </a:t>
            </a:r>
            <a:r>
              <a:rPr lang="nl-NL" dirty="0" err="1"/>
              <a:t>Exceptions</a:t>
            </a:r>
            <a:endParaRPr lang="nl-NL" dirty="0"/>
          </a:p>
        </p:txBody>
      </p:sp>
      <p:sp>
        <p:nvSpPr>
          <p:cNvPr id="3" name="Tijdelijke aanduiding voor inhoud 2">
            <a:extLst>
              <a:ext uri="{FF2B5EF4-FFF2-40B4-BE49-F238E27FC236}">
                <a16:creationId xmlns:a16="http://schemas.microsoft.com/office/drawing/2014/main" id="{95E5FB3A-8B83-6643-B010-543B770EA793}"/>
              </a:ext>
            </a:extLst>
          </p:cNvPr>
          <p:cNvSpPr>
            <a:spLocks noGrp="1"/>
          </p:cNvSpPr>
          <p:nvPr>
            <p:ph idx="1"/>
          </p:nvPr>
        </p:nvSpPr>
        <p:spPr/>
        <p:txBody>
          <a:bodyPr/>
          <a:lstStyle/>
          <a:p>
            <a:r>
              <a:rPr lang="nl-NL" dirty="0" err="1"/>
              <a:t>Exceptions</a:t>
            </a:r>
            <a:r>
              <a:rPr lang="nl-NL" dirty="0"/>
              <a:t> </a:t>
            </a:r>
            <a:r>
              <a:rPr lang="nl-NL" dirty="0" err="1"/>
              <a:t>can</a:t>
            </a:r>
            <a:r>
              <a:rPr lang="nl-NL" dirty="0"/>
              <a:t> </a:t>
            </a:r>
            <a:r>
              <a:rPr lang="nl-NL" dirty="0" err="1"/>
              <a:t>be</a:t>
            </a:r>
            <a:r>
              <a:rPr lang="nl-NL" dirty="0"/>
              <a:t> </a:t>
            </a:r>
            <a:r>
              <a:rPr lang="nl-NL" dirty="0" err="1"/>
              <a:t>caught</a:t>
            </a:r>
            <a:r>
              <a:rPr lang="nl-NL" dirty="0"/>
              <a:t> </a:t>
            </a:r>
            <a:r>
              <a:rPr lang="nl-NL" dirty="0" err="1"/>
              <a:t>by</a:t>
            </a:r>
            <a:r>
              <a:rPr lang="nl-NL" dirty="0"/>
              <a:t> </a:t>
            </a:r>
            <a:r>
              <a:rPr lang="nl-NL" dirty="0" err="1"/>
              <a:t>using</a:t>
            </a:r>
            <a:r>
              <a:rPr lang="nl-NL" dirty="0"/>
              <a:t> </a:t>
            </a:r>
            <a:r>
              <a:rPr lang="nl-NL" dirty="0" err="1"/>
              <a:t>the</a:t>
            </a:r>
            <a:r>
              <a:rPr lang="nl-NL" dirty="0"/>
              <a:t> </a:t>
            </a:r>
            <a:r>
              <a:rPr lang="nl-NL" b="1" dirty="0" err="1"/>
              <a:t>try</a:t>
            </a:r>
            <a:r>
              <a:rPr lang="nl-NL" dirty="0"/>
              <a:t> </a:t>
            </a:r>
            <a:r>
              <a:rPr lang="nl-NL" dirty="0" err="1"/>
              <a:t>and</a:t>
            </a:r>
            <a:r>
              <a:rPr lang="nl-NL" dirty="0"/>
              <a:t> </a:t>
            </a:r>
            <a:r>
              <a:rPr lang="nl-NL" b="1" dirty="0" err="1"/>
              <a:t>except</a:t>
            </a:r>
            <a:r>
              <a:rPr lang="nl-NL" dirty="0"/>
              <a:t> </a:t>
            </a:r>
            <a:r>
              <a:rPr lang="nl-NL" dirty="0" err="1"/>
              <a:t>keywords</a:t>
            </a:r>
            <a:r>
              <a:rPr lang="nl-NL" dirty="0"/>
              <a:t>.</a:t>
            </a:r>
          </a:p>
          <a:p>
            <a:r>
              <a:rPr lang="nl-NL" dirty="0"/>
              <a:t>Different </a:t>
            </a:r>
            <a:r>
              <a:rPr lang="nl-NL" dirty="0" err="1"/>
              <a:t>exceptions</a:t>
            </a:r>
            <a:r>
              <a:rPr lang="nl-NL" dirty="0"/>
              <a:t> </a:t>
            </a:r>
            <a:r>
              <a:rPr lang="nl-NL" dirty="0" err="1"/>
              <a:t>can</a:t>
            </a:r>
            <a:r>
              <a:rPr lang="nl-NL" dirty="0"/>
              <a:t> </a:t>
            </a:r>
            <a:r>
              <a:rPr lang="nl-NL" dirty="0" err="1"/>
              <a:t>be</a:t>
            </a:r>
            <a:r>
              <a:rPr lang="nl-NL" dirty="0"/>
              <a:t> </a:t>
            </a:r>
            <a:r>
              <a:rPr lang="nl-NL" dirty="0" err="1"/>
              <a:t>caught</a:t>
            </a:r>
            <a:r>
              <a:rPr lang="nl-NL" dirty="0"/>
              <a:t> </a:t>
            </a:r>
            <a:r>
              <a:rPr lang="nl-NL" dirty="0" err="1"/>
              <a:t>by</a:t>
            </a:r>
            <a:r>
              <a:rPr lang="nl-NL" dirty="0"/>
              <a:t> multiple </a:t>
            </a:r>
            <a:r>
              <a:rPr lang="nl-NL" dirty="0" err="1"/>
              <a:t>except</a:t>
            </a:r>
            <a:r>
              <a:rPr lang="nl-NL" dirty="0"/>
              <a:t> </a:t>
            </a:r>
            <a:r>
              <a:rPr lang="nl-NL" dirty="0" err="1"/>
              <a:t>blocks</a:t>
            </a:r>
            <a:endParaRPr lang="nl-NL" dirty="0"/>
          </a:p>
          <a:p>
            <a:r>
              <a:rPr lang="nl-NL" dirty="0"/>
              <a:t>A </a:t>
            </a:r>
            <a:r>
              <a:rPr lang="nl-NL" b="1" dirty="0" err="1"/>
              <a:t>finally</a:t>
            </a:r>
            <a:r>
              <a:rPr lang="nl-NL" dirty="0"/>
              <a:t> </a:t>
            </a:r>
            <a:r>
              <a:rPr lang="nl-NL" dirty="0" err="1"/>
              <a:t>and</a:t>
            </a:r>
            <a:r>
              <a:rPr lang="nl-NL" dirty="0"/>
              <a:t> </a:t>
            </a:r>
            <a:r>
              <a:rPr lang="nl-NL" dirty="0" err="1"/>
              <a:t>an</a:t>
            </a:r>
            <a:r>
              <a:rPr lang="nl-NL" dirty="0"/>
              <a:t> </a:t>
            </a:r>
            <a:r>
              <a:rPr lang="nl-NL" b="1" dirty="0" err="1"/>
              <a:t>else</a:t>
            </a:r>
            <a:r>
              <a:rPr lang="nl-NL" dirty="0"/>
              <a:t> block </a:t>
            </a:r>
            <a:r>
              <a:rPr lang="nl-NL" dirty="0" err="1"/>
              <a:t>can</a:t>
            </a:r>
            <a:r>
              <a:rPr lang="nl-NL" dirty="0"/>
              <a:t> </a:t>
            </a:r>
            <a:r>
              <a:rPr lang="nl-NL" dirty="0" err="1"/>
              <a:t>optionally</a:t>
            </a:r>
            <a:r>
              <a:rPr lang="nl-NL" dirty="0"/>
              <a:t> </a:t>
            </a:r>
            <a:r>
              <a:rPr lang="nl-NL" dirty="0" err="1"/>
              <a:t>also</a:t>
            </a:r>
            <a:r>
              <a:rPr lang="nl-NL" dirty="0"/>
              <a:t> </a:t>
            </a:r>
            <a:r>
              <a:rPr lang="nl-NL" dirty="0" err="1"/>
              <a:t>be</a:t>
            </a:r>
            <a:r>
              <a:rPr lang="nl-NL" dirty="0"/>
              <a:t> </a:t>
            </a:r>
            <a:r>
              <a:rPr lang="nl-NL" dirty="0" err="1"/>
              <a:t>added</a:t>
            </a:r>
            <a:r>
              <a:rPr lang="nl-NL" dirty="0"/>
              <a:t>.</a:t>
            </a:r>
          </a:p>
        </p:txBody>
      </p:sp>
      <p:sp>
        <p:nvSpPr>
          <p:cNvPr id="4" name="Rechthoek 3">
            <a:extLst>
              <a:ext uri="{FF2B5EF4-FFF2-40B4-BE49-F238E27FC236}">
                <a16:creationId xmlns:a16="http://schemas.microsoft.com/office/drawing/2014/main" id="{82BF1E50-B7C4-164C-983C-DDADB7F688A2}"/>
              </a:ext>
            </a:extLst>
          </p:cNvPr>
          <p:cNvSpPr/>
          <p:nvPr/>
        </p:nvSpPr>
        <p:spPr>
          <a:xfrm>
            <a:off x="572519" y="3851845"/>
            <a:ext cx="8928991" cy="3416320"/>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try</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d = </a:t>
            </a:r>
            <a:r>
              <a:rPr lang="nl-NL" b="1" dirty="0">
                <a:solidFill>
                  <a:srgbClr val="098658"/>
                </a:solidFill>
                <a:latin typeface="Menlo" panose="020B0609030804020204" pitchFamily="49" charset="0"/>
              </a:rPr>
              <a:t>1</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0</a:t>
            </a:r>
          </a:p>
          <a:p>
            <a:r>
              <a:rPr lang="nl-NL" b="1" dirty="0">
                <a:solidFill>
                  <a:srgbClr val="000000"/>
                </a:solidFill>
                <a:latin typeface="Menlo" panose="020B0609030804020204" pitchFamily="49" charset="0"/>
              </a:rPr>
              <a:t>    d = int(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one</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endParaRPr lang="nl-NL" b="1" dirty="0">
              <a:solidFill>
                <a:srgbClr val="0000FF"/>
              </a:solidFill>
              <a:latin typeface="Menlo" panose="020B0609030804020204" pitchFamily="49" charset="0"/>
            </a:endParaRPr>
          </a:p>
          <a:p>
            <a:r>
              <a:rPr lang="nl-NL" b="1" dirty="0" err="1">
                <a:solidFill>
                  <a:srgbClr val="0000FF"/>
                </a:solidFill>
                <a:latin typeface="Menlo" panose="020B0609030804020204" pitchFamily="49" charset="0"/>
              </a:rPr>
              <a:t>except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ZeroDivisionError</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Cannot</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divide</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by</a:t>
            </a:r>
            <a:r>
              <a:rPr lang="nl-NL" b="1" dirty="0">
                <a:solidFill>
                  <a:srgbClr val="A31515"/>
                </a:solidFill>
                <a:latin typeface="Menlo" panose="020B0609030804020204" pitchFamily="49" charset="0"/>
              </a:rPr>
              <a:t> zero"</a:t>
            </a:r>
            <a:r>
              <a:rPr lang="nl-NL" b="1" dirty="0">
                <a:solidFill>
                  <a:srgbClr val="000000"/>
                </a:solidFill>
                <a:latin typeface="Menlo" panose="020B0609030804020204" pitchFamily="49" charset="0"/>
              </a:rPr>
              <a:t>)</a:t>
            </a:r>
          </a:p>
          <a:p>
            <a:endParaRPr lang="nl-NL" b="1" dirty="0">
              <a:solidFill>
                <a:srgbClr val="0000FF"/>
              </a:solidFill>
              <a:latin typeface="Menlo" panose="020B0609030804020204" pitchFamily="49" charset="0"/>
            </a:endParaRPr>
          </a:p>
          <a:p>
            <a:r>
              <a:rPr lang="nl-NL" b="1" dirty="0" err="1">
                <a:solidFill>
                  <a:srgbClr val="0000FF"/>
                </a:solidFill>
                <a:latin typeface="Menlo" panose="020B0609030804020204" pitchFamily="49" charset="0"/>
              </a:rPr>
              <a:t>except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ValueError</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a:solidFill>
                  <a:srgbClr val="A31515"/>
                </a:solidFill>
                <a:latin typeface="Menlo" panose="020B0609030804020204" pitchFamily="49" charset="0"/>
              </a:rPr>
              <a:t>"Wrong type"</a:t>
            </a:r>
            <a:r>
              <a:rPr lang="nl-NL" b="1" dirty="0">
                <a:solidFill>
                  <a:srgbClr val="000000"/>
                </a:solidFill>
                <a:latin typeface="Menlo" panose="020B0609030804020204" pitchFamily="49" charset="0"/>
              </a:rPr>
              <a:t>)</a:t>
            </a:r>
          </a:p>
          <a:p>
            <a:endParaRPr lang="nl-NL" b="1" dirty="0">
              <a:solidFill>
                <a:srgbClr val="000000"/>
              </a:solidFill>
              <a:latin typeface="Menlo" panose="020B0609030804020204" pitchFamily="49" charset="0"/>
            </a:endParaRPr>
          </a:p>
          <a:p>
            <a:r>
              <a:rPr lang="nl-NL" b="1" dirty="0" err="1">
                <a:solidFill>
                  <a:srgbClr val="0000FF"/>
                </a:solidFill>
                <a:latin typeface="Menlo" panose="020B0609030804020204" pitchFamily="49" charset="0"/>
              </a:rPr>
              <a:t>except</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Another</a:t>
            </a:r>
            <a:r>
              <a:rPr lang="nl-NL" b="1" dirty="0">
                <a:solidFill>
                  <a:srgbClr val="A31515"/>
                </a:solidFill>
                <a:latin typeface="Menlo" panose="020B0609030804020204" pitchFamily="49" charset="0"/>
              </a:rPr>
              <a:t> type of error </a:t>
            </a:r>
            <a:r>
              <a:rPr lang="nl-NL" b="1" dirty="0" err="1">
                <a:solidFill>
                  <a:srgbClr val="A31515"/>
                </a:solidFill>
                <a:latin typeface="Menlo" panose="020B0609030804020204" pitchFamily="49" charset="0"/>
              </a:rPr>
              <a:t>occured</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826298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E06D67-65BF-8849-9FB5-9726BEC233B1}"/>
              </a:ext>
            </a:extLst>
          </p:cNvPr>
          <p:cNvSpPr>
            <a:spLocks noGrp="1"/>
          </p:cNvSpPr>
          <p:nvPr>
            <p:ph type="title"/>
          </p:nvPr>
        </p:nvSpPr>
        <p:spPr/>
        <p:txBody>
          <a:bodyPr/>
          <a:lstStyle/>
          <a:p>
            <a:r>
              <a:rPr lang="nl-NL"/>
              <a:t>EAFP versus LBYL</a:t>
            </a:r>
          </a:p>
        </p:txBody>
      </p:sp>
      <p:sp>
        <p:nvSpPr>
          <p:cNvPr id="3" name="Tijdelijke aanduiding voor inhoud 2">
            <a:extLst>
              <a:ext uri="{FF2B5EF4-FFF2-40B4-BE49-F238E27FC236}">
                <a16:creationId xmlns:a16="http://schemas.microsoft.com/office/drawing/2014/main" id="{3CB97B21-803C-3B4C-A2A6-15278F6C326E}"/>
              </a:ext>
            </a:extLst>
          </p:cNvPr>
          <p:cNvSpPr>
            <a:spLocks noGrp="1"/>
          </p:cNvSpPr>
          <p:nvPr>
            <p:ph idx="1"/>
          </p:nvPr>
        </p:nvSpPr>
        <p:spPr/>
        <p:txBody>
          <a:bodyPr/>
          <a:lstStyle/>
          <a:p>
            <a:pPr marL="0" indent="0">
              <a:buNone/>
            </a:pPr>
            <a:r>
              <a:rPr lang="nl-NL" b="1"/>
              <a:t>EAFP</a:t>
            </a:r>
          </a:p>
          <a:p>
            <a:pPr marL="0" indent="0">
              <a:buNone/>
            </a:pPr>
            <a:r>
              <a:rPr lang="nl-NL" b="1">
                <a:effectLst/>
              </a:rPr>
              <a:t>Easier to ask for forgiveness than permission</a:t>
            </a:r>
            <a:r>
              <a:rPr lang="nl-NL">
                <a:effectLst/>
              </a:rPr>
              <a:t>. This common Python coding style assumes the existence of valid keys or attributes and catches exceptions if the assumption proves false. This clean and fast style is characterized by the presence of many </a:t>
            </a:r>
            <a:r>
              <a:rPr lang="nl-NL"/>
              <a:t>try</a:t>
            </a:r>
            <a:r>
              <a:rPr lang="nl-NL">
                <a:effectLst/>
              </a:rPr>
              <a:t> and </a:t>
            </a:r>
            <a:r>
              <a:rPr lang="nl-NL"/>
              <a:t>except</a:t>
            </a:r>
            <a:r>
              <a:rPr lang="nl-NL">
                <a:effectLst/>
              </a:rPr>
              <a:t> statements. The technique contrasts with the </a:t>
            </a:r>
            <a:r>
              <a:rPr lang="nl-NL"/>
              <a:t>LBYL</a:t>
            </a:r>
            <a:r>
              <a:rPr lang="nl-NL">
                <a:effectLst/>
              </a:rPr>
              <a:t> style common to many other languages such as C.</a:t>
            </a:r>
          </a:p>
          <a:p>
            <a:pPr marL="0" indent="0">
              <a:buNone/>
            </a:pPr>
            <a:endParaRPr lang="nl-NL">
              <a:effectLst/>
            </a:endParaRPr>
          </a:p>
          <a:p>
            <a:pPr marL="0" indent="0">
              <a:buNone/>
            </a:pPr>
            <a:r>
              <a:rPr lang="nl-NL" b="1"/>
              <a:t>LBYL</a:t>
            </a:r>
          </a:p>
          <a:p>
            <a:pPr marL="0" indent="0">
              <a:buNone/>
            </a:pPr>
            <a:r>
              <a:rPr lang="nl-NL" b="1">
                <a:effectLst/>
              </a:rPr>
              <a:t>Look before you leap</a:t>
            </a:r>
            <a:r>
              <a:rPr lang="nl-NL">
                <a:effectLst/>
              </a:rPr>
              <a:t>. This coding style explicitly tests for pre-conditions before making calls or lookups. This style contrasts with the </a:t>
            </a:r>
            <a:r>
              <a:rPr lang="nl-NL">
                <a:hlinkClick r:id="rId2"/>
              </a:rPr>
              <a:t>EAFP</a:t>
            </a:r>
            <a:r>
              <a:rPr lang="nl-NL">
                <a:effectLst/>
              </a:rPr>
              <a:t> approach and is characterized by the presence of many </a:t>
            </a:r>
            <a:r>
              <a:rPr lang="nl-NL">
                <a:hlinkClick r:id="rId3"/>
              </a:rPr>
              <a:t>if</a:t>
            </a:r>
            <a:r>
              <a:rPr lang="nl-NL">
                <a:effectLst/>
              </a:rPr>
              <a:t> statements.</a:t>
            </a:r>
          </a:p>
          <a:p>
            <a:pPr marL="0" indent="0">
              <a:buNone/>
            </a:pPr>
            <a:r>
              <a:rPr lang="nl-NL">
                <a:effectLst/>
              </a:rPr>
              <a:t>In a multi-threaded environment, the LBYL approach can risk introducing a race condition between “the looking” and “the leaping”. For example, the code, if key in mapping: return mapping[key] can fail if another thread removes </a:t>
            </a:r>
            <a:r>
              <a:rPr lang="nl-NL" i="1">
                <a:effectLst/>
              </a:rPr>
              <a:t>key</a:t>
            </a:r>
            <a:r>
              <a:rPr lang="nl-NL">
                <a:effectLst/>
              </a:rPr>
              <a:t> from </a:t>
            </a:r>
            <a:r>
              <a:rPr lang="nl-NL" i="1">
                <a:effectLst/>
              </a:rPr>
              <a:t>mapping</a:t>
            </a:r>
            <a:r>
              <a:rPr lang="nl-NL">
                <a:effectLst/>
              </a:rPr>
              <a:t> after the test, but before the lookup. This issue can be solved with locks or by using the EAFP approach.</a:t>
            </a:r>
          </a:p>
          <a:p>
            <a:pPr marL="0" indent="0">
              <a:buNone/>
            </a:pPr>
            <a:endParaRPr lang="nl-NL">
              <a:effectLst/>
            </a:endParaRPr>
          </a:p>
          <a:p>
            <a:endParaRPr lang="nl-NL"/>
          </a:p>
        </p:txBody>
      </p:sp>
    </p:spTree>
    <p:extLst>
      <p:ext uri="{BB962C8B-B14F-4D97-AF65-F5344CB8AC3E}">
        <p14:creationId xmlns:p14="http://schemas.microsoft.com/office/powerpoint/2010/main" val="1440752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01EC52-1AD7-824F-9CF6-BB39232CEA09}"/>
              </a:ext>
            </a:extLst>
          </p:cNvPr>
          <p:cNvSpPr>
            <a:spLocks noGrp="1"/>
          </p:cNvSpPr>
          <p:nvPr>
            <p:ph type="title"/>
          </p:nvPr>
        </p:nvSpPr>
        <p:spPr/>
        <p:txBody>
          <a:bodyPr/>
          <a:lstStyle/>
          <a:p>
            <a:r>
              <a:rPr lang="nl-NL" dirty="0" err="1"/>
              <a:t>Throwing</a:t>
            </a:r>
            <a:r>
              <a:rPr lang="nl-NL" dirty="0"/>
              <a:t> </a:t>
            </a:r>
            <a:r>
              <a:rPr lang="nl-NL" dirty="0" err="1"/>
              <a:t>an</a:t>
            </a:r>
            <a:r>
              <a:rPr lang="nl-NL" dirty="0"/>
              <a:t> </a:t>
            </a:r>
            <a:r>
              <a:rPr lang="nl-NL" dirty="0" err="1"/>
              <a:t>Exception</a:t>
            </a:r>
            <a:endParaRPr lang="nl-NL" dirty="0"/>
          </a:p>
        </p:txBody>
      </p:sp>
      <p:sp>
        <p:nvSpPr>
          <p:cNvPr id="3" name="Tijdelijke aanduiding voor inhoud 2">
            <a:extLst>
              <a:ext uri="{FF2B5EF4-FFF2-40B4-BE49-F238E27FC236}">
                <a16:creationId xmlns:a16="http://schemas.microsoft.com/office/drawing/2014/main" id="{34AB20BE-7FE7-464F-9206-44CF21AA454D}"/>
              </a:ext>
            </a:extLst>
          </p:cNvPr>
          <p:cNvSpPr>
            <a:spLocks noGrp="1"/>
          </p:cNvSpPr>
          <p:nvPr>
            <p:ph idx="1"/>
          </p:nvPr>
        </p:nvSpPr>
        <p:spPr/>
        <p:txBody>
          <a:bodyPr/>
          <a:lstStyle/>
          <a:p>
            <a:r>
              <a:rPr lang="nl-NL" dirty="0"/>
              <a:t>An </a:t>
            </a:r>
            <a:r>
              <a:rPr lang="nl-NL" dirty="0" err="1"/>
              <a:t>exception</a:t>
            </a:r>
            <a:r>
              <a:rPr lang="nl-NL" dirty="0"/>
              <a:t> </a:t>
            </a:r>
            <a:r>
              <a:rPr lang="nl-NL" dirty="0" err="1"/>
              <a:t>can</a:t>
            </a:r>
            <a:r>
              <a:rPr lang="nl-NL" dirty="0"/>
              <a:t> </a:t>
            </a:r>
            <a:r>
              <a:rPr lang="nl-NL" dirty="0" err="1"/>
              <a:t>also</a:t>
            </a:r>
            <a:r>
              <a:rPr lang="nl-NL" dirty="0"/>
              <a:t> </a:t>
            </a:r>
            <a:r>
              <a:rPr lang="nl-NL" dirty="0" err="1"/>
              <a:t>be</a:t>
            </a:r>
            <a:r>
              <a:rPr lang="nl-NL" dirty="0"/>
              <a:t> </a:t>
            </a:r>
            <a:r>
              <a:rPr lang="nl-NL" dirty="0" err="1"/>
              <a:t>thrown</a:t>
            </a:r>
            <a:r>
              <a:rPr lang="nl-NL" dirty="0"/>
              <a:t> </a:t>
            </a:r>
            <a:r>
              <a:rPr lang="nl-NL" dirty="0" err="1"/>
              <a:t>from</a:t>
            </a:r>
            <a:r>
              <a:rPr lang="nl-NL" dirty="0"/>
              <a:t> </a:t>
            </a:r>
            <a:r>
              <a:rPr lang="nl-NL" dirty="0" err="1"/>
              <a:t>the</a:t>
            </a:r>
            <a:r>
              <a:rPr lang="nl-NL" dirty="0"/>
              <a:t> code </a:t>
            </a:r>
            <a:r>
              <a:rPr lang="nl-NL" dirty="0" err="1"/>
              <a:t>with</a:t>
            </a:r>
            <a:r>
              <a:rPr lang="nl-NL" dirty="0"/>
              <a:t> </a:t>
            </a:r>
            <a:r>
              <a:rPr lang="nl-NL" dirty="0" err="1"/>
              <a:t>the</a:t>
            </a:r>
            <a:r>
              <a:rPr lang="nl-NL" dirty="0"/>
              <a:t> </a:t>
            </a:r>
            <a:r>
              <a:rPr lang="nl-NL" b="1" dirty="0" err="1"/>
              <a:t>raise</a:t>
            </a:r>
            <a:r>
              <a:rPr lang="nl-NL" dirty="0"/>
              <a:t> </a:t>
            </a:r>
            <a:r>
              <a:rPr lang="nl-NL" dirty="0" err="1"/>
              <a:t>keyword</a:t>
            </a:r>
            <a:r>
              <a:rPr lang="nl-NL" dirty="0"/>
              <a:t>.</a:t>
            </a:r>
          </a:p>
          <a:p>
            <a:r>
              <a:rPr lang="nl-NL" dirty="0"/>
              <a:t>An built-in </a:t>
            </a:r>
            <a:r>
              <a:rPr lang="nl-NL" dirty="0" err="1"/>
              <a:t>Exception</a:t>
            </a:r>
            <a:r>
              <a:rPr lang="nl-NL" dirty="0"/>
              <a:t> </a:t>
            </a:r>
            <a:r>
              <a:rPr lang="nl-NL" dirty="0" err="1"/>
              <a:t>can</a:t>
            </a:r>
            <a:r>
              <a:rPr lang="nl-NL" dirty="0"/>
              <a:t> </a:t>
            </a:r>
            <a:r>
              <a:rPr lang="nl-NL" dirty="0" err="1"/>
              <a:t>be</a:t>
            </a:r>
            <a:r>
              <a:rPr lang="nl-NL" dirty="0"/>
              <a:t> </a:t>
            </a:r>
            <a:r>
              <a:rPr lang="nl-NL" dirty="0" err="1"/>
              <a:t>thrown</a:t>
            </a:r>
            <a:r>
              <a:rPr lang="nl-NL" dirty="0"/>
              <a:t> or a </a:t>
            </a:r>
            <a:r>
              <a:rPr lang="nl-NL" dirty="0" err="1"/>
              <a:t>custom</a:t>
            </a:r>
            <a:r>
              <a:rPr lang="nl-NL" dirty="0"/>
              <a:t> user-</a:t>
            </a:r>
            <a:r>
              <a:rPr lang="nl-NL" dirty="0" err="1"/>
              <a:t>defined</a:t>
            </a:r>
            <a:r>
              <a:rPr lang="nl-NL" dirty="0"/>
              <a:t> </a:t>
            </a:r>
            <a:r>
              <a:rPr lang="nl-NL" dirty="0" err="1"/>
              <a:t>Exception</a:t>
            </a:r>
            <a:endParaRPr lang="nl-NL" dirty="0"/>
          </a:p>
          <a:p>
            <a:endParaRPr lang="nl-NL" dirty="0"/>
          </a:p>
        </p:txBody>
      </p:sp>
      <p:sp>
        <p:nvSpPr>
          <p:cNvPr id="4" name="Rechthoek 3">
            <a:extLst>
              <a:ext uri="{FF2B5EF4-FFF2-40B4-BE49-F238E27FC236}">
                <a16:creationId xmlns:a16="http://schemas.microsoft.com/office/drawing/2014/main" id="{46365073-AC74-9E44-B2AB-95A7478F5D34}"/>
              </a:ext>
            </a:extLst>
          </p:cNvPr>
          <p:cNvSpPr/>
          <p:nvPr/>
        </p:nvSpPr>
        <p:spPr>
          <a:xfrm>
            <a:off x="590013" y="4427909"/>
            <a:ext cx="8914794" cy="2862322"/>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calculate_area</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width</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height</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if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width</a:t>
            </a:r>
            <a:r>
              <a:rPr lang="nl-NL" b="1" dirty="0">
                <a:solidFill>
                  <a:srgbClr val="000000"/>
                </a:solidFill>
                <a:latin typeface="Menlo" panose="020B0609030804020204" pitchFamily="49" charset="0"/>
              </a:rPr>
              <a:t> &lt; </a:t>
            </a:r>
            <a:r>
              <a:rPr lang="nl-NL" b="1" dirty="0">
                <a:solidFill>
                  <a:srgbClr val="098658"/>
                </a:solidFill>
                <a:latin typeface="Menlo" panose="020B0609030804020204" pitchFamily="49" charset="0"/>
              </a:rPr>
              <a:t>0</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or</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height</a:t>
            </a:r>
            <a:r>
              <a:rPr lang="nl-NL" b="1" dirty="0">
                <a:solidFill>
                  <a:srgbClr val="000000"/>
                </a:solidFill>
                <a:latin typeface="Menlo" panose="020B0609030804020204" pitchFamily="49" charset="0"/>
              </a:rPr>
              <a:t> &lt; </a:t>
            </a:r>
            <a:r>
              <a:rPr lang="nl-NL" b="1" dirty="0">
                <a:solidFill>
                  <a:srgbClr val="098658"/>
                </a:solidFill>
                <a:latin typeface="Menlo" panose="020B0609030804020204" pitchFamily="49" charset="0"/>
              </a:rPr>
              <a:t>0</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raise</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Exception</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Invalid</a:t>
            </a:r>
            <a:r>
              <a:rPr lang="nl-NL" b="1" dirty="0">
                <a:solidFill>
                  <a:srgbClr val="A31515"/>
                </a:solidFill>
                <a:latin typeface="Menlo" panose="020B0609030804020204" pitchFamily="49" charset="0"/>
              </a:rPr>
              <a:t> argument'</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return</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width</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height</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try</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area = </a:t>
            </a:r>
            <a:r>
              <a:rPr lang="nl-NL" b="1" dirty="0" err="1">
                <a:solidFill>
                  <a:srgbClr val="000000"/>
                </a:solidFill>
                <a:latin typeface="Menlo" panose="020B0609030804020204" pitchFamily="49" charset="0"/>
              </a:rPr>
              <a:t>calculate_area</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10</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a:t>
            </a:r>
          </a:p>
          <a:p>
            <a:endParaRPr lang="nl-NL" b="1" dirty="0">
              <a:solidFill>
                <a:srgbClr val="000000"/>
              </a:solidFill>
              <a:latin typeface="Menlo" panose="020B0609030804020204" pitchFamily="49" charset="0"/>
            </a:endParaRPr>
          </a:p>
          <a:p>
            <a:r>
              <a:rPr lang="nl-NL" b="1" dirty="0" err="1">
                <a:solidFill>
                  <a:srgbClr val="0000FF"/>
                </a:solidFill>
                <a:latin typeface="Menlo" panose="020B0609030804020204" pitchFamily="49" charset="0"/>
              </a:rPr>
              <a:t>except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Exception</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err</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err="1">
                <a:solidFill>
                  <a:srgbClr val="000000"/>
                </a:solidFill>
                <a:latin typeface="Menlo" panose="020B0609030804020204" pitchFamily="49" charset="0"/>
              </a:rPr>
              <a:t>err</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18380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35BBD1-2D50-BD4A-AA0C-B50CF4519970}"/>
              </a:ext>
            </a:extLst>
          </p:cNvPr>
          <p:cNvSpPr>
            <a:spLocks noGrp="1"/>
          </p:cNvSpPr>
          <p:nvPr>
            <p:ph type="title"/>
          </p:nvPr>
        </p:nvSpPr>
        <p:spPr/>
        <p:txBody>
          <a:bodyPr/>
          <a:lstStyle/>
          <a:p>
            <a:r>
              <a:rPr lang="nl-NL" dirty="0"/>
              <a:t>Custom error message</a:t>
            </a:r>
          </a:p>
        </p:txBody>
      </p:sp>
      <p:sp>
        <p:nvSpPr>
          <p:cNvPr id="3" name="Tijdelijke aanduiding voor inhoud 2">
            <a:extLst>
              <a:ext uri="{FF2B5EF4-FFF2-40B4-BE49-F238E27FC236}">
                <a16:creationId xmlns:a16="http://schemas.microsoft.com/office/drawing/2014/main" id="{119A86DF-F788-2C41-9D8F-3122F56B5074}"/>
              </a:ext>
            </a:extLst>
          </p:cNvPr>
          <p:cNvSpPr>
            <a:spLocks noGrp="1"/>
          </p:cNvSpPr>
          <p:nvPr>
            <p:ph idx="1"/>
          </p:nvPr>
        </p:nvSpPr>
        <p:spPr/>
        <p:txBody>
          <a:bodyPr/>
          <a:lstStyle/>
          <a:p>
            <a:pPr marL="0" indent="0">
              <a:buNone/>
            </a:pPr>
            <a:r>
              <a:rPr lang="nl-NL" dirty="0"/>
              <a:t>Try to open a (non-existing) file for reading and return a custom error message if the file does not exist.</a:t>
            </a:r>
            <a:endParaRPr lang="nl-NL" sz="2000" dirty="0"/>
          </a:p>
          <a:p>
            <a:pPr marL="0" indent="0">
              <a:buNone/>
            </a:pPr>
            <a:endParaRPr lang="nl-NL" sz="2000" dirty="0"/>
          </a:p>
          <a:p>
            <a:pPr marL="0" indent="0">
              <a:buNone/>
            </a:pPr>
            <a:r>
              <a:rPr lang="nl-NL" sz="2000" dirty="0"/>
              <a:t>Tips:</a:t>
            </a:r>
          </a:p>
          <a:p>
            <a:r>
              <a:rPr lang="nl-NL" dirty="0"/>
              <a:t>Assign a </a:t>
            </a:r>
            <a:r>
              <a:rPr lang="nl-NL" b="1" dirty="0"/>
              <a:t>filename</a:t>
            </a:r>
            <a:r>
              <a:rPr lang="nl-NL" dirty="0"/>
              <a:t> to a variable. E.g. filename = 'a_file_that_does_not_exist.txt'</a:t>
            </a:r>
          </a:p>
          <a:p>
            <a:r>
              <a:rPr lang="nl-NL" dirty="0"/>
              <a:t>Add a </a:t>
            </a:r>
            <a:r>
              <a:rPr lang="nl-NL" b="1" dirty="0"/>
              <a:t>try</a:t>
            </a:r>
            <a:r>
              <a:rPr lang="nl-NL" dirty="0"/>
              <a:t> statement</a:t>
            </a:r>
          </a:p>
          <a:p>
            <a:r>
              <a:rPr lang="nl-NL" dirty="0"/>
              <a:t>Open the file within the try block using the context manager </a:t>
            </a:r>
            <a:r>
              <a:rPr lang="nl-NL" b="1" dirty="0"/>
              <a:t>with</a:t>
            </a:r>
          </a:p>
          <a:p>
            <a:r>
              <a:rPr lang="nl-NL" sz="2000" dirty="0"/>
              <a:t>If succesfull </a:t>
            </a:r>
            <a:r>
              <a:rPr lang="nl-NL" sz="2000" b="1" dirty="0"/>
              <a:t>read</a:t>
            </a:r>
            <a:r>
              <a:rPr lang="nl-NL" sz="2000" dirty="0"/>
              <a:t> the complete file and print the contents.</a:t>
            </a:r>
          </a:p>
          <a:p>
            <a:r>
              <a:rPr lang="nl-NL" sz="2000" dirty="0"/>
              <a:t>Add an </a:t>
            </a:r>
            <a:r>
              <a:rPr lang="nl-NL" sz="2000" b="1" dirty="0"/>
              <a:t>except</a:t>
            </a:r>
            <a:r>
              <a:rPr lang="nl-NL" sz="2000" dirty="0"/>
              <a:t> statement for an IOError exception</a:t>
            </a:r>
          </a:p>
          <a:p>
            <a:r>
              <a:rPr lang="nl-NL" sz="2000" dirty="0"/>
              <a:t>Within the except block </a:t>
            </a:r>
            <a:r>
              <a:rPr lang="nl-NL" sz="2000" b="1" dirty="0"/>
              <a:t>print</a:t>
            </a:r>
            <a:r>
              <a:rPr lang="nl-NL" sz="2000" dirty="0"/>
              <a:t> a custom error message "Cannot open the file"</a:t>
            </a:r>
          </a:p>
        </p:txBody>
      </p:sp>
      <p:sp>
        <p:nvSpPr>
          <p:cNvPr id="4" name="Tekstvak 3">
            <a:extLst>
              <a:ext uri="{FF2B5EF4-FFF2-40B4-BE49-F238E27FC236}">
                <a16:creationId xmlns:a16="http://schemas.microsoft.com/office/drawing/2014/main" id="{9CF89ED5-2853-924D-A355-32C987540FAE}"/>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1.3</a:t>
            </a:r>
          </a:p>
        </p:txBody>
      </p:sp>
    </p:spTree>
    <p:extLst>
      <p:ext uri="{BB962C8B-B14F-4D97-AF65-F5344CB8AC3E}">
        <p14:creationId xmlns:p14="http://schemas.microsoft.com/office/powerpoint/2010/main" val="2411609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35BBD1-2D50-BD4A-AA0C-B50CF4519970}"/>
              </a:ext>
            </a:extLst>
          </p:cNvPr>
          <p:cNvSpPr>
            <a:spLocks noGrp="1"/>
          </p:cNvSpPr>
          <p:nvPr>
            <p:ph type="title"/>
          </p:nvPr>
        </p:nvSpPr>
        <p:spPr/>
        <p:txBody>
          <a:bodyPr/>
          <a:lstStyle/>
          <a:p>
            <a:r>
              <a:rPr lang="nl-NL" dirty="0" err="1"/>
              <a:t>Foolproof</a:t>
            </a:r>
            <a:r>
              <a:rPr lang="nl-NL" dirty="0"/>
              <a:t> numeric input</a:t>
            </a:r>
          </a:p>
        </p:txBody>
      </p:sp>
      <p:sp>
        <p:nvSpPr>
          <p:cNvPr id="3" name="Tijdelijke aanduiding voor inhoud 2">
            <a:extLst>
              <a:ext uri="{FF2B5EF4-FFF2-40B4-BE49-F238E27FC236}">
                <a16:creationId xmlns:a16="http://schemas.microsoft.com/office/drawing/2014/main" id="{119A86DF-F788-2C41-9D8F-3122F56B5074}"/>
              </a:ext>
            </a:extLst>
          </p:cNvPr>
          <p:cNvSpPr>
            <a:spLocks noGrp="1"/>
          </p:cNvSpPr>
          <p:nvPr>
            <p:ph idx="1"/>
          </p:nvPr>
        </p:nvSpPr>
        <p:spPr/>
        <p:txBody>
          <a:bodyPr/>
          <a:lstStyle/>
          <a:p>
            <a:pPr marL="0" indent="0">
              <a:buNone/>
            </a:pPr>
            <a:r>
              <a:rPr lang="nl-NL" sz="2000" dirty="0" err="1"/>
              <a:t>Create</a:t>
            </a:r>
            <a:r>
              <a:rPr lang="nl-NL" sz="2000" dirty="0"/>
              <a:t> a </a:t>
            </a:r>
            <a:r>
              <a:rPr lang="nl-NL" sz="2000" dirty="0" err="1"/>
              <a:t>function</a:t>
            </a:r>
            <a:r>
              <a:rPr lang="nl-NL" sz="2000" dirty="0"/>
              <a:t> </a:t>
            </a:r>
            <a:r>
              <a:rPr lang="nl-NL" sz="2000" dirty="0" err="1"/>
              <a:t>that</a:t>
            </a:r>
            <a:r>
              <a:rPr lang="nl-NL" sz="2000" dirty="0"/>
              <a:t> </a:t>
            </a:r>
            <a:r>
              <a:rPr lang="nl-NL" sz="2000" dirty="0" err="1"/>
              <a:t>asks</a:t>
            </a:r>
            <a:r>
              <a:rPr lang="nl-NL" sz="2000" dirty="0"/>
              <a:t> </a:t>
            </a:r>
            <a:r>
              <a:rPr lang="nl-NL" sz="2000" dirty="0" err="1"/>
              <a:t>to</a:t>
            </a:r>
            <a:r>
              <a:rPr lang="nl-NL" sz="2000" dirty="0"/>
              <a:t> enter a </a:t>
            </a:r>
            <a:r>
              <a:rPr lang="nl-NL" sz="2000" dirty="0" err="1"/>
              <a:t>number</a:t>
            </a:r>
            <a:r>
              <a:rPr lang="nl-NL" sz="2000" dirty="0"/>
              <a:t> </a:t>
            </a:r>
            <a:r>
              <a:rPr lang="nl-NL" sz="2000" dirty="0" err="1"/>
              <a:t>between</a:t>
            </a:r>
            <a:r>
              <a:rPr lang="nl-NL" sz="2000" dirty="0"/>
              <a:t> </a:t>
            </a:r>
            <a:r>
              <a:rPr lang="nl-NL" sz="2000" dirty="0" err="1"/>
              <a:t>two</a:t>
            </a:r>
            <a:r>
              <a:rPr lang="nl-NL" sz="2000" dirty="0"/>
              <a:t> </a:t>
            </a:r>
            <a:r>
              <a:rPr lang="nl-NL" sz="2000" dirty="0" err="1"/>
              <a:t>bounds</a:t>
            </a:r>
            <a:r>
              <a:rPr lang="nl-NL" sz="2000" dirty="0"/>
              <a:t> </a:t>
            </a:r>
            <a:r>
              <a:rPr lang="nl-NL" sz="2000" dirty="0" err="1"/>
              <a:t>given</a:t>
            </a:r>
            <a:r>
              <a:rPr lang="nl-NL" sz="2000" dirty="0"/>
              <a:t> as </a:t>
            </a:r>
            <a:r>
              <a:rPr lang="nl-NL" sz="2000" dirty="0" err="1"/>
              <a:t>arguments</a:t>
            </a:r>
            <a:r>
              <a:rPr lang="nl-NL" sz="2000" dirty="0"/>
              <a:t>. The </a:t>
            </a:r>
            <a:r>
              <a:rPr lang="nl-NL" sz="2000" dirty="0" err="1"/>
              <a:t>function</a:t>
            </a:r>
            <a:r>
              <a:rPr lang="nl-NL" sz="2000" dirty="0"/>
              <a:t> </a:t>
            </a:r>
            <a:r>
              <a:rPr lang="nl-NL" sz="2000" dirty="0" err="1"/>
              <a:t>should</a:t>
            </a:r>
            <a:r>
              <a:rPr lang="nl-NL" sz="2000" dirty="0"/>
              <a:t> </a:t>
            </a:r>
            <a:r>
              <a:rPr lang="nl-NL" sz="2000" dirty="0" err="1"/>
              <a:t>gracefully</a:t>
            </a:r>
            <a:r>
              <a:rPr lang="nl-NL" sz="2000" dirty="0"/>
              <a:t> handle </a:t>
            </a:r>
            <a:r>
              <a:rPr lang="nl-NL" sz="2000" dirty="0" err="1"/>
              <a:t>numbers</a:t>
            </a:r>
            <a:r>
              <a:rPr lang="nl-NL" sz="2000" dirty="0"/>
              <a:t> </a:t>
            </a:r>
            <a:r>
              <a:rPr lang="nl-NL" sz="2000" dirty="0" err="1"/>
              <a:t>outside</a:t>
            </a:r>
            <a:r>
              <a:rPr lang="nl-NL" sz="2000" dirty="0"/>
              <a:t> of </a:t>
            </a:r>
            <a:r>
              <a:rPr lang="nl-NL" sz="2000" dirty="0" err="1"/>
              <a:t>the</a:t>
            </a:r>
            <a:r>
              <a:rPr lang="nl-NL" sz="2000" dirty="0"/>
              <a:t> </a:t>
            </a:r>
            <a:r>
              <a:rPr lang="nl-NL" sz="2000" dirty="0" err="1"/>
              <a:t>bounds</a:t>
            </a:r>
            <a:r>
              <a:rPr lang="nl-NL" sz="2000" dirty="0"/>
              <a:t> </a:t>
            </a:r>
            <a:r>
              <a:rPr lang="nl-NL" sz="2000" dirty="0" err="1"/>
              <a:t>and</a:t>
            </a:r>
            <a:r>
              <a:rPr lang="nl-NL" sz="2000" dirty="0"/>
              <a:t> </a:t>
            </a:r>
            <a:r>
              <a:rPr lang="nl-NL" sz="2000" dirty="0" err="1"/>
              <a:t>also</a:t>
            </a:r>
            <a:r>
              <a:rPr lang="nl-NL" sz="2000" dirty="0"/>
              <a:t> wrong types of input.</a:t>
            </a:r>
          </a:p>
          <a:p>
            <a:pPr marL="0" indent="0">
              <a:buNone/>
            </a:pPr>
            <a:endParaRPr lang="nl-NL" sz="2000" dirty="0"/>
          </a:p>
          <a:p>
            <a:pPr marL="0" indent="0">
              <a:buNone/>
            </a:pPr>
            <a:r>
              <a:rPr lang="nl-NL" sz="2000" dirty="0"/>
              <a:t>Tips:</a:t>
            </a:r>
          </a:p>
          <a:p>
            <a:r>
              <a:rPr lang="nl-NL" sz="2000" dirty="0" err="1"/>
              <a:t>Define</a:t>
            </a:r>
            <a:r>
              <a:rPr lang="nl-NL" sz="2000" dirty="0"/>
              <a:t> a </a:t>
            </a:r>
            <a:r>
              <a:rPr lang="nl-NL" sz="2000" dirty="0" err="1"/>
              <a:t>function</a:t>
            </a:r>
            <a:r>
              <a:rPr lang="nl-NL" sz="2000" dirty="0"/>
              <a:t> </a:t>
            </a:r>
            <a:r>
              <a:rPr lang="nl-NL" sz="2000" dirty="0" err="1"/>
              <a:t>numeric_input</a:t>
            </a:r>
            <a:r>
              <a:rPr lang="nl-NL" sz="2000" dirty="0"/>
              <a:t> </a:t>
            </a:r>
            <a:r>
              <a:rPr lang="nl-NL" sz="2000" dirty="0" err="1"/>
              <a:t>with</a:t>
            </a:r>
            <a:r>
              <a:rPr lang="nl-NL" sz="2000" dirty="0"/>
              <a:t> argument </a:t>
            </a:r>
            <a:r>
              <a:rPr lang="nl-NL" sz="2000" dirty="0" err="1"/>
              <a:t>lower</a:t>
            </a:r>
            <a:r>
              <a:rPr lang="nl-NL" sz="2000" dirty="0"/>
              <a:t> </a:t>
            </a:r>
            <a:r>
              <a:rPr lang="nl-NL" sz="2000" dirty="0" err="1"/>
              <a:t>and</a:t>
            </a:r>
            <a:r>
              <a:rPr lang="nl-NL" sz="2000" dirty="0"/>
              <a:t> </a:t>
            </a:r>
            <a:r>
              <a:rPr lang="nl-NL" sz="2000" dirty="0" err="1"/>
              <a:t>upper</a:t>
            </a:r>
            <a:endParaRPr lang="nl-NL" sz="2000" dirty="0"/>
          </a:p>
          <a:p>
            <a:r>
              <a:rPr lang="nl-NL" sz="2000" dirty="0"/>
              <a:t>In a </a:t>
            </a:r>
            <a:r>
              <a:rPr lang="nl-NL" sz="2000" dirty="0" err="1"/>
              <a:t>while</a:t>
            </a:r>
            <a:r>
              <a:rPr lang="nl-NL" sz="2000" dirty="0"/>
              <a:t> loop </a:t>
            </a:r>
            <a:r>
              <a:rPr lang="nl-NL" sz="2000" dirty="0" err="1"/>
              <a:t>use</a:t>
            </a:r>
            <a:r>
              <a:rPr lang="nl-NL" sz="2000" dirty="0"/>
              <a:t> input() </a:t>
            </a:r>
            <a:r>
              <a:rPr lang="nl-NL" sz="2000" dirty="0" err="1"/>
              <a:t>to</a:t>
            </a:r>
            <a:r>
              <a:rPr lang="nl-NL" sz="2000" dirty="0"/>
              <a:t> get a response </a:t>
            </a:r>
            <a:r>
              <a:rPr lang="nl-NL" sz="2000" dirty="0" err="1"/>
              <a:t>from</a:t>
            </a:r>
            <a:r>
              <a:rPr lang="nl-NL" sz="2000" dirty="0"/>
              <a:t> </a:t>
            </a:r>
            <a:r>
              <a:rPr lang="nl-NL" sz="2000" dirty="0" err="1"/>
              <a:t>the</a:t>
            </a:r>
            <a:r>
              <a:rPr lang="nl-NL" sz="2000" dirty="0"/>
              <a:t> user</a:t>
            </a:r>
          </a:p>
          <a:p>
            <a:r>
              <a:rPr lang="nl-NL" sz="2000" dirty="0"/>
              <a:t>Turn </a:t>
            </a:r>
            <a:r>
              <a:rPr lang="nl-NL" sz="2000" dirty="0" err="1"/>
              <a:t>the</a:t>
            </a:r>
            <a:r>
              <a:rPr lang="nl-NL" sz="2000" dirty="0"/>
              <a:t> input </a:t>
            </a:r>
            <a:r>
              <a:rPr lang="nl-NL" sz="2000" dirty="0" err="1"/>
              <a:t>into</a:t>
            </a:r>
            <a:r>
              <a:rPr lang="nl-NL" sz="2000" dirty="0"/>
              <a:t> a </a:t>
            </a:r>
            <a:r>
              <a:rPr lang="nl-NL" sz="2000" dirty="0" err="1"/>
              <a:t>number</a:t>
            </a:r>
            <a:r>
              <a:rPr lang="nl-NL" sz="2000" dirty="0"/>
              <a:t> </a:t>
            </a:r>
            <a:r>
              <a:rPr lang="nl-NL" sz="2000" dirty="0" err="1"/>
              <a:t>with</a:t>
            </a:r>
            <a:r>
              <a:rPr lang="nl-NL" sz="2000" dirty="0"/>
              <a:t> int()</a:t>
            </a:r>
          </a:p>
          <a:p>
            <a:r>
              <a:rPr lang="nl-NL" sz="2000" dirty="0"/>
              <a:t>Catch </a:t>
            </a:r>
            <a:r>
              <a:rPr lang="nl-NL" sz="2000" dirty="0" err="1"/>
              <a:t>the</a:t>
            </a:r>
            <a:r>
              <a:rPr lang="nl-NL" sz="2000" dirty="0"/>
              <a:t> error </a:t>
            </a:r>
            <a:r>
              <a:rPr lang="nl-NL" sz="2000" dirty="0" err="1"/>
              <a:t>if</a:t>
            </a:r>
            <a:r>
              <a:rPr lang="nl-NL" sz="2000" dirty="0"/>
              <a:t> </a:t>
            </a:r>
            <a:r>
              <a:rPr lang="nl-NL" sz="2000" dirty="0" err="1"/>
              <a:t>the</a:t>
            </a:r>
            <a:r>
              <a:rPr lang="nl-NL" sz="2000" dirty="0"/>
              <a:t> input </a:t>
            </a:r>
            <a:r>
              <a:rPr lang="nl-NL" sz="2000" dirty="0" err="1"/>
              <a:t>cannot</a:t>
            </a:r>
            <a:r>
              <a:rPr lang="nl-NL" sz="2000" dirty="0"/>
              <a:t> </a:t>
            </a:r>
            <a:r>
              <a:rPr lang="nl-NL" sz="2000" dirty="0" err="1"/>
              <a:t>be</a:t>
            </a:r>
            <a:r>
              <a:rPr lang="nl-NL" sz="2000" dirty="0"/>
              <a:t> </a:t>
            </a:r>
            <a:r>
              <a:rPr lang="nl-NL" sz="2000" dirty="0" err="1"/>
              <a:t>converted</a:t>
            </a:r>
            <a:r>
              <a:rPr lang="nl-NL" sz="2000" dirty="0"/>
              <a:t> </a:t>
            </a:r>
            <a:r>
              <a:rPr lang="nl-NL" sz="2000" dirty="0" err="1"/>
              <a:t>to</a:t>
            </a:r>
            <a:r>
              <a:rPr lang="nl-NL" sz="2000" dirty="0"/>
              <a:t> a </a:t>
            </a:r>
            <a:r>
              <a:rPr lang="nl-NL" sz="2000" dirty="0" err="1"/>
              <a:t>number</a:t>
            </a:r>
            <a:r>
              <a:rPr lang="nl-NL" sz="2000" dirty="0"/>
              <a:t> </a:t>
            </a:r>
            <a:r>
              <a:rPr lang="nl-NL" sz="2000" dirty="0" err="1"/>
              <a:t>and</a:t>
            </a:r>
            <a:r>
              <a:rPr lang="nl-NL" sz="2000" dirty="0"/>
              <a:t> </a:t>
            </a:r>
            <a:r>
              <a:rPr lang="nl-NL" sz="2000" dirty="0" err="1"/>
              <a:t>give</a:t>
            </a:r>
            <a:r>
              <a:rPr lang="nl-NL" sz="2000" dirty="0"/>
              <a:t> a </a:t>
            </a:r>
            <a:r>
              <a:rPr lang="nl-NL" sz="2000" dirty="0" err="1"/>
              <a:t>message</a:t>
            </a:r>
            <a:r>
              <a:rPr lang="nl-NL" sz="2000" dirty="0"/>
              <a:t>.</a:t>
            </a:r>
          </a:p>
          <a:p>
            <a:r>
              <a:rPr lang="nl-NL" sz="2000" dirty="0"/>
              <a:t>Check </a:t>
            </a:r>
            <a:r>
              <a:rPr lang="nl-NL" sz="2000" dirty="0" err="1"/>
              <a:t>if</a:t>
            </a:r>
            <a:r>
              <a:rPr lang="nl-NL" sz="2000" dirty="0"/>
              <a:t> </a:t>
            </a:r>
            <a:r>
              <a:rPr lang="nl-NL" sz="2000" dirty="0" err="1"/>
              <a:t>the</a:t>
            </a:r>
            <a:r>
              <a:rPr lang="nl-NL" sz="2000" dirty="0"/>
              <a:t> </a:t>
            </a:r>
            <a:r>
              <a:rPr lang="nl-NL" sz="2000" dirty="0" err="1"/>
              <a:t>number</a:t>
            </a:r>
            <a:r>
              <a:rPr lang="nl-NL" sz="2000" dirty="0"/>
              <a:t> is </a:t>
            </a:r>
            <a:r>
              <a:rPr lang="nl-NL" sz="2000" dirty="0" err="1"/>
              <a:t>between</a:t>
            </a:r>
            <a:r>
              <a:rPr lang="nl-NL" sz="2000" dirty="0"/>
              <a:t> </a:t>
            </a:r>
            <a:r>
              <a:rPr lang="nl-NL" sz="2000" dirty="0" err="1"/>
              <a:t>the</a:t>
            </a:r>
            <a:r>
              <a:rPr lang="nl-NL" sz="2000" dirty="0"/>
              <a:t> </a:t>
            </a:r>
            <a:r>
              <a:rPr lang="nl-NL" sz="2000" dirty="0" err="1"/>
              <a:t>given</a:t>
            </a:r>
            <a:r>
              <a:rPr lang="nl-NL" sz="2000" dirty="0"/>
              <a:t> </a:t>
            </a:r>
            <a:r>
              <a:rPr lang="nl-NL" sz="2000" dirty="0" err="1"/>
              <a:t>bounds</a:t>
            </a:r>
            <a:r>
              <a:rPr lang="nl-NL" sz="2000" dirty="0"/>
              <a:t>. </a:t>
            </a:r>
            <a:r>
              <a:rPr lang="nl-NL" sz="2000" dirty="0" err="1"/>
              <a:t>If</a:t>
            </a:r>
            <a:r>
              <a:rPr lang="nl-NL" sz="2000" dirty="0"/>
              <a:t> </a:t>
            </a:r>
            <a:r>
              <a:rPr lang="nl-NL" sz="2000" dirty="0" err="1"/>
              <a:t>not</a:t>
            </a:r>
            <a:r>
              <a:rPr lang="nl-NL" sz="2000" dirty="0"/>
              <a:t> </a:t>
            </a:r>
            <a:r>
              <a:rPr lang="nl-NL" sz="2000" dirty="0" err="1"/>
              <a:t>give</a:t>
            </a:r>
            <a:r>
              <a:rPr lang="nl-NL" sz="2000" dirty="0"/>
              <a:t> a </a:t>
            </a:r>
            <a:r>
              <a:rPr lang="nl-NL" sz="2000" dirty="0" err="1"/>
              <a:t>message</a:t>
            </a:r>
            <a:r>
              <a:rPr lang="nl-NL" sz="2000" dirty="0"/>
              <a:t>.</a:t>
            </a:r>
          </a:p>
          <a:p>
            <a:r>
              <a:rPr lang="nl-NL" sz="2000" dirty="0"/>
              <a:t>Break out of </a:t>
            </a:r>
            <a:r>
              <a:rPr lang="nl-NL" sz="2000" dirty="0" err="1"/>
              <a:t>the</a:t>
            </a:r>
            <a:r>
              <a:rPr lang="nl-NL" sz="2000" dirty="0"/>
              <a:t> loop </a:t>
            </a:r>
            <a:r>
              <a:rPr lang="nl-NL" sz="2000" dirty="0" err="1"/>
              <a:t>if</a:t>
            </a:r>
            <a:r>
              <a:rPr lang="nl-NL" sz="2000" dirty="0"/>
              <a:t> a correct </a:t>
            </a:r>
            <a:r>
              <a:rPr lang="nl-NL" sz="2000" dirty="0" err="1"/>
              <a:t>number</a:t>
            </a:r>
            <a:r>
              <a:rPr lang="nl-NL" sz="2000" dirty="0"/>
              <a:t> was </a:t>
            </a:r>
            <a:r>
              <a:rPr lang="nl-NL" sz="2000" dirty="0" err="1"/>
              <a:t>entered</a:t>
            </a:r>
            <a:r>
              <a:rPr lang="nl-NL" sz="2000" dirty="0"/>
              <a:t>.</a:t>
            </a:r>
          </a:p>
          <a:p>
            <a:r>
              <a:rPr lang="nl-NL" sz="2000" dirty="0"/>
              <a:t>Return </a:t>
            </a:r>
            <a:r>
              <a:rPr lang="nl-NL" sz="2000" dirty="0" err="1"/>
              <a:t>the</a:t>
            </a:r>
            <a:r>
              <a:rPr lang="nl-NL" sz="2000" dirty="0"/>
              <a:t> </a:t>
            </a:r>
            <a:r>
              <a:rPr lang="nl-NL" sz="2000" dirty="0" err="1"/>
              <a:t>number</a:t>
            </a:r>
            <a:endParaRPr lang="nl-NL" sz="2000" dirty="0"/>
          </a:p>
          <a:p>
            <a:r>
              <a:rPr lang="nl-NL" sz="2000" dirty="0"/>
              <a:t>Test </a:t>
            </a:r>
            <a:r>
              <a:rPr lang="nl-NL" sz="2000" dirty="0" err="1"/>
              <a:t>the</a:t>
            </a:r>
            <a:r>
              <a:rPr lang="nl-NL" sz="2000" dirty="0"/>
              <a:t> </a:t>
            </a:r>
            <a:r>
              <a:rPr lang="nl-NL" sz="2000" dirty="0" err="1"/>
              <a:t>function</a:t>
            </a:r>
            <a:endParaRPr lang="nl-NL" sz="2000" dirty="0"/>
          </a:p>
        </p:txBody>
      </p:sp>
      <p:sp>
        <p:nvSpPr>
          <p:cNvPr id="4" name="Tekstvak 3">
            <a:extLst>
              <a:ext uri="{FF2B5EF4-FFF2-40B4-BE49-F238E27FC236}">
                <a16:creationId xmlns:a16="http://schemas.microsoft.com/office/drawing/2014/main" id="{56B72752-D034-114D-8F26-4382DB375EBF}"/>
              </a:ext>
            </a:extLst>
          </p:cNvPr>
          <p:cNvSpPr txBox="1"/>
          <p:nvPr/>
        </p:nvSpPr>
        <p:spPr>
          <a:xfrm>
            <a:off x="1953532"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1.4</a:t>
            </a:r>
          </a:p>
        </p:txBody>
      </p:sp>
    </p:spTree>
    <p:extLst>
      <p:ext uri="{BB962C8B-B14F-4D97-AF65-F5344CB8AC3E}">
        <p14:creationId xmlns:p14="http://schemas.microsoft.com/office/powerpoint/2010/main" val="885143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5022DF-25DE-A848-AE03-C88281BA1AB9}"/>
              </a:ext>
            </a:extLst>
          </p:cNvPr>
          <p:cNvSpPr>
            <a:spLocks noGrp="1"/>
          </p:cNvSpPr>
          <p:nvPr>
            <p:ph type="title"/>
          </p:nvPr>
        </p:nvSpPr>
        <p:spPr/>
        <p:txBody>
          <a:bodyPr/>
          <a:lstStyle/>
          <a:p>
            <a:r>
              <a:rPr lang="nl-NL" dirty="0" err="1"/>
              <a:t>History</a:t>
            </a:r>
            <a:r>
              <a:rPr lang="nl-NL" dirty="0"/>
              <a:t> of way of </a:t>
            </a:r>
            <a:r>
              <a:rPr lang="nl-NL" dirty="0" err="1"/>
              <a:t>programming</a:t>
            </a:r>
            <a:endParaRPr lang="nl-NL" dirty="0"/>
          </a:p>
        </p:txBody>
      </p:sp>
      <p:sp>
        <p:nvSpPr>
          <p:cNvPr id="3" name="Tijdelijke aanduiding voor inhoud 2">
            <a:extLst>
              <a:ext uri="{FF2B5EF4-FFF2-40B4-BE49-F238E27FC236}">
                <a16:creationId xmlns:a16="http://schemas.microsoft.com/office/drawing/2014/main" id="{6FE69E34-D629-7F42-9305-5F4D68DF12EA}"/>
              </a:ext>
            </a:extLst>
          </p:cNvPr>
          <p:cNvSpPr>
            <a:spLocks noGrp="1"/>
          </p:cNvSpPr>
          <p:nvPr>
            <p:ph idx="1"/>
          </p:nvPr>
        </p:nvSpPr>
        <p:spPr/>
        <p:txBody>
          <a:bodyPr/>
          <a:lstStyle/>
          <a:p>
            <a:r>
              <a:rPr lang="nl-NL" dirty="0" err="1"/>
              <a:t>Before</a:t>
            </a:r>
            <a:r>
              <a:rPr lang="nl-NL" dirty="0"/>
              <a:t> 1990, </a:t>
            </a:r>
            <a:r>
              <a:rPr lang="nl-NL" dirty="0" err="1"/>
              <a:t>every</a:t>
            </a:r>
            <a:r>
              <a:rPr lang="nl-NL" dirty="0"/>
              <a:t> </a:t>
            </a:r>
            <a:r>
              <a:rPr lang="nl-NL" dirty="0" err="1"/>
              <a:t>programmer</a:t>
            </a:r>
            <a:r>
              <a:rPr lang="nl-NL" dirty="0"/>
              <a:t> was </a:t>
            </a:r>
            <a:r>
              <a:rPr lang="nl-NL" dirty="0" err="1"/>
              <a:t>programming</a:t>
            </a:r>
            <a:r>
              <a:rPr lang="nl-NL" dirty="0"/>
              <a:t> </a:t>
            </a:r>
            <a:r>
              <a:rPr lang="nl-NL" dirty="0" err="1"/>
              <a:t>sequentially</a:t>
            </a:r>
            <a:r>
              <a:rPr lang="nl-NL" dirty="0"/>
              <a:t>. </a:t>
            </a:r>
          </a:p>
          <a:p>
            <a:endParaRPr lang="nl-NL" dirty="0"/>
          </a:p>
          <a:p>
            <a:r>
              <a:rPr lang="nl-NL" dirty="0"/>
              <a:t>Later, </a:t>
            </a:r>
            <a:r>
              <a:rPr lang="nl-NL" dirty="0" err="1"/>
              <a:t>programmers</a:t>
            </a:r>
            <a:r>
              <a:rPr lang="nl-NL" dirty="0"/>
              <a:t> </a:t>
            </a:r>
            <a:r>
              <a:rPr lang="nl-NL" dirty="0" err="1"/>
              <a:t>began</a:t>
            </a:r>
            <a:r>
              <a:rPr lang="nl-NL" dirty="0"/>
              <a:t> </a:t>
            </a:r>
            <a:r>
              <a:rPr lang="nl-NL" dirty="0" err="1"/>
              <a:t>programming</a:t>
            </a:r>
            <a:r>
              <a:rPr lang="nl-NL" dirty="0"/>
              <a:t> </a:t>
            </a:r>
            <a:r>
              <a:rPr lang="nl-NL" dirty="0" err="1"/>
              <a:t>with</a:t>
            </a:r>
            <a:r>
              <a:rPr lang="nl-NL" dirty="0"/>
              <a:t> </a:t>
            </a:r>
            <a:r>
              <a:rPr lang="nl-NL" dirty="0" err="1"/>
              <a:t>functions</a:t>
            </a:r>
            <a:r>
              <a:rPr lang="nl-NL" dirty="0"/>
              <a:t> </a:t>
            </a:r>
            <a:r>
              <a:rPr lang="nl-NL" dirty="0" err="1"/>
              <a:t>and</a:t>
            </a:r>
            <a:r>
              <a:rPr lang="nl-NL" dirty="0"/>
              <a:t> procedures.</a:t>
            </a:r>
          </a:p>
          <a:p>
            <a:endParaRPr lang="nl-NL" dirty="0"/>
          </a:p>
          <a:p>
            <a:r>
              <a:rPr lang="nl-NL" dirty="0"/>
              <a:t>In </a:t>
            </a:r>
            <a:r>
              <a:rPr lang="nl-NL" dirty="0" err="1"/>
              <a:t>the</a:t>
            </a:r>
            <a:r>
              <a:rPr lang="nl-NL" dirty="0"/>
              <a:t> 1990s, a </a:t>
            </a:r>
            <a:r>
              <a:rPr lang="nl-NL" dirty="0" err="1"/>
              <a:t>programming</a:t>
            </a:r>
            <a:r>
              <a:rPr lang="nl-NL" dirty="0"/>
              <a:t> standard </a:t>
            </a:r>
            <a:r>
              <a:rPr lang="nl-NL" dirty="0" err="1"/>
              <a:t>came</a:t>
            </a:r>
            <a:r>
              <a:rPr lang="nl-NL" dirty="0"/>
              <a:t>, </a:t>
            </a:r>
            <a:r>
              <a:rPr lang="nl-NL" dirty="0" err="1"/>
              <a:t>called</a:t>
            </a:r>
            <a:r>
              <a:rPr lang="nl-NL" dirty="0"/>
              <a:t>: </a:t>
            </a:r>
            <a:br>
              <a:rPr lang="nl-NL" dirty="0"/>
            </a:br>
            <a:br>
              <a:rPr lang="nl-NL" dirty="0"/>
            </a:br>
            <a:r>
              <a:rPr lang="nl-NL" b="1" dirty="0"/>
              <a:t>Object </a:t>
            </a:r>
            <a:r>
              <a:rPr lang="nl-NL" b="1" dirty="0" err="1"/>
              <a:t>Oriendted</a:t>
            </a:r>
            <a:r>
              <a:rPr lang="nl-NL" b="1" dirty="0"/>
              <a:t> Programming</a:t>
            </a:r>
          </a:p>
          <a:p>
            <a:endParaRPr lang="nl-NL" b="1" dirty="0"/>
          </a:p>
          <a:p>
            <a:r>
              <a:rPr lang="nl-NL" dirty="0" err="1"/>
              <a:t>Nowadays</a:t>
            </a:r>
            <a:r>
              <a:rPr lang="nl-NL" dirty="0"/>
              <a:t>, </a:t>
            </a:r>
            <a:r>
              <a:rPr lang="nl-NL" dirty="0" err="1"/>
              <a:t>this</a:t>
            </a:r>
            <a:r>
              <a:rPr lang="nl-NL" dirty="0"/>
              <a:t> has </a:t>
            </a:r>
            <a:r>
              <a:rPr lang="nl-NL" dirty="0" err="1"/>
              <a:t>become</a:t>
            </a:r>
            <a:r>
              <a:rPr lang="nl-NL" dirty="0"/>
              <a:t> </a:t>
            </a:r>
            <a:r>
              <a:rPr lang="nl-NL" dirty="0" err="1"/>
              <a:t>the</a:t>
            </a:r>
            <a:r>
              <a:rPr lang="nl-NL" dirty="0"/>
              <a:t> standard in </a:t>
            </a:r>
            <a:r>
              <a:rPr lang="nl-NL" dirty="0" err="1"/>
              <a:t>all</a:t>
            </a:r>
            <a:r>
              <a:rPr lang="nl-NL" dirty="0"/>
              <a:t> </a:t>
            </a:r>
            <a:r>
              <a:rPr lang="nl-NL" dirty="0" err="1"/>
              <a:t>programming</a:t>
            </a:r>
            <a:r>
              <a:rPr lang="nl-NL" dirty="0"/>
              <a:t> </a:t>
            </a:r>
            <a:r>
              <a:rPr lang="nl-NL" dirty="0" err="1"/>
              <a:t>languages</a:t>
            </a:r>
            <a:r>
              <a:rPr lang="nl-NL" dirty="0"/>
              <a:t>. </a:t>
            </a:r>
            <a:br>
              <a:rPr lang="nl-NL" dirty="0"/>
            </a:br>
            <a:r>
              <a:rPr lang="nl-NL" dirty="0" err="1"/>
              <a:t>Also</a:t>
            </a:r>
            <a:r>
              <a:rPr lang="nl-NL" dirty="0"/>
              <a:t> in Python!</a:t>
            </a:r>
          </a:p>
        </p:txBody>
      </p:sp>
    </p:spTree>
    <p:extLst>
      <p:ext uri="{BB962C8B-B14F-4D97-AF65-F5344CB8AC3E}">
        <p14:creationId xmlns:p14="http://schemas.microsoft.com/office/powerpoint/2010/main" val="4187964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5022DF-25DE-A848-AE03-C88281BA1AB9}"/>
              </a:ext>
            </a:extLst>
          </p:cNvPr>
          <p:cNvSpPr>
            <a:spLocks noGrp="1"/>
          </p:cNvSpPr>
          <p:nvPr>
            <p:ph type="title"/>
          </p:nvPr>
        </p:nvSpPr>
        <p:spPr/>
        <p:txBody>
          <a:bodyPr/>
          <a:lstStyle/>
          <a:p>
            <a:r>
              <a:rPr lang="nl-NL" dirty="0"/>
              <a:t>Classes </a:t>
            </a:r>
            <a:r>
              <a:rPr lang="nl-NL" dirty="0" err="1"/>
              <a:t>vs</a:t>
            </a:r>
            <a:r>
              <a:rPr lang="nl-NL" dirty="0"/>
              <a:t> Object</a:t>
            </a:r>
          </a:p>
        </p:txBody>
      </p:sp>
      <p:sp>
        <p:nvSpPr>
          <p:cNvPr id="3" name="Tijdelijke aanduiding voor inhoud 2">
            <a:extLst>
              <a:ext uri="{FF2B5EF4-FFF2-40B4-BE49-F238E27FC236}">
                <a16:creationId xmlns:a16="http://schemas.microsoft.com/office/drawing/2014/main" id="{6FE69E34-D629-7F42-9305-5F4D68DF12EA}"/>
              </a:ext>
            </a:extLst>
          </p:cNvPr>
          <p:cNvSpPr>
            <a:spLocks noGrp="1"/>
          </p:cNvSpPr>
          <p:nvPr>
            <p:ph idx="1"/>
          </p:nvPr>
        </p:nvSpPr>
        <p:spPr/>
        <p:txBody>
          <a:bodyPr/>
          <a:lstStyle/>
          <a:p>
            <a:r>
              <a:rPr lang="nl-NL" dirty="0"/>
              <a:t>Question </a:t>
            </a:r>
            <a:r>
              <a:rPr lang="nl-NL" dirty="0" err="1"/>
              <a:t>to</a:t>
            </a:r>
            <a:r>
              <a:rPr lang="nl-NL" dirty="0"/>
              <a:t> </a:t>
            </a:r>
            <a:r>
              <a:rPr lang="nl-NL" dirty="0" err="1"/>
              <a:t>you</a:t>
            </a:r>
            <a:r>
              <a:rPr lang="nl-NL" dirty="0"/>
              <a:t>:</a:t>
            </a:r>
          </a:p>
          <a:p>
            <a:endParaRPr lang="nl-NL" dirty="0"/>
          </a:p>
          <a:p>
            <a:r>
              <a:rPr lang="nl-NL" dirty="0" err="1"/>
              <a:t>What</a:t>
            </a:r>
            <a:r>
              <a:rPr lang="nl-NL" dirty="0"/>
              <a:t> is a class?</a:t>
            </a:r>
          </a:p>
          <a:p>
            <a:endParaRPr lang="nl-NL" dirty="0"/>
          </a:p>
          <a:p>
            <a:r>
              <a:rPr lang="nl-NL" dirty="0" err="1"/>
              <a:t>What</a:t>
            </a:r>
            <a:r>
              <a:rPr lang="nl-NL" dirty="0"/>
              <a:t> is </a:t>
            </a:r>
            <a:r>
              <a:rPr lang="nl-NL" dirty="0" err="1"/>
              <a:t>an</a:t>
            </a:r>
            <a:r>
              <a:rPr lang="nl-NL" dirty="0"/>
              <a:t> object?</a:t>
            </a:r>
          </a:p>
        </p:txBody>
      </p:sp>
    </p:spTree>
    <p:extLst>
      <p:ext uri="{BB962C8B-B14F-4D97-AF65-F5344CB8AC3E}">
        <p14:creationId xmlns:p14="http://schemas.microsoft.com/office/powerpoint/2010/main" val="3189834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FAEB91-E1C5-3E4C-8D70-0F867CD6202D}"/>
              </a:ext>
            </a:extLst>
          </p:cNvPr>
          <p:cNvSpPr>
            <a:spLocks noGrp="1"/>
          </p:cNvSpPr>
          <p:nvPr>
            <p:ph type="title"/>
          </p:nvPr>
        </p:nvSpPr>
        <p:spPr/>
        <p:txBody>
          <a:bodyPr/>
          <a:lstStyle/>
          <a:p>
            <a:r>
              <a:rPr lang="nl-NL" dirty="0" err="1">
                <a:solidFill>
                  <a:srgbClr val="FF0000"/>
                </a:solidFill>
              </a:rPr>
              <a:t>Warning</a:t>
            </a:r>
            <a:r>
              <a:rPr lang="nl-NL" dirty="0">
                <a:solidFill>
                  <a:srgbClr val="FF0000"/>
                </a:solidFill>
              </a:rPr>
              <a:t>!</a:t>
            </a:r>
          </a:p>
        </p:txBody>
      </p:sp>
      <p:sp>
        <p:nvSpPr>
          <p:cNvPr id="3" name="Tijdelijke aanduiding voor inhoud 2">
            <a:extLst>
              <a:ext uri="{FF2B5EF4-FFF2-40B4-BE49-F238E27FC236}">
                <a16:creationId xmlns:a16="http://schemas.microsoft.com/office/drawing/2014/main" id="{3FE90742-6EF2-3644-8870-24D3A6F6E2CE}"/>
              </a:ext>
            </a:extLst>
          </p:cNvPr>
          <p:cNvSpPr>
            <a:spLocks noGrp="1"/>
          </p:cNvSpPr>
          <p:nvPr>
            <p:ph idx="1"/>
          </p:nvPr>
        </p:nvSpPr>
        <p:spPr/>
        <p:txBody>
          <a:bodyPr/>
          <a:lstStyle/>
          <a:p>
            <a:endParaRPr lang="nl-NL" sz="1800" dirty="0"/>
          </a:p>
          <a:p>
            <a:endParaRPr lang="nl-NL" sz="1800" dirty="0"/>
          </a:p>
          <a:p>
            <a:endParaRPr lang="nl-NL" sz="1800" dirty="0"/>
          </a:p>
          <a:p>
            <a:endParaRPr lang="nl-NL" sz="1800" dirty="0"/>
          </a:p>
          <a:p>
            <a:r>
              <a:rPr lang="nl-NL" sz="1800" b="1" dirty="0">
                <a:solidFill>
                  <a:srgbClr val="FF0000"/>
                </a:solidFill>
              </a:rPr>
              <a:t>For Python Advanced, </a:t>
            </a:r>
            <a:r>
              <a:rPr lang="nl-NL" sz="1800" b="1" dirty="0" err="1">
                <a:solidFill>
                  <a:srgbClr val="FF0000"/>
                </a:solidFill>
              </a:rPr>
              <a:t>it</a:t>
            </a:r>
            <a:r>
              <a:rPr lang="nl-NL" sz="1800" b="1" dirty="0">
                <a:solidFill>
                  <a:srgbClr val="FF0000"/>
                </a:solidFill>
              </a:rPr>
              <a:t> is </a:t>
            </a:r>
            <a:r>
              <a:rPr lang="nl-NL" sz="1800" b="1" dirty="0" err="1">
                <a:solidFill>
                  <a:srgbClr val="FF0000"/>
                </a:solidFill>
              </a:rPr>
              <a:t>mandatory</a:t>
            </a:r>
            <a:r>
              <a:rPr lang="nl-NL" sz="1800" b="1" dirty="0">
                <a:solidFill>
                  <a:srgbClr val="FF0000"/>
                </a:solidFill>
              </a:rPr>
              <a:t> </a:t>
            </a:r>
            <a:r>
              <a:rPr lang="nl-NL" sz="1800" b="1" dirty="0" err="1">
                <a:solidFill>
                  <a:srgbClr val="FF0000"/>
                </a:solidFill>
              </a:rPr>
              <a:t>to</a:t>
            </a:r>
            <a:r>
              <a:rPr lang="nl-NL" sz="1800" b="1" dirty="0">
                <a:solidFill>
                  <a:srgbClr val="FF0000"/>
                </a:solidFill>
              </a:rPr>
              <a:t> have </a:t>
            </a:r>
            <a:r>
              <a:rPr lang="nl-NL" sz="1800" b="1" dirty="0" err="1">
                <a:solidFill>
                  <a:srgbClr val="FF0000"/>
                </a:solidFill>
              </a:rPr>
              <a:t>followed</a:t>
            </a:r>
            <a:r>
              <a:rPr lang="nl-NL" sz="1800" b="1" dirty="0">
                <a:solidFill>
                  <a:srgbClr val="FF0000"/>
                </a:solidFill>
              </a:rPr>
              <a:t> </a:t>
            </a:r>
            <a:r>
              <a:rPr lang="nl-NL" sz="1800" b="1" dirty="0" err="1">
                <a:solidFill>
                  <a:srgbClr val="FF0000"/>
                </a:solidFill>
              </a:rPr>
              <a:t>the</a:t>
            </a:r>
            <a:r>
              <a:rPr lang="nl-NL" sz="1800" b="1" dirty="0">
                <a:solidFill>
                  <a:srgbClr val="FF0000"/>
                </a:solidFill>
              </a:rPr>
              <a:t> course Python Fundamentals.</a:t>
            </a:r>
          </a:p>
          <a:p>
            <a:endParaRPr lang="nl-NL" sz="1800" b="1" dirty="0">
              <a:solidFill>
                <a:srgbClr val="FF0000"/>
              </a:solidFill>
            </a:endParaRPr>
          </a:p>
          <a:p>
            <a:endParaRPr lang="nl-NL" sz="1800" b="1" dirty="0">
              <a:solidFill>
                <a:srgbClr val="FF0000"/>
              </a:solidFill>
            </a:endParaRPr>
          </a:p>
          <a:p>
            <a:r>
              <a:rPr lang="nl-NL" sz="1800" b="1" dirty="0">
                <a:solidFill>
                  <a:srgbClr val="FF0000"/>
                </a:solidFill>
              </a:rPr>
              <a:t>Python Fundamentals is </a:t>
            </a:r>
            <a:r>
              <a:rPr lang="nl-NL" sz="1800" b="1" dirty="0" err="1">
                <a:solidFill>
                  <a:srgbClr val="FF0000"/>
                </a:solidFill>
              </a:rPr>
              <a:t>an</a:t>
            </a:r>
            <a:r>
              <a:rPr lang="nl-NL" sz="1800" b="1" dirty="0">
                <a:solidFill>
                  <a:srgbClr val="FF0000"/>
                </a:solidFill>
              </a:rPr>
              <a:t> entry </a:t>
            </a:r>
            <a:r>
              <a:rPr lang="nl-NL" sz="1800" b="1" dirty="0" err="1">
                <a:solidFill>
                  <a:srgbClr val="FF0000"/>
                </a:solidFill>
              </a:rPr>
              <a:t>requirement</a:t>
            </a:r>
            <a:r>
              <a:rPr lang="nl-NL" sz="1800" b="1" dirty="0">
                <a:solidFill>
                  <a:srgbClr val="FF0000"/>
                </a:solidFill>
              </a:rPr>
              <a:t> for Python Advanced. </a:t>
            </a:r>
          </a:p>
        </p:txBody>
      </p:sp>
    </p:spTree>
    <p:extLst>
      <p:ext uri="{BB962C8B-B14F-4D97-AF65-F5344CB8AC3E}">
        <p14:creationId xmlns:p14="http://schemas.microsoft.com/office/powerpoint/2010/main" val="1058146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5022DF-25DE-A848-AE03-C88281BA1AB9}"/>
              </a:ext>
            </a:extLst>
          </p:cNvPr>
          <p:cNvSpPr>
            <a:spLocks noGrp="1"/>
          </p:cNvSpPr>
          <p:nvPr>
            <p:ph type="title"/>
          </p:nvPr>
        </p:nvSpPr>
        <p:spPr/>
        <p:txBody>
          <a:bodyPr/>
          <a:lstStyle/>
          <a:p>
            <a:r>
              <a:rPr lang="nl-NL" dirty="0"/>
              <a:t>Classes </a:t>
            </a:r>
            <a:r>
              <a:rPr lang="nl-NL" dirty="0" err="1"/>
              <a:t>vs</a:t>
            </a:r>
            <a:r>
              <a:rPr lang="nl-NL" dirty="0"/>
              <a:t> </a:t>
            </a:r>
            <a:r>
              <a:rPr lang="nl-NL" dirty="0" err="1"/>
              <a:t>Objects</a:t>
            </a:r>
            <a:endParaRPr lang="nl-NL" dirty="0"/>
          </a:p>
        </p:txBody>
      </p:sp>
      <p:sp>
        <p:nvSpPr>
          <p:cNvPr id="3" name="Tijdelijke aanduiding voor inhoud 2">
            <a:extLst>
              <a:ext uri="{FF2B5EF4-FFF2-40B4-BE49-F238E27FC236}">
                <a16:creationId xmlns:a16="http://schemas.microsoft.com/office/drawing/2014/main" id="{6FE69E34-D629-7F42-9305-5F4D68DF12EA}"/>
              </a:ext>
            </a:extLst>
          </p:cNvPr>
          <p:cNvSpPr>
            <a:spLocks noGrp="1"/>
          </p:cNvSpPr>
          <p:nvPr>
            <p:ph idx="1"/>
          </p:nvPr>
        </p:nvSpPr>
        <p:spPr/>
        <p:txBody>
          <a:bodyPr/>
          <a:lstStyle/>
          <a:p>
            <a:r>
              <a:rPr lang="nl-NL" dirty="0" err="1"/>
              <a:t>Entities</a:t>
            </a:r>
            <a:r>
              <a:rPr lang="nl-NL" dirty="0"/>
              <a:t> </a:t>
            </a:r>
            <a:r>
              <a:rPr lang="nl-NL" dirty="0" err="1"/>
              <a:t>from</a:t>
            </a:r>
            <a:r>
              <a:rPr lang="nl-NL" dirty="0"/>
              <a:t> </a:t>
            </a:r>
            <a:r>
              <a:rPr lang="nl-NL" dirty="0" err="1"/>
              <a:t>the</a:t>
            </a:r>
            <a:r>
              <a:rPr lang="nl-NL" dirty="0"/>
              <a:t> real </a:t>
            </a:r>
            <a:r>
              <a:rPr lang="nl-NL" dirty="0" err="1"/>
              <a:t>world</a:t>
            </a:r>
            <a:r>
              <a:rPr lang="nl-NL" dirty="0"/>
              <a:t> are </a:t>
            </a:r>
            <a:r>
              <a:rPr lang="nl-NL" dirty="0" err="1"/>
              <a:t>supposed</a:t>
            </a:r>
            <a:r>
              <a:rPr lang="nl-NL" dirty="0"/>
              <a:t> </a:t>
            </a:r>
            <a:r>
              <a:rPr lang="nl-NL" dirty="0" err="1"/>
              <a:t>to</a:t>
            </a:r>
            <a:r>
              <a:rPr lang="nl-NL" dirty="0"/>
              <a:t> </a:t>
            </a:r>
            <a:r>
              <a:rPr lang="nl-NL" dirty="0" err="1"/>
              <a:t>be</a:t>
            </a:r>
            <a:r>
              <a:rPr lang="nl-NL" dirty="0"/>
              <a:t> made in software.</a:t>
            </a:r>
          </a:p>
          <a:p>
            <a:endParaRPr lang="nl-NL" dirty="0"/>
          </a:p>
          <a:p>
            <a:r>
              <a:rPr lang="nl-NL" dirty="0"/>
              <a:t>Goal: Make domain classes for </a:t>
            </a:r>
            <a:r>
              <a:rPr lang="nl-NL" dirty="0" err="1"/>
              <a:t>the</a:t>
            </a:r>
            <a:r>
              <a:rPr lang="nl-NL" dirty="0"/>
              <a:t> Python </a:t>
            </a:r>
            <a:r>
              <a:rPr lang="nl-NL" dirty="0" err="1"/>
              <a:t>application</a:t>
            </a:r>
            <a:endParaRPr lang="nl-NL" dirty="0"/>
          </a:p>
          <a:p>
            <a:endParaRPr lang="nl-NL" dirty="0"/>
          </a:p>
          <a:p>
            <a:r>
              <a:rPr lang="nl-NL" dirty="0" err="1"/>
              <a:t>With</a:t>
            </a:r>
            <a:r>
              <a:rPr lang="nl-NL" dirty="0"/>
              <a:t> </a:t>
            </a:r>
            <a:r>
              <a:rPr lang="nl-NL" dirty="0" err="1"/>
              <a:t>the</a:t>
            </a:r>
            <a:r>
              <a:rPr lang="nl-NL" dirty="0"/>
              <a:t> help of a domain class, </a:t>
            </a:r>
            <a:r>
              <a:rPr lang="nl-NL" dirty="0" err="1"/>
              <a:t>you</a:t>
            </a:r>
            <a:r>
              <a:rPr lang="nl-NL" dirty="0"/>
              <a:t> </a:t>
            </a:r>
            <a:r>
              <a:rPr lang="nl-NL" dirty="0" err="1"/>
              <a:t>can</a:t>
            </a:r>
            <a:r>
              <a:rPr lang="nl-NL" dirty="0"/>
              <a:t> make domain </a:t>
            </a:r>
            <a:r>
              <a:rPr lang="nl-NL" dirty="0" err="1"/>
              <a:t>objects</a:t>
            </a:r>
            <a:r>
              <a:rPr lang="nl-NL" dirty="0"/>
              <a:t>.</a:t>
            </a:r>
          </a:p>
          <a:p>
            <a:endParaRPr lang="nl-NL" dirty="0"/>
          </a:p>
          <a:p>
            <a:pPr marL="0" indent="0">
              <a:buNone/>
            </a:pPr>
            <a:endParaRPr lang="nl-NL" dirty="0"/>
          </a:p>
          <a:p>
            <a:pPr lvl="1"/>
            <a:endParaRPr lang="nl-NL" dirty="0"/>
          </a:p>
        </p:txBody>
      </p:sp>
    </p:spTree>
    <p:extLst>
      <p:ext uri="{BB962C8B-B14F-4D97-AF65-F5344CB8AC3E}">
        <p14:creationId xmlns:p14="http://schemas.microsoft.com/office/powerpoint/2010/main" val="1115990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5022DF-25DE-A848-AE03-C88281BA1AB9}"/>
              </a:ext>
            </a:extLst>
          </p:cNvPr>
          <p:cNvSpPr>
            <a:spLocks noGrp="1"/>
          </p:cNvSpPr>
          <p:nvPr>
            <p:ph type="title"/>
          </p:nvPr>
        </p:nvSpPr>
        <p:spPr/>
        <p:txBody>
          <a:bodyPr/>
          <a:lstStyle/>
          <a:p>
            <a:r>
              <a:rPr lang="nl-NL" dirty="0"/>
              <a:t>Classes </a:t>
            </a:r>
            <a:r>
              <a:rPr lang="nl-NL" dirty="0" err="1"/>
              <a:t>vs</a:t>
            </a:r>
            <a:r>
              <a:rPr lang="nl-NL" dirty="0"/>
              <a:t> </a:t>
            </a:r>
            <a:r>
              <a:rPr lang="nl-NL" dirty="0" err="1"/>
              <a:t>Objects</a:t>
            </a:r>
            <a:endParaRPr lang="nl-NL" dirty="0"/>
          </a:p>
        </p:txBody>
      </p:sp>
      <p:sp>
        <p:nvSpPr>
          <p:cNvPr id="3" name="Tijdelijke aanduiding voor inhoud 2">
            <a:extLst>
              <a:ext uri="{FF2B5EF4-FFF2-40B4-BE49-F238E27FC236}">
                <a16:creationId xmlns:a16="http://schemas.microsoft.com/office/drawing/2014/main" id="{6FE69E34-D629-7F42-9305-5F4D68DF12EA}"/>
              </a:ext>
            </a:extLst>
          </p:cNvPr>
          <p:cNvSpPr>
            <a:spLocks noGrp="1"/>
          </p:cNvSpPr>
          <p:nvPr>
            <p:ph idx="1"/>
          </p:nvPr>
        </p:nvSpPr>
        <p:spPr/>
        <p:txBody>
          <a:bodyPr/>
          <a:lstStyle/>
          <a:p>
            <a:r>
              <a:rPr lang="nl-NL" dirty="0"/>
              <a:t>A class </a:t>
            </a:r>
            <a:r>
              <a:rPr lang="nl-NL" dirty="0" err="1"/>
              <a:t>can</a:t>
            </a:r>
            <a:r>
              <a:rPr lang="nl-NL" dirty="0"/>
              <a:t> </a:t>
            </a:r>
            <a:r>
              <a:rPr lang="nl-NL" dirty="0" err="1"/>
              <a:t>be</a:t>
            </a:r>
            <a:r>
              <a:rPr lang="nl-NL" dirty="0"/>
              <a:t> </a:t>
            </a:r>
            <a:r>
              <a:rPr lang="nl-NL" dirty="0" err="1"/>
              <a:t>compared</a:t>
            </a:r>
            <a:r>
              <a:rPr lang="nl-NL" dirty="0"/>
              <a:t> </a:t>
            </a:r>
            <a:r>
              <a:rPr lang="nl-NL" dirty="0" err="1"/>
              <a:t>to</a:t>
            </a:r>
            <a:r>
              <a:rPr lang="nl-NL" dirty="0"/>
              <a:t> a </a:t>
            </a:r>
            <a:r>
              <a:rPr lang="nl-NL" dirty="0" err="1"/>
              <a:t>plaster</a:t>
            </a:r>
            <a:r>
              <a:rPr lang="nl-NL" dirty="0"/>
              <a:t>.</a:t>
            </a:r>
          </a:p>
          <a:p>
            <a:r>
              <a:rPr lang="nl-NL" dirty="0"/>
              <a:t>An object </a:t>
            </a:r>
            <a:r>
              <a:rPr lang="nl-NL" dirty="0" err="1"/>
              <a:t>be</a:t>
            </a:r>
            <a:r>
              <a:rPr lang="nl-NL" dirty="0"/>
              <a:t> </a:t>
            </a:r>
            <a:r>
              <a:rPr lang="nl-NL" dirty="0" err="1"/>
              <a:t>compared</a:t>
            </a:r>
            <a:r>
              <a:rPr lang="nl-NL" dirty="0"/>
              <a:t> </a:t>
            </a:r>
            <a:r>
              <a:rPr lang="nl-NL" dirty="0" err="1"/>
              <a:t>to</a:t>
            </a:r>
            <a:r>
              <a:rPr lang="nl-NL" dirty="0"/>
              <a:t> a cast. </a:t>
            </a:r>
          </a:p>
          <a:p>
            <a:endParaRPr lang="nl-NL" dirty="0"/>
          </a:p>
          <a:p>
            <a:r>
              <a:rPr lang="nl-NL" dirty="0"/>
              <a:t>Casts </a:t>
            </a:r>
            <a:r>
              <a:rPr lang="nl-NL" dirty="0" err="1"/>
              <a:t>can</a:t>
            </a:r>
            <a:r>
              <a:rPr lang="nl-NL" dirty="0"/>
              <a:t> </a:t>
            </a:r>
            <a:r>
              <a:rPr lang="nl-NL" dirty="0" err="1"/>
              <a:t>be</a:t>
            </a:r>
            <a:r>
              <a:rPr lang="nl-NL" dirty="0"/>
              <a:t> made </a:t>
            </a:r>
            <a:r>
              <a:rPr lang="nl-NL" dirty="0" err="1"/>
              <a:t>with</a:t>
            </a:r>
            <a:r>
              <a:rPr lang="nl-NL" dirty="0"/>
              <a:t> </a:t>
            </a:r>
            <a:r>
              <a:rPr lang="nl-NL" dirty="0" err="1"/>
              <a:t>plasters</a:t>
            </a:r>
            <a:r>
              <a:rPr lang="nl-NL" dirty="0"/>
              <a:t>.</a:t>
            </a:r>
          </a:p>
          <a:p>
            <a:endParaRPr lang="nl-NL" dirty="0"/>
          </a:p>
          <a:p>
            <a:r>
              <a:rPr lang="nl-NL" dirty="0" err="1"/>
              <a:t>Example</a:t>
            </a:r>
            <a:r>
              <a:rPr lang="nl-NL" dirty="0"/>
              <a:t>:</a:t>
            </a:r>
            <a:br>
              <a:rPr lang="nl-NL" dirty="0"/>
            </a:br>
            <a:r>
              <a:rPr lang="nl-NL" dirty="0"/>
              <a:t>A cast of a Hand is made out of </a:t>
            </a:r>
            <a:br>
              <a:rPr lang="nl-NL" dirty="0"/>
            </a:br>
            <a:r>
              <a:rPr lang="nl-NL" dirty="0"/>
              <a:t>a </a:t>
            </a:r>
            <a:r>
              <a:rPr lang="nl-NL" dirty="0" err="1"/>
              <a:t>plaster</a:t>
            </a:r>
            <a:r>
              <a:rPr lang="nl-NL" dirty="0"/>
              <a:t> of </a:t>
            </a:r>
            <a:r>
              <a:rPr lang="nl-NL" dirty="0" err="1"/>
              <a:t>the</a:t>
            </a:r>
            <a:r>
              <a:rPr lang="nl-NL" dirty="0"/>
              <a:t> Hand.</a:t>
            </a:r>
          </a:p>
          <a:p>
            <a:r>
              <a:rPr lang="nl-NL" dirty="0"/>
              <a:t>Cast of a Hand = Object</a:t>
            </a:r>
          </a:p>
          <a:p>
            <a:r>
              <a:rPr lang="nl-NL" dirty="0" err="1"/>
              <a:t>Plaster</a:t>
            </a:r>
            <a:r>
              <a:rPr lang="nl-NL" dirty="0"/>
              <a:t> of </a:t>
            </a:r>
            <a:r>
              <a:rPr lang="nl-NL" dirty="0" err="1"/>
              <a:t>the</a:t>
            </a:r>
            <a:r>
              <a:rPr lang="nl-NL" dirty="0"/>
              <a:t> Hand = Class</a:t>
            </a:r>
          </a:p>
          <a:p>
            <a:endParaRPr lang="nl-NL" dirty="0"/>
          </a:p>
          <a:p>
            <a:r>
              <a:rPr lang="nl-NL" dirty="0" err="1"/>
              <a:t>Each</a:t>
            </a:r>
            <a:r>
              <a:rPr lang="nl-NL" dirty="0"/>
              <a:t> object is different </a:t>
            </a:r>
            <a:r>
              <a:rPr lang="nl-NL" dirty="0" err="1"/>
              <a:t>with</a:t>
            </a:r>
            <a:r>
              <a:rPr lang="nl-NL" dirty="0"/>
              <a:t> </a:t>
            </a:r>
            <a:r>
              <a:rPr lang="nl-NL" dirty="0" err="1"/>
              <a:t>its</a:t>
            </a:r>
            <a:r>
              <a:rPr lang="nl-NL" dirty="0"/>
              <a:t> </a:t>
            </a:r>
            <a:r>
              <a:rPr lang="nl-NL" dirty="0" err="1"/>
              <a:t>own</a:t>
            </a:r>
            <a:br>
              <a:rPr lang="nl-NL" dirty="0"/>
            </a:br>
            <a:r>
              <a:rPr lang="nl-NL" dirty="0" err="1"/>
              <a:t>characteristics</a:t>
            </a:r>
            <a:r>
              <a:rPr lang="nl-NL" dirty="0"/>
              <a:t> (</a:t>
            </a:r>
            <a:r>
              <a:rPr lang="nl-NL" dirty="0" err="1"/>
              <a:t>attributes</a:t>
            </a:r>
            <a:r>
              <a:rPr lang="nl-NL" dirty="0"/>
              <a:t>) </a:t>
            </a:r>
            <a:r>
              <a:rPr lang="nl-NL" dirty="0" err="1"/>
              <a:t>and</a:t>
            </a:r>
            <a:r>
              <a:rPr lang="nl-NL" dirty="0"/>
              <a:t> </a:t>
            </a:r>
            <a:br>
              <a:rPr lang="nl-NL" dirty="0"/>
            </a:br>
            <a:r>
              <a:rPr lang="nl-NL" dirty="0" err="1"/>
              <a:t>behaviour</a:t>
            </a:r>
            <a:r>
              <a:rPr lang="nl-NL" dirty="0"/>
              <a:t> (</a:t>
            </a:r>
            <a:r>
              <a:rPr lang="nl-NL" dirty="0" err="1"/>
              <a:t>mehods</a:t>
            </a:r>
            <a:r>
              <a:rPr lang="nl-NL" dirty="0"/>
              <a:t>).</a:t>
            </a:r>
          </a:p>
          <a:p>
            <a:endParaRPr lang="nl-NL" dirty="0"/>
          </a:p>
          <a:p>
            <a:pPr marL="0" indent="0">
              <a:buNone/>
            </a:pPr>
            <a:endParaRPr lang="nl-NL" dirty="0"/>
          </a:p>
          <a:p>
            <a:pPr lvl="1"/>
            <a:endParaRPr lang="nl-NL" dirty="0"/>
          </a:p>
        </p:txBody>
      </p:sp>
      <p:sp>
        <p:nvSpPr>
          <p:cNvPr id="4" name="Tekstvak 3">
            <a:extLst>
              <a:ext uri="{FF2B5EF4-FFF2-40B4-BE49-F238E27FC236}">
                <a16:creationId xmlns:a16="http://schemas.microsoft.com/office/drawing/2014/main" id="{2C982E4D-9C6E-22E3-6525-ECA62A5E1DEC}"/>
              </a:ext>
            </a:extLst>
          </p:cNvPr>
          <p:cNvSpPr txBox="1"/>
          <p:nvPr/>
        </p:nvSpPr>
        <p:spPr>
          <a:xfrm>
            <a:off x="5832400" y="7236221"/>
            <a:ext cx="4331635" cy="215444"/>
          </a:xfrm>
          <a:prstGeom prst="rect">
            <a:avLst/>
          </a:prstGeom>
          <a:noFill/>
        </p:spPr>
        <p:txBody>
          <a:bodyPr wrap="none" rtlCol="0">
            <a:spAutoFit/>
          </a:bodyPr>
          <a:lstStyle/>
          <a:p>
            <a:pPr algn="l"/>
            <a:r>
              <a:rPr lang="nl-NL" sz="800" i="1" dirty="0">
                <a:solidFill>
                  <a:schemeClr val="tx1"/>
                </a:solidFill>
                <a:latin typeface="+mn-lt"/>
              </a:rPr>
              <a:t>Source picture: </a:t>
            </a:r>
            <a:r>
              <a:rPr lang="nl-NL" sz="800" i="1" dirty="0">
                <a:solidFill>
                  <a:schemeClr val="tx1"/>
                </a:solidFill>
                <a:latin typeface="+mn-lt"/>
                <a:hlinkClick r:id="rId2"/>
              </a:rPr>
              <a:t>https://i.pinimg.com/originals/be/30/c9/be30c9788460cad517028306f4259cb4.jpg</a:t>
            </a:r>
            <a:r>
              <a:rPr lang="nl-NL" sz="800" i="1" dirty="0">
                <a:solidFill>
                  <a:schemeClr val="tx1"/>
                </a:solidFill>
                <a:latin typeface="+mn-lt"/>
              </a:rPr>
              <a:t> </a:t>
            </a:r>
          </a:p>
        </p:txBody>
      </p:sp>
      <p:pic>
        <p:nvPicPr>
          <p:cNvPr id="6" name="Afbeelding 5" descr="Afbeelding met overdekt, kunst&#10;&#10;Automatisch gegenereerde beschrijving">
            <a:extLst>
              <a:ext uri="{FF2B5EF4-FFF2-40B4-BE49-F238E27FC236}">
                <a16:creationId xmlns:a16="http://schemas.microsoft.com/office/drawing/2014/main" id="{BC04A0D1-2192-9437-3FDB-B432A3BA39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1373" y="3131765"/>
            <a:ext cx="4717394" cy="3779837"/>
          </a:xfrm>
          <a:prstGeom prst="rect">
            <a:avLst/>
          </a:prstGeom>
        </p:spPr>
      </p:pic>
    </p:spTree>
    <p:extLst>
      <p:ext uri="{BB962C8B-B14F-4D97-AF65-F5344CB8AC3E}">
        <p14:creationId xmlns:p14="http://schemas.microsoft.com/office/powerpoint/2010/main" val="3162616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3F7866-2159-A846-B941-E1FC6A3E523E}"/>
              </a:ext>
            </a:extLst>
          </p:cNvPr>
          <p:cNvSpPr>
            <a:spLocks noGrp="1"/>
          </p:cNvSpPr>
          <p:nvPr>
            <p:ph type="title"/>
          </p:nvPr>
        </p:nvSpPr>
        <p:spPr/>
        <p:txBody>
          <a:bodyPr/>
          <a:lstStyle/>
          <a:p>
            <a:r>
              <a:rPr lang="nl-NL" dirty="0"/>
              <a:t>Object </a:t>
            </a:r>
            <a:r>
              <a:rPr lang="nl-NL" dirty="0" err="1"/>
              <a:t>Oriented</a:t>
            </a:r>
            <a:r>
              <a:rPr lang="nl-NL" dirty="0"/>
              <a:t> Programming</a:t>
            </a:r>
          </a:p>
        </p:txBody>
      </p:sp>
      <p:sp>
        <p:nvSpPr>
          <p:cNvPr id="4" name="Tekstvak 3">
            <a:extLst>
              <a:ext uri="{FF2B5EF4-FFF2-40B4-BE49-F238E27FC236}">
                <a16:creationId xmlns:a16="http://schemas.microsoft.com/office/drawing/2014/main" id="{CA60EEEC-190F-B348-A449-660BE2EDC92D}"/>
              </a:ext>
            </a:extLst>
          </p:cNvPr>
          <p:cNvSpPr txBox="1"/>
          <p:nvPr/>
        </p:nvSpPr>
        <p:spPr>
          <a:xfrm>
            <a:off x="1177819" y="212325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rgbClr val="000000"/>
                </a:solidFill>
                <a:effectLst/>
                <a:uFillTx/>
                <a:latin typeface="+mn-lt"/>
                <a:ea typeface="+mn-ea"/>
                <a:cs typeface="+mn-cs"/>
                <a:sym typeface="Helvetica"/>
              </a:rPr>
              <a:t>Class</a:t>
            </a:r>
          </a:p>
        </p:txBody>
      </p:sp>
      <p:sp>
        <p:nvSpPr>
          <p:cNvPr id="5" name="Tekstvak 4">
            <a:extLst>
              <a:ext uri="{FF2B5EF4-FFF2-40B4-BE49-F238E27FC236}">
                <a16:creationId xmlns:a16="http://schemas.microsoft.com/office/drawing/2014/main" id="{C47ED499-B002-CE4E-A9FF-0DFD2EEFBF88}"/>
              </a:ext>
            </a:extLst>
          </p:cNvPr>
          <p:cNvSpPr txBox="1"/>
          <p:nvPr/>
        </p:nvSpPr>
        <p:spPr>
          <a:xfrm>
            <a:off x="6681571" y="2123258"/>
            <a:ext cx="103810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Objects</a:t>
            </a:r>
            <a:endParaRPr kumimoji="0" lang="nl-NL" sz="2400" b="0" i="0" u="none" strike="noStrike" cap="none" spc="0" normalizeH="0" baseline="0" dirty="0">
              <a:ln>
                <a:noFill/>
              </a:ln>
              <a:solidFill>
                <a:srgbClr val="000000"/>
              </a:solidFill>
              <a:effectLst/>
              <a:uFillTx/>
              <a:latin typeface="+mn-lt"/>
              <a:ea typeface="+mn-ea"/>
              <a:cs typeface="+mn-cs"/>
              <a:sym typeface="Helvetica"/>
            </a:endParaRPr>
          </a:p>
        </p:txBody>
      </p:sp>
    </p:spTree>
    <p:extLst>
      <p:ext uri="{BB962C8B-B14F-4D97-AF65-F5344CB8AC3E}">
        <p14:creationId xmlns:p14="http://schemas.microsoft.com/office/powerpoint/2010/main" val="2203626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3F7866-2159-A846-B941-E1FC6A3E523E}"/>
              </a:ext>
            </a:extLst>
          </p:cNvPr>
          <p:cNvSpPr>
            <a:spLocks noGrp="1"/>
          </p:cNvSpPr>
          <p:nvPr>
            <p:ph type="title"/>
          </p:nvPr>
        </p:nvSpPr>
        <p:spPr/>
        <p:txBody>
          <a:bodyPr/>
          <a:lstStyle/>
          <a:p>
            <a:r>
              <a:rPr lang="nl-NL" dirty="0"/>
              <a:t>Object </a:t>
            </a:r>
            <a:r>
              <a:rPr lang="nl-NL" dirty="0" err="1"/>
              <a:t>Oriented</a:t>
            </a:r>
            <a:r>
              <a:rPr lang="nl-NL" dirty="0"/>
              <a:t> Programming</a:t>
            </a:r>
          </a:p>
        </p:txBody>
      </p:sp>
      <p:sp>
        <p:nvSpPr>
          <p:cNvPr id="4" name="Tekstvak 3">
            <a:extLst>
              <a:ext uri="{FF2B5EF4-FFF2-40B4-BE49-F238E27FC236}">
                <a16:creationId xmlns:a16="http://schemas.microsoft.com/office/drawing/2014/main" id="{CA60EEEC-190F-B348-A449-660BE2EDC92D}"/>
              </a:ext>
            </a:extLst>
          </p:cNvPr>
          <p:cNvSpPr txBox="1"/>
          <p:nvPr/>
        </p:nvSpPr>
        <p:spPr>
          <a:xfrm>
            <a:off x="1177819" y="212325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rgbClr val="000000"/>
                </a:solidFill>
                <a:effectLst/>
                <a:uFillTx/>
                <a:latin typeface="+mn-lt"/>
                <a:ea typeface="+mn-ea"/>
                <a:cs typeface="+mn-cs"/>
                <a:sym typeface="Helvetica"/>
              </a:rPr>
              <a:t>Class</a:t>
            </a:r>
          </a:p>
        </p:txBody>
      </p:sp>
      <p:sp>
        <p:nvSpPr>
          <p:cNvPr id="5" name="Tekstvak 4">
            <a:extLst>
              <a:ext uri="{FF2B5EF4-FFF2-40B4-BE49-F238E27FC236}">
                <a16:creationId xmlns:a16="http://schemas.microsoft.com/office/drawing/2014/main" id="{C47ED499-B002-CE4E-A9FF-0DFD2EEFBF88}"/>
              </a:ext>
            </a:extLst>
          </p:cNvPr>
          <p:cNvSpPr txBox="1"/>
          <p:nvPr/>
        </p:nvSpPr>
        <p:spPr>
          <a:xfrm>
            <a:off x="6681571" y="2123258"/>
            <a:ext cx="103810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Objects</a:t>
            </a:r>
            <a:endParaRPr kumimoji="0" lang="nl-NL" sz="2400" b="0" i="0" u="none" strike="noStrike" cap="none" spc="0" normalizeH="0" baseline="0" dirty="0">
              <a:ln>
                <a:noFill/>
              </a:ln>
              <a:solidFill>
                <a:srgbClr val="000000"/>
              </a:solidFill>
              <a:effectLst/>
              <a:uFillTx/>
              <a:latin typeface="+mn-lt"/>
              <a:ea typeface="+mn-ea"/>
              <a:cs typeface="+mn-cs"/>
              <a:sym typeface="Helvetica"/>
            </a:endParaRPr>
          </a:p>
        </p:txBody>
      </p:sp>
      <p:grpSp>
        <p:nvGrpSpPr>
          <p:cNvPr id="6" name="Groep 5">
            <a:extLst>
              <a:ext uri="{FF2B5EF4-FFF2-40B4-BE49-F238E27FC236}">
                <a16:creationId xmlns:a16="http://schemas.microsoft.com/office/drawing/2014/main" id="{9EA83726-9299-494F-9265-D885F74ACEF6}"/>
              </a:ext>
            </a:extLst>
          </p:cNvPr>
          <p:cNvGrpSpPr/>
          <p:nvPr/>
        </p:nvGrpSpPr>
        <p:grpSpPr>
          <a:xfrm>
            <a:off x="1177819" y="3298625"/>
            <a:ext cx="1775792" cy="1754315"/>
            <a:chOff x="1177819" y="3298625"/>
            <a:chExt cx="1775792" cy="1754315"/>
          </a:xfrm>
        </p:grpSpPr>
        <p:sp>
          <p:nvSpPr>
            <p:cNvPr id="7" name="Tekstvak 6">
              <a:extLst>
                <a:ext uri="{FF2B5EF4-FFF2-40B4-BE49-F238E27FC236}">
                  <a16:creationId xmlns:a16="http://schemas.microsoft.com/office/drawing/2014/main" id="{1F30E584-232A-1846-A7B4-9C1D524BB5B9}"/>
                </a:ext>
              </a:extLst>
            </p:cNvPr>
            <p:cNvSpPr txBox="1"/>
            <p:nvPr/>
          </p:nvSpPr>
          <p:spPr>
            <a:xfrm>
              <a:off x="1177820" y="3298625"/>
              <a:ext cx="1775791" cy="461661"/>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chemeClr val="tx1">
                      <a:lumMod val="75000"/>
                      <a:lumOff val="25000"/>
                    </a:schemeClr>
                  </a:solidFill>
                  <a:effectLst/>
                  <a:uFillTx/>
                  <a:latin typeface="+mn-lt"/>
                  <a:ea typeface="+mn-ea"/>
                  <a:cs typeface="+mn-cs"/>
                  <a:sym typeface="Helvetica"/>
                </a:rPr>
                <a:t>Person</a:t>
              </a:r>
            </a:p>
          </p:txBody>
        </p:sp>
        <p:sp>
          <p:nvSpPr>
            <p:cNvPr id="8" name="Tekstvak 7">
              <a:extLst>
                <a:ext uri="{FF2B5EF4-FFF2-40B4-BE49-F238E27FC236}">
                  <a16:creationId xmlns:a16="http://schemas.microsoft.com/office/drawing/2014/main" id="{25B3A096-595A-1E4C-AE02-C0E2FF0DE4C1}"/>
                </a:ext>
              </a:extLst>
            </p:cNvPr>
            <p:cNvSpPr txBox="1"/>
            <p:nvPr/>
          </p:nvSpPr>
          <p:spPr>
            <a:xfrm>
              <a:off x="1177819" y="3760286"/>
              <a:ext cx="1775791" cy="646327"/>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800" dirty="0">
                  <a:solidFill>
                    <a:schemeClr val="tx1">
                      <a:lumMod val="75000"/>
                      <a:lumOff val="25000"/>
                    </a:schemeClr>
                  </a:solidFill>
                </a:rPr>
                <a:t>name</a:t>
              </a:r>
            </a:p>
            <a:p>
              <a:pPr marL="0" marR="0" indent="0" algn="l" defTabSz="914400" rtl="0" fontAlgn="auto" latinLnBrk="0" hangingPunct="0">
                <a:lnSpc>
                  <a:spcPct val="100000"/>
                </a:lnSpc>
                <a:spcBef>
                  <a:spcPts val="0"/>
                </a:spcBef>
                <a:spcAft>
                  <a:spcPts val="0"/>
                </a:spcAft>
                <a:buClrTx/>
                <a:buSzTx/>
                <a:buFontTx/>
                <a:buNone/>
                <a:tabLst/>
              </a:pPr>
              <a:r>
                <a:rPr lang="nl-NL" sz="1800" dirty="0" err="1">
                  <a:solidFill>
                    <a:schemeClr val="tx1">
                      <a:lumMod val="75000"/>
                      <a:lumOff val="25000"/>
                    </a:schemeClr>
                  </a:solidFill>
                </a:rPr>
                <a:t>residence</a:t>
              </a:r>
              <a:endParaRPr lang="nl-NL" sz="1800" dirty="0">
                <a:solidFill>
                  <a:schemeClr val="tx1">
                    <a:lumMod val="75000"/>
                    <a:lumOff val="25000"/>
                  </a:schemeClr>
                </a:solidFill>
              </a:endParaRPr>
            </a:p>
          </p:txBody>
        </p:sp>
        <p:sp>
          <p:nvSpPr>
            <p:cNvPr id="9" name="Tekstvak 8">
              <a:extLst>
                <a:ext uri="{FF2B5EF4-FFF2-40B4-BE49-F238E27FC236}">
                  <a16:creationId xmlns:a16="http://schemas.microsoft.com/office/drawing/2014/main" id="{D9D573A3-7668-8F4A-8DC0-3AF0518926EA}"/>
                </a:ext>
              </a:extLst>
            </p:cNvPr>
            <p:cNvSpPr txBox="1"/>
            <p:nvPr/>
          </p:nvSpPr>
          <p:spPr>
            <a:xfrm>
              <a:off x="1177819" y="4406613"/>
              <a:ext cx="1775791" cy="646327"/>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dirty="0" err="1">
                  <a:solidFill>
                    <a:schemeClr val="tx1">
                      <a:lumMod val="75000"/>
                      <a:lumOff val="25000"/>
                    </a:schemeClr>
                  </a:solidFill>
                </a:rPr>
                <a:t>tell</a:t>
              </a:r>
              <a:r>
                <a:rPr lang="nl-NL" sz="1800"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sz="1800" dirty="0">
                  <a:solidFill>
                    <a:schemeClr val="tx1">
                      <a:lumMod val="75000"/>
                      <a:lumOff val="25000"/>
                    </a:schemeClr>
                  </a:solidFill>
                </a:rPr>
                <a:t>move()</a:t>
              </a:r>
            </a:p>
          </p:txBody>
        </p:sp>
      </p:grpSp>
      <p:sp>
        <p:nvSpPr>
          <p:cNvPr id="29" name="Tekstvak 28">
            <a:extLst>
              <a:ext uri="{FF2B5EF4-FFF2-40B4-BE49-F238E27FC236}">
                <a16:creationId xmlns:a16="http://schemas.microsoft.com/office/drawing/2014/main" id="{E4F9B89A-2819-D643-B3F1-903B966444B8}"/>
              </a:ext>
            </a:extLst>
          </p:cNvPr>
          <p:cNvSpPr txBox="1"/>
          <p:nvPr/>
        </p:nvSpPr>
        <p:spPr>
          <a:xfrm>
            <a:off x="3005565" y="3883397"/>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attributes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
        <p:nvSpPr>
          <p:cNvPr id="30" name="Tekstvak 29">
            <a:extLst>
              <a:ext uri="{FF2B5EF4-FFF2-40B4-BE49-F238E27FC236}">
                <a16:creationId xmlns:a16="http://schemas.microsoft.com/office/drawing/2014/main" id="{00EFEADD-7D1D-0041-968D-56E9DE1D931A}"/>
              </a:ext>
            </a:extLst>
          </p:cNvPr>
          <p:cNvSpPr txBox="1"/>
          <p:nvPr/>
        </p:nvSpPr>
        <p:spPr>
          <a:xfrm>
            <a:off x="3005565" y="4529724"/>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methods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Tree>
    <p:extLst>
      <p:ext uri="{BB962C8B-B14F-4D97-AF65-F5344CB8AC3E}">
        <p14:creationId xmlns:p14="http://schemas.microsoft.com/office/powerpoint/2010/main" val="2295718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3F7866-2159-A846-B941-E1FC6A3E523E}"/>
              </a:ext>
            </a:extLst>
          </p:cNvPr>
          <p:cNvSpPr>
            <a:spLocks noGrp="1"/>
          </p:cNvSpPr>
          <p:nvPr>
            <p:ph type="title"/>
          </p:nvPr>
        </p:nvSpPr>
        <p:spPr/>
        <p:txBody>
          <a:bodyPr/>
          <a:lstStyle/>
          <a:p>
            <a:r>
              <a:rPr lang="nl-NL" dirty="0"/>
              <a:t>Object </a:t>
            </a:r>
            <a:r>
              <a:rPr lang="nl-NL" dirty="0" err="1"/>
              <a:t>Oriented</a:t>
            </a:r>
            <a:r>
              <a:rPr lang="nl-NL" dirty="0"/>
              <a:t> Programming</a:t>
            </a:r>
          </a:p>
        </p:txBody>
      </p:sp>
      <p:sp>
        <p:nvSpPr>
          <p:cNvPr id="4" name="Tekstvak 3">
            <a:extLst>
              <a:ext uri="{FF2B5EF4-FFF2-40B4-BE49-F238E27FC236}">
                <a16:creationId xmlns:a16="http://schemas.microsoft.com/office/drawing/2014/main" id="{CA60EEEC-190F-B348-A449-660BE2EDC92D}"/>
              </a:ext>
            </a:extLst>
          </p:cNvPr>
          <p:cNvSpPr txBox="1"/>
          <p:nvPr/>
        </p:nvSpPr>
        <p:spPr>
          <a:xfrm>
            <a:off x="1177819" y="212325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rgbClr val="000000"/>
                </a:solidFill>
                <a:effectLst/>
                <a:uFillTx/>
                <a:latin typeface="+mn-lt"/>
                <a:ea typeface="+mn-ea"/>
                <a:cs typeface="+mn-cs"/>
                <a:sym typeface="Helvetica"/>
              </a:rPr>
              <a:t>Class</a:t>
            </a:r>
          </a:p>
        </p:txBody>
      </p:sp>
      <p:sp>
        <p:nvSpPr>
          <p:cNvPr id="5" name="Tekstvak 4">
            <a:extLst>
              <a:ext uri="{FF2B5EF4-FFF2-40B4-BE49-F238E27FC236}">
                <a16:creationId xmlns:a16="http://schemas.microsoft.com/office/drawing/2014/main" id="{C47ED499-B002-CE4E-A9FF-0DFD2EEFBF88}"/>
              </a:ext>
            </a:extLst>
          </p:cNvPr>
          <p:cNvSpPr txBox="1"/>
          <p:nvPr/>
        </p:nvSpPr>
        <p:spPr>
          <a:xfrm>
            <a:off x="6681571" y="2123258"/>
            <a:ext cx="103810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Objects</a:t>
            </a:r>
            <a:endParaRPr kumimoji="0" lang="nl-NL" sz="2400" b="0" i="0" u="none" strike="noStrike" cap="none" spc="0" normalizeH="0" baseline="0" dirty="0">
              <a:ln>
                <a:noFill/>
              </a:ln>
              <a:solidFill>
                <a:srgbClr val="000000"/>
              </a:solidFill>
              <a:effectLst/>
              <a:uFillTx/>
              <a:latin typeface="+mn-lt"/>
              <a:ea typeface="+mn-ea"/>
              <a:cs typeface="+mn-cs"/>
              <a:sym typeface="Helvetica"/>
            </a:endParaRPr>
          </a:p>
        </p:txBody>
      </p:sp>
      <p:grpSp>
        <p:nvGrpSpPr>
          <p:cNvPr id="6" name="Groep 5">
            <a:extLst>
              <a:ext uri="{FF2B5EF4-FFF2-40B4-BE49-F238E27FC236}">
                <a16:creationId xmlns:a16="http://schemas.microsoft.com/office/drawing/2014/main" id="{9EA83726-9299-494F-9265-D885F74ACEF6}"/>
              </a:ext>
            </a:extLst>
          </p:cNvPr>
          <p:cNvGrpSpPr/>
          <p:nvPr/>
        </p:nvGrpSpPr>
        <p:grpSpPr>
          <a:xfrm>
            <a:off x="1177819" y="3298625"/>
            <a:ext cx="1775792" cy="1754315"/>
            <a:chOff x="1177819" y="3298625"/>
            <a:chExt cx="1775792" cy="1754315"/>
          </a:xfrm>
        </p:grpSpPr>
        <p:sp>
          <p:nvSpPr>
            <p:cNvPr id="7" name="Tekstvak 6">
              <a:extLst>
                <a:ext uri="{FF2B5EF4-FFF2-40B4-BE49-F238E27FC236}">
                  <a16:creationId xmlns:a16="http://schemas.microsoft.com/office/drawing/2014/main" id="{1F30E584-232A-1846-A7B4-9C1D524BB5B9}"/>
                </a:ext>
              </a:extLst>
            </p:cNvPr>
            <p:cNvSpPr txBox="1"/>
            <p:nvPr/>
          </p:nvSpPr>
          <p:spPr>
            <a:xfrm>
              <a:off x="1177820" y="3298625"/>
              <a:ext cx="1775791" cy="461661"/>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chemeClr val="tx1">
                      <a:lumMod val="75000"/>
                      <a:lumOff val="25000"/>
                    </a:schemeClr>
                  </a:solidFill>
                  <a:effectLst/>
                  <a:uFillTx/>
                  <a:latin typeface="+mn-lt"/>
                  <a:ea typeface="+mn-ea"/>
                  <a:cs typeface="+mn-cs"/>
                  <a:sym typeface="Helvetica"/>
                </a:rPr>
                <a:t>Person</a:t>
              </a:r>
            </a:p>
          </p:txBody>
        </p:sp>
        <p:sp>
          <p:nvSpPr>
            <p:cNvPr id="8" name="Tekstvak 7">
              <a:extLst>
                <a:ext uri="{FF2B5EF4-FFF2-40B4-BE49-F238E27FC236}">
                  <a16:creationId xmlns:a16="http://schemas.microsoft.com/office/drawing/2014/main" id="{25B3A096-595A-1E4C-AE02-C0E2FF0DE4C1}"/>
                </a:ext>
              </a:extLst>
            </p:cNvPr>
            <p:cNvSpPr txBox="1"/>
            <p:nvPr/>
          </p:nvSpPr>
          <p:spPr>
            <a:xfrm>
              <a:off x="1177819" y="3760286"/>
              <a:ext cx="1775791" cy="646327"/>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800" dirty="0">
                  <a:solidFill>
                    <a:schemeClr val="tx1">
                      <a:lumMod val="75000"/>
                      <a:lumOff val="25000"/>
                    </a:schemeClr>
                  </a:solidFill>
                </a:rPr>
                <a:t>name</a:t>
              </a:r>
            </a:p>
            <a:p>
              <a:pPr marL="0" marR="0" indent="0" algn="l" defTabSz="914400" rtl="0" fontAlgn="auto" latinLnBrk="0" hangingPunct="0">
                <a:lnSpc>
                  <a:spcPct val="100000"/>
                </a:lnSpc>
                <a:spcBef>
                  <a:spcPts val="0"/>
                </a:spcBef>
                <a:spcAft>
                  <a:spcPts val="0"/>
                </a:spcAft>
                <a:buClrTx/>
                <a:buSzTx/>
                <a:buFontTx/>
                <a:buNone/>
                <a:tabLst/>
              </a:pPr>
              <a:r>
                <a:rPr lang="nl-NL" sz="1800" dirty="0" err="1">
                  <a:solidFill>
                    <a:schemeClr val="tx1">
                      <a:lumMod val="75000"/>
                      <a:lumOff val="25000"/>
                    </a:schemeClr>
                  </a:solidFill>
                </a:rPr>
                <a:t>residence</a:t>
              </a:r>
              <a:endParaRPr lang="nl-NL" sz="1800" dirty="0">
                <a:solidFill>
                  <a:schemeClr val="tx1">
                    <a:lumMod val="75000"/>
                    <a:lumOff val="25000"/>
                  </a:schemeClr>
                </a:solidFill>
              </a:endParaRPr>
            </a:p>
          </p:txBody>
        </p:sp>
        <p:sp>
          <p:nvSpPr>
            <p:cNvPr id="9" name="Tekstvak 8">
              <a:extLst>
                <a:ext uri="{FF2B5EF4-FFF2-40B4-BE49-F238E27FC236}">
                  <a16:creationId xmlns:a16="http://schemas.microsoft.com/office/drawing/2014/main" id="{D9D573A3-7668-8F4A-8DC0-3AF0518926EA}"/>
                </a:ext>
              </a:extLst>
            </p:cNvPr>
            <p:cNvSpPr txBox="1"/>
            <p:nvPr/>
          </p:nvSpPr>
          <p:spPr>
            <a:xfrm>
              <a:off x="1177819" y="4406613"/>
              <a:ext cx="1775791" cy="646327"/>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dirty="0" err="1">
                  <a:solidFill>
                    <a:schemeClr val="tx1">
                      <a:lumMod val="75000"/>
                      <a:lumOff val="25000"/>
                    </a:schemeClr>
                  </a:solidFill>
                </a:rPr>
                <a:t>tell</a:t>
              </a:r>
              <a:r>
                <a:rPr lang="nl-NL" sz="1800"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sz="1800" dirty="0">
                  <a:solidFill>
                    <a:schemeClr val="tx1">
                      <a:lumMod val="75000"/>
                      <a:lumOff val="25000"/>
                    </a:schemeClr>
                  </a:solidFill>
                </a:rPr>
                <a:t>move()</a:t>
              </a:r>
            </a:p>
          </p:txBody>
        </p:sp>
      </p:grpSp>
      <p:sp>
        <p:nvSpPr>
          <p:cNvPr id="10" name="Boog 9">
            <a:extLst>
              <a:ext uri="{FF2B5EF4-FFF2-40B4-BE49-F238E27FC236}">
                <a16:creationId xmlns:a16="http://schemas.microsoft.com/office/drawing/2014/main" id="{B585425D-A56D-874E-9E69-8153F550C10C}"/>
              </a:ext>
            </a:extLst>
          </p:cNvPr>
          <p:cNvSpPr/>
          <p:nvPr/>
        </p:nvSpPr>
        <p:spPr>
          <a:xfrm>
            <a:off x="3240112" y="1979637"/>
            <a:ext cx="2822712" cy="591680"/>
          </a:xfrm>
          <a:prstGeom prst="arc">
            <a:avLst>
              <a:gd name="adj1" fmla="val 11141211"/>
              <a:gd name="adj2" fmla="val 21134300"/>
            </a:avLst>
          </a:prstGeom>
          <a:ln w="254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endParaRPr>
          </a:p>
        </p:txBody>
      </p:sp>
      <p:sp>
        <p:nvSpPr>
          <p:cNvPr id="11" name="Tekstvak 10">
            <a:extLst>
              <a:ext uri="{FF2B5EF4-FFF2-40B4-BE49-F238E27FC236}">
                <a16:creationId xmlns:a16="http://schemas.microsoft.com/office/drawing/2014/main" id="{32494465-8FC0-D64E-9F1B-FA48A1ADAAFE}"/>
              </a:ext>
            </a:extLst>
          </p:cNvPr>
          <p:cNvSpPr txBox="1"/>
          <p:nvPr/>
        </p:nvSpPr>
        <p:spPr>
          <a:xfrm>
            <a:off x="3761962" y="2044247"/>
            <a:ext cx="177579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000" b="0" i="0" u="none" strike="noStrike" cap="none" spc="0" normalizeH="0" baseline="0" dirty="0" err="1">
                <a:ln>
                  <a:noFill/>
                </a:ln>
                <a:solidFill>
                  <a:srgbClr val="C00000"/>
                </a:solidFill>
                <a:effectLst/>
                <a:uFillTx/>
                <a:latin typeface="+mn-lt"/>
                <a:ea typeface="+mn-ea"/>
                <a:cs typeface="+mn-cs"/>
                <a:sym typeface="Helvetica"/>
              </a:rPr>
              <a:t>instantiation</a:t>
            </a:r>
            <a:endParaRPr kumimoji="0" lang="nl-NL" sz="2000" b="0" i="0" u="none" strike="noStrike" cap="none" spc="0" normalizeH="0" baseline="0" dirty="0">
              <a:ln>
                <a:noFill/>
              </a:ln>
              <a:solidFill>
                <a:srgbClr val="C00000"/>
              </a:solidFill>
              <a:effectLst/>
              <a:uFillTx/>
              <a:latin typeface="+mn-lt"/>
              <a:ea typeface="+mn-ea"/>
              <a:cs typeface="+mn-cs"/>
              <a:sym typeface="Helvetica"/>
            </a:endParaRPr>
          </a:p>
        </p:txBody>
      </p:sp>
      <p:grpSp>
        <p:nvGrpSpPr>
          <p:cNvPr id="12" name="Groep 11">
            <a:extLst>
              <a:ext uri="{FF2B5EF4-FFF2-40B4-BE49-F238E27FC236}">
                <a16:creationId xmlns:a16="http://schemas.microsoft.com/office/drawing/2014/main" id="{06E6A5B4-9975-E94E-895C-C933A630A988}"/>
              </a:ext>
            </a:extLst>
          </p:cNvPr>
          <p:cNvGrpSpPr/>
          <p:nvPr/>
        </p:nvGrpSpPr>
        <p:grpSpPr>
          <a:xfrm>
            <a:off x="5556361" y="3778832"/>
            <a:ext cx="1247389" cy="1090976"/>
            <a:chOff x="5809340" y="3350573"/>
            <a:chExt cx="1247389" cy="1090976"/>
          </a:xfrm>
        </p:grpSpPr>
        <p:pic>
          <p:nvPicPr>
            <p:cNvPr id="13" name="Afbeelding 12">
              <a:extLst>
                <a:ext uri="{FF2B5EF4-FFF2-40B4-BE49-F238E27FC236}">
                  <a16:creationId xmlns:a16="http://schemas.microsoft.com/office/drawing/2014/main" id="{16D07AFE-1B4F-8D42-A4E8-3FD01E441C55}"/>
                </a:ext>
              </a:extLst>
            </p:cNvPr>
            <p:cNvPicPr>
              <a:picLocks noChangeAspect="1"/>
            </p:cNvPicPr>
            <p:nvPr/>
          </p:nvPicPr>
          <p:blipFill>
            <a:blip r:embed="rId2"/>
            <a:stretch>
              <a:fillRect/>
            </a:stretch>
          </p:blipFill>
          <p:spPr>
            <a:xfrm>
              <a:off x="6310169" y="3350573"/>
              <a:ext cx="446814" cy="629315"/>
            </a:xfrm>
            <a:prstGeom prst="rect">
              <a:avLst/>
            </a:prstGeom>
          </p:spPr>
        </p:pic>
        <p:sp>
          <p:nvSpPr>
            <p:cNvPr id="14" name="Tekstvak 13">
              <a:extLst>
                <a:ext uri="{FF2B5EF4-FFF2-40B4-BE49-F238E27FC236}">
                  <a16:creationId xmlns:a16="http://schemas.microsoft.com/office/drawing/2014/main" id="{8DDED9F3-EFB0-3B4F-9647-A01207A5C425}"/>
                </a:ext>
              </a:extLst>
            </p:cNvPr>
            <p:cNvSpPr txBox="1"/>
            <p:nvPr/>
          </p:nvSpPr>
          <p:spPr>
            <a:xfrm>
              <a:off x="5809340" y="3979888"/>
              <a:ext cx="1247389"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mn-lt"/>
                  <a:ea typeface="+mn-ea"/>
                  <a:cs typeface="+mn-cs"/>
                  <a:sym typeface="Helvetica"/>
                </a:rPr>
                <a:t>name: Peter</a:t>
              </a:r>
            </a:p>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err="1">
                  <a:ln>
                    <a:noFill/>
                  </a:ln>
                  <a:solidFill>
                    <a:srgbClr val="000000"/>
                  </a:solidFill>
                  <a:effectLst/>
                  <a:uFillTx/>
                  <a:latin typeface="+mn-lt"/>
                  <a:ea typeface="+mn-ea"/>
                  <a:cs typeface="+mn-cs"/>
                  <a:sym typeface="Helvetica"/>
                </a:rPr>
                <a:t>residence</a:t>
              </a:r>
              <a:r>
                <a:rPr kumimoji="0" lang="nl-NL" sz="1200" b="0" i="0" u="none" strike="noStrike" cap="none" spc="0" normalizeH="0" baseline="0" dirty="0">
                  <a:ln>
                    <a:noFill/>
                  </a:ln>
                  <a:solidFill>
                    <a:srgbClr val="000000"/>
                  </a:solidFill>
                  <a:effectLst/>
                  <a:uFillTx/>
                  <a:latin typeface="+mn-lt"/>
                  <a:ea typeface="+mn-ea"/>
                  <a:cs typeface="+mn-cs"/>
                  <a:sym typeface="Helvetica"/>
                </a:rPr>
                <a:t>: Utrecht</a:t>
              </a:r>
            </a:p>
          </p:txBody>
        </p:sp>
      </p:grpSp>
      <p:grpSp>
        <p:nvGrpSpPr>
          <p:cNvPr id="16" name="Groep 15">
            <a:extLst>
              <a:ext uri="{FF2B5EF4-FFF2-40B4-BE49-F238E27FC236}">
                <a16:creationId xmlns:a16="http://schemas.microsoft.com/office/drawing/2014/main" id="{69D7DD3F-01F1-2C4D-A0A9-22343911DA40}"/>
              </a:ext>
            </a:extLst>
          </p:cNvPr>
          <p:cNvGrpSpPr/>
          <p:nvPr/>
        </p:nvGrpSpPr>
        <p:grpSpPr>
          <a:xfrm>
            <a:off x="6322162" y="5929221"/>
            <a:ext cx="1077727" cy="1090976"/>
            <a:chOff x="5945810" y="5676841"/>
            <a:chExt cx="1077727" cy="1090976"/>
          </a:xfrm>
        </p:grpSpPr>
        <p:pic>
          <p:nvPicPr>
            <p:cNvPr id="17" name="Afbeelding 16">
              <a:extLst>
                <a:ext uri="{FF2B5EF4-FFF2-40B4-BE49-F238E27FC236}">
                  <a16:creationId xmlns:a16="http://schemas.microsoft.com/office/drawing/2014/main" id="{81065218-F28E-CE41-8D29-911643D5C1F2}"/>
                </a:ext>
              </a:extLst>
            </p:cNvPr>
            <p:cNvPicPr>
              <a:picLocks noChangeAspect="1"/>
            </p:cNvPicPr>
            <p:nvPr/>
          </p:nvPicPr>
          <p:blipFill>
            <a:blip r:embed="rId2"/>
            <a:stretch>
              <a:fillRect/>
            </a:stretch>
          </p:blipFill>
          <p:spPr>
            <a:xfrm>
              <a:off x="6356870" y="5676841"/>
              <a:ext cx="446814" cy="629315"/>
            </a:xfrm>
            <a:prstGeom prst="rect">
              <a:avLst/>
            </a:prstGeom>
          </p:spPr>
        </p:pic>
        <p:sp>
          <p:nvSpPr>
            <p:cNvPr id="18" name="Tekstvak 17">
              <a:extLst>
                <a:ext uri="{FF2B5EF4-FFF2-40B4-BE49-F238E27FC236}">
                  <a16:creationId xmlns:a16="http://schemas.microsoft.com/office/drawing/2014/main" id="{D1ED7CFD-61BC-904F-B9D3-597BDC69BC20}"/>
                </a:ext>
              </a:extLst>
            </p:cNvPr>
            <p:cNvSpPr txBox="1"/>
            <p:nvPr/>
          </p:nvSpPr>
          <p:spPr>
            <a:xfrm>
              <a:off x="5945810" y="6306156"/>
              <a:ext cx="1077727"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mn-lt"/>
                  <a:ea typeface="+mn-ea"/>
                  <a:cs typeface="+mn-cs"/>
                  <a:sym typeface="Helvetica"/>
                </a:rPr>
                <a:t>naam: Kim</a:t>
              </a:r>
            </a:p>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err="1">
                  <a:ln>
                    <a:noFill/>
                  </a:ln>
                  <a:solidFill>
                    <a:srgbClr val="000000"/>
                  </a:solidFill>
                  <a:effectLst/>
                  <a:uFillTx/>
                  <a:latin typeface="+mn-lt"/>
                  <a:ea typeface="+mn-ea"/>
                  <a:cs typeface="+mn-cs"/>
                  <a:sym typeface="Helvetica"/>
                </a:rPr>
                <a:t>residence</a:t>
              </a:r>
              <a:r>
                <a:rPr kumimoji="0" lang="nl-NL" sz="1200" b="0" i="0" u="none" strike="noStrike" cap="none" spc="0" normalizeH="0" baseline="0" dirty="0">
                  <a:ln>
                    <a:noFill/>
                  </a:ln>
                  <a:solidFill>
                    <a:srgbClr val="000000"/>
                  </a:solidFill>
                  <a:effectLst/>
                  <a:uFillTx/>
                  <a:latin typeface="+mn-lt"/>
                  <a:ea typeface="+mn-ea"/>
                  <a:cs typeface="+mn-cs"/>
                  <a:sym typeface="Helvetica"/>
                </a:rPr>
                <a:t>: Delft</a:t>
              </a:r>
            </a:p>
          </p:txBody>
        </p:sp>
      </p:grpSp>
      <p:grpSp>
        <p:nvGrpSpPr>
          <p:cNvPr id="20" name="Groep 19">
            <a:extLst>
              <a:ext uri="{FF2B5EF4-FFF2-40B4-BE49-F238E27FC236}">
                <a16:creationId xmlns:a16="http://schemas.microsoft.com/office/drawing/2014/main" id="{7DF68826-E72D-A543-88A7-131744BA3D25}"/>
              </a:ext>
            </a:extLst>
          </p:cNvPr>
          <p:cNvGrpSpPr/>
          <p:nvPr/>
        </p:nvGrpSpPr>
        <p:grpSpPr>
          <a:xfrm>
            <a:off x="7376428" y="4587235"/>
            <a:ext cx="1500215" cy="1097165"/>
            <a:chOff x="7139911" y="4309715"/>
            <a:chExt cx="1500215" cy="1097165"/>
          </a:xfrm>
        </p:grpSpPr>
        <p:pic>
          <p:nvPicPr>
            <p:cNvPr id="21" name="Afbeelding 20">
              <a:extLst>
                <a:ext uri="{FF2B5EF4-FFF2-40B4-BE49-F238E27FC236}">
                  <a16:creationId xmlns:a16="http://schemas.microsoft.com/office/drawing/2014/main" id="{F1FD89F7-0506-5547-A83F-60F87FE17E29}"/>
                </a:ext>
              </a:extLst>
            </p:cNvPr>
            <p:cNvPicPr>
              <a:picLocks noChangeAspect="1"/>
            </p:cNvPicPr>
            <p:nvPr/>
          </p:nvPicPr>
          <p:blipFill>
            <a:blip r:embed="rId2"/>
            <a:stretch>
              <a:fillRect/>
            </a:stretch>
          </p:blipFill>
          <p:spPr>
            <a:xfrm>
              <a:off x="7779265" y="4309715"/>
              <a:ext cx="446814" cy="629315"/>
            </a:xfrm>
            <a:prstGeom prst="rect">
              <a:avLst/>
            </a:prstGeom>
          </p:spPr>
        </p:pic>
        <p:sp>
          <p:nvSpPr>
            <p:cNvPr id="22" name="Tekstvak 21">
              <a:extLst>
                <a:ext uri="{FF2B5EF4-FFF2-40B4-BE49-F238E27FC236}">
                  <a16:creationId xmlns:a16="http://schemas.microsoft.com/office/drawing/2014/main" id="{70ECB5A7-962E-854D-9051-BDCA38BD591A}"/>
                </a:ext>
              </a:extLst>
            </p:cNvPr>
            <p:cNvSpPr txBox="1"/>
            <p:nvPr/>
          </p:nvSpPr>
          <p:spPr>
            <a:xfrm>
              <a:off x="7139911" y="4945219"/>
              <a:ext cx="1500215"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mn-lt"/>
                  <a:ea typeface="+mn-ea"/>
                  <a:cs typeface="+mn-cs"/>
                  <a:sym typeface="Helvetica"/>
                </a:rPr>
                <a:t>name: Janneke</a:t>
              </a:r>
            </a:p>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err="1">
                  <a:ln>
                    <a:noFill/>
                  </a:ln>
                  <a:solidFill>
                    <a:srgbClr val="000000"/>
                  </a:solidFill>
                  <a:effectLst/>
                  <a:uFillTx/>
                  <a:latin typeface="+mn-lt"/>
                  <a:ea typeface="+mn-ea"/>
                  <a:cs typeface="+mn-cs"/>
                  <a:sym typeface="Helvetica"/>
                </a:rPr>
                <a:t>residence</a:t>
              </a:r>
              <a:r>
                <a:rPr kumimoji="0" lang="nl-NL" sz="1200" b="0" i="0" u="none" strike="noStrike" cap="none" spc="0" normalizeH="0" baseline="0" dirty="0">
                  <a:ln>
                    <a:noFill/>
                  </a:ln>
                  <a:solidFill>
                    <a:srgbClr val="000000"/>
                  </a:solidFill>
                  <a:effectLst/>
                  <a:uFillTx/>
                  <a:latin typeface="+mn-lt"/>
                  <a:ea typeface="+mn-ea"/>
                  <a:cs typeface="+mn-cs"/>
                  <a:sym typeface="Helvetica"/>
                </a:rPr>
                <a:t>: Amsterdam</a:t>
              </a:r>
            </a:p>
          </p:txBody>
        </p:sp>
      </p:grpSp>
      <p:sp>
        <p:nvSpPr>
          <p:cNvPr id="25" name="Tekstvak 24">
            <a:extLst>
              <a:ext uri="{FF2B5EF4-FFF2-40B4-BE49-F238E27FC236}">
                <a16:creationId xmlns:a16="http://schemas.microsoft.com/office/drawing/2014/main" id="{60E649A7-48DA-8B48-803F-F0DFCBCCECAF}"/>
              </a:ext>
            </a:extLst>
          </p:cNvPr>
          <p:cNvSpPr txBox="1"/>
          <p:nvPr/>
        </p:nvSpPr>
        <p:spPr>
          <a:xfrm>
            <a:off x="7945041" y="6158431"/>
            <a:ext cx="177579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000" b="0" i="0" u="none" strike="noStrike" cap="none" spc="0" normalizeH="0" baseline="0" dirty="0" err="1">
                <a:ln>
                  <a:noFill/>
                </a:ln>
                <a:solidFill>
                  <a:srgbClr val="C00000"/>
                </a:solidFill>
                <a:effectLst/>
                <a:uFillTx/>
                <a:latin typeface="+mn-lt"/>
                <a:ea typeface="+mn-ea"/>
                <a:cs typeface="+mn-cs"/>
                <a:sym typeface="Helvetica"/>
              </a:rPr>
              <a:t>instances</a:t>
            </a:r>
            <a:endParaRPr kumimoji="0" lang="nl-NL" sz="2000" b="0" i="0" u="none" strike="noStrike" cap="none" spc="0" normalizeH="0" baseline="0" dirty="0">
              <a:ln>
                <a:noFill/>
              </a:ln>
              <a:solidFill>
                <a:srgbClr val="C00000"/>
              </a:solidFill>
              <a:effectLst/>
              <a:uFillTx/>
              <a:latin typeface="+mn-lt"/>
              <a:ea typeface="+mn-ea"/>
              <a:cs typeface="+mn-cs"/>
              <a:sym typeface="Helvetica"/>
            </a:endParaRPr>
          </a:p>
        </p:txBody>
      </p:sp>
      <p:sp>
        <p:nvSpPr>
          <p:cNvPr id="29" name="Tekstvak 28">
            <a:extLst>
              <a:ext uri="{FF2B5EF4-FFF2-40B4-BE49-F238E27FC236}">
                <a16:creationId xmlns:a16="http://schemas.microsoft.com/office/drawing/2014/main" id="{E4F9B89A-2819-D643-B3F1-903B966444B8}"/>
              </a:ext>
            </a:extLst>
          </p:cNvPr>
          <p:cNvSpPr txBox="1"/>
          <p:nvPr/>
        </p:nvSpPr>
        <p:spPr>
          <a:xfrm>
            <a:off x="3005565" y="3883397"/>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attributes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
        <p:nvSpPr>
          <p:cNvPr id="30" name="Tekstvak 29">
            <a:extLst>
              <a:ext uri="{FF2B5EF4-FFF2-40B4-BE49-F238E27FC236}">
                <a16:creationId xmlns:a16="http://schemas.microsoft.com/office/drawing/2014/main" id="{00EFEADD-7D1D-0041-968D-56E9DE1D931A}"/>
              </a:ext>
            </a:extLst>
          </p:cNvPr>
          <p:cNvSpPr txBox="1"/>
          <p:nvPr/>
        </p:nvSpPr>
        <p:spPr>
          <a:xfrm>
            <a:off x="3005565" y="4529724"/>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methods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Tree>
    <p:extLst>
      <p:ext uri="{BB962C8B-B14F-4D97-AF65-F5344CB8AC3E}">
        <p14:creationId xmlns:p14="http://schemas.microsoft.com/office/powerpoint/2010/main" val="2383927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3F7866-2159-A846-B941-E1FC6A3E523E}"/>
              </a:ext>
            </a:extLst>
          </p:cNvPr>
          <p:cNvSpPr>
            <a:spLocks noGrp="1"/>
          </p:cNvSpPr>
          <p:nvPr>
            <p:ph type="title"/>
          </p:nvPr>
        </p:nvSpPr>
        <p:spPr/>
        <p:txBody>
          <a:bodyPr/>
          <a:lstStyle/>
          <a:p>
            <a:r>
              <a:rPr lang="nl-NL" dirty="0"/>
              <a:t>Object </a:t>
            </a:r>
            <a:r>
              <a:rPr lang="nl-NL" dirty="0" err="1"/>
              <a:t>Oriented</a:t>
            </a:r>
            <a:r>
              <a:rPr lang="nl-NL" dirty="0"/>
              <a:t> Programming</a:t>
            </a:r>
          </a:p>
        </p:txBody>
      </p:sp>
      <p:sp>
        <p:nvSpPr>
          <p:cNvPr id="4" name="Tekstvak 3">
            <a:extLst>
              <a:ext uri="{FF2B5EF4-FFF2-40B4-BE49-F238E27FC236}">
                <a16:creationId xmlns:a16="http://schemas.microsoft.com/office/drawing/2014/main" id="{CA60EEEC-190F-B348-A449-660BE2EDC92D}"/>
              </a:ext>
            </a:extLst>
          </p:cNvPr>
          <p:cNvSpPr txBox="1"/>
          <p:nvPr/>
        </p:nvSpPr>
        <p:spPr>
          <a:xfrm>
            <a:off x="1177819" y="212325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rgbClr val="000000"/>
                </a:solidFill>
                <a:effectLst/>
                <a:uFillTx/>
                <a:latin typeface="+mn-lt"/>
                <a:ea typeface="+mn-ea"/>
                <a:cs typeface="+mn-cs"/>
                <a:sym typeface="Helvetica"/>
              </a:rPr>
              <a:t>Class</a:t>
            </a:r>
          </a:p>
        </p:txBody>
      </p:sp>
      <p:sp>
        <p:nvSpPr>
          <p:cNvPr id="5" name="Tekstvak 4">
            <a:extLst>
              <a:ext uri="{FF2B5EF4-FFF2-40B4-BE49-F238E27FC236}">
                <a16:creationId xmlns:a16="http://schemas.microsoft.com/office/drawing/2014/main" id="{C47ED499-B002-CE4E-A9FF-0DFD2EEFBF88}"/>
              </a:ext>
            </a:extLst>
          </p:cNvPr>
          <p:cNvSpPr txBox="1"/>
          <p:nvPr/>
        </p:nvSpPr>
        <p:spPr>
          <a:xfrm>
            <a:off x="6681571" y="2123258"/>
            <a:ext cx="103810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Objects</a:t>
            </a:r>
            <a:endParaRPr kumimoji="0" lang="nl-NL" sz="2400" b="0" i="0" u="none" strike="noStrike" cap="none" spc="0" normalizeH="0" baseline="0" dirty="0">
              <a:ln>
                <a:noFill/>
              </a:ln>
              <a:solidFill>
                <a:srgbClr val="000000"/>
              </a:solidFill>
              <a:effectLst/>
              <a:uFillTx/>
              <a:latin typeface="+mn-lt"/>
              <a:ea typeface="+mn-ea"/>
              <a:cs typeface="+mn-cs"/>
              <a:sym typeface="Helvetica"/>
            </a:endParaRPr>
          </a:p>
        </p:txBody>
      </p:sp>
      <p:grpSp>
        <p:nvGrpSpPr>
          <p:cNvPr id="6" name="Groep 5">
            <a:extLst>
              <a:ext uri="{FF2B5EF4-FFF2-40B4-BE49-F238E27FC236}">
                <a16:creationId xmlns:a16="http://schemas.microsoft.com/office/drawing/2014/main" id="{9EA83726-9299-494F-9265-D885F74ACEF6}"/>
              </a:ext>
            </a:extLst>
          </p:cNvPr>
          <p:cNvGrpSpPr/>
          <p:nvPr/>
        </p:nvGrpSpPr>
        <p:grpSpPr>
          <a:xfrm>
            <a:off x="1177819" y="3298625"/>
            <a:ext cx="1775792" cy="1754315"/>
            <a:chOff x="1177819" y="3298625"/>
            <a:chExt cx="1775792" cy="1754315"/>
          </a:xfrm>
        </p:grpSpPr>
        <p:sp>
          <p:nvSpPr>
            <p:cNvPr id="7" name="Tekstvak 6">
              <a:extLst>
                <a:ext uri="{FF2B5EF4-FFF2-40B4-BE49-F238E27FC236}">
                  <a16:creationId xmlns:a16="http://schemas.microsoft.com/office/drawing/2014/main" id="{1F30E584-232A-1846-A7B4-9C1D524BB5B9}"/>
                </a:ext>
              </a:extLst>
            </p:cNvPr>
            <p:cNvSpPr txBox="1"/>
            <p:nvPr/>
          </p:nvSpPr>
          <p:spPr>
            <a:xfrm>
              <a:off x="1177820" y="3298625"/>
              <a:ext cx="1775791" cy="461661"/>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chemeClr val="tx1">
                      <a:lumMod val="75000"/>
                      <a:lumOff val="25000"/>
                    </a:schemeClr>
                  </a:solidFill>
                  <a:effectLst/>
                  <a:uFillTx/>
                  <a:latin typeface="+mn-lt"/>
                  <a:ea typeface="+mn-ea"/>
                  <a:cs typeface="+mn-cs"/>
                  <a:sym typeface="Helvetica"/>
                </a:rPr>
                <a:t>Person</a:t>
              </a:r>
            </a:p>
          </p:txBody>
        </p:sp>
        <p:sp>
          <p:nvSpPr>
            <p:cNvPr id="8" name="Tekstvak 7">
              <a:extLst>
                <a:ext uri="{FF2B5EF4-FFF2-40B4-BE49-F238E27FC236}">
                  <a16:creationId xmlns:a16="http://schemas.microsoft.com/office/drawing/2014/main" id="{25B3A096-595A-1E4C-AE02-C0E2FF0DE4C1}"/>
                </a:ext>
              </a:extLst>
            </p:cNvPr>
            <p:cNvSpPr txBox="1"/>
            <p:nvPr/>
          </p:nvSpPr>
          <p:spPr>
            <a:xfrm>
              <a:off x="1177819" y="3760286"/>
              <a:ext cx="1775791" cy="646327"/>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800" dirty="0">
                  <a:solidFill>
                    <a:schemeClr val="tx1">
                      <a:lumMod val="75000"/>
                      <a:lumOff val="25000"/>
                    </a:schemeClr>
                  </a:solidFill>
                </a:rPr>
                <a:t>name</a:t>
              </a:r>
            </a:p>
            <a:p>
              <a:pPr marL="0" marR="0" indent="0" algn="l" defTabSz="914400" rtl="0" fontAlgn="auto" latinLnBrk="0" hangingPunct="0">
                <a:lnSpc>
                  <a:spcPct val="100000"/>
                </a:lnSpc>
                <a:spcBef>
                  <a:spcPts val="0"/>
                </a:spcBef>
                <a:spcAft>
                  <a:spcPts val="0"/>
                </a:spcAft>
                <a:buClrTx/>
                <a:buSzTx/>
                <a:buFontTx/>
                <a:buNone/>
                <a:tabLst/>
              </a:pPr>
              <a:r>
                <a:rPr lang="nl-NL" sz="1800" dirty="0" err="1">
                  <a:solidFill>
                    <a:schemeClr val="tx1">
                      <a:lumMod val="75000"/>
                      <a:lumOff val="25000"/>
                    </a:schemeClr>
                  </a:solidFill>
                </a:rPr>
                <a:t>residence</a:t>
              </a:r>
              <a:endParaRPr lang="nl-NL" sz="1800" dirty="0">
                <a:solidFill>
                  <a:schemeClr val="tx1">
                    <a:lumMod val="75000"/>
                    <a:lumOff val="25000"/>
                  </a:schemeClr>
                </a:solidFill>
              </a:endParaRPr>
            </a:p>
          </p:txBody>
        </p:sp>
        <p:sp>
          <p:nvSpPr>
            <p:cNvPr id="9" name="Tekstvak 8">
              <a:extLst>
                <a:ext uri="{FF2B5EF4-FFF2-40B4-BE49-F238E27FC236}">
                  <a16:creationId xmlns:a16="http://schemas.microsoft.com/office/drawing/2014/main" id="{D9D573A3-7668-8F4A-8DC0-3AF0518926EA}"/>
                </a:ext>
              </a:extLst>
            </p:cNvPr>
            <p:cNvSpPr txBox="1"/>
            <p:nvPr/>
          </p:nvSpPr>
          <p:spPr>
            <a:xfrm>
              <a:off x="1177819" y="4406613"/>
              <a:ext cx="1775791" cy="646327"/>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dirty="0" err="1">
                  <a:solidFill>
                    <a:schemeClr val="tx1">
                      <a:lumMod val="75000"/>
                      <a:lumOff val="25000"/>
                    </a:schemeClr>
                  </a:solidFill>
                </a:rPr>
                <a:t>tell</a:t>
              </a:r>
              <a:r>
                <a:rPr lang="nl-NL" sz="1800"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sz="1800" dirty="0">
                  <a:solidFill>
                    <a:schemeClr val="tx1">
                      <a:lumMod val="75000"/>
                      <a:lumOff val="25000"/>
                    </a:schemeClr>
                  </a:solidFill>
                </a:rPr>
                <a:t>move()</a:t>
              </a:r>
            </a:p>
          </p:txBody>
        </p:sp>
      </p:grpSp>
      <p:sp>
        <p:nvSpPr>
          <p:cNvPr id="10" name="Boog 9">
            <a:extLst>
              <a:ext uri="{FF2B5EF4-FFF2-40B4-BE49-F238E27FC236}">
                <a16:creationId xmlns:a16="http://schemas.microsoft.com/office/drawing/2014/main" id="{B585425D-A56D-874E-9E69-8153F550C10C}"/>
              </a:ext>
            </a:extLst>
          </p:cNvPr>
          <p:cNvSpPr/>
          <p:nvPr/>
        </p:nvSpPr>
        <p:spPr>
          <a:xfrm>
            <a:off x="3240112" y="1979637"/>
            <a:ext cx="2822712" cy="591680"/>
          </a:xfrm>
          <a:prstGeom prst="arc">
            <a:avLst>
              <a:gd name="adj1" fmla="val 11141211"/>
              <a:gd name="adj2" fmla="val 21134300"/>
            </a:avLst>
          </a:prstGeom>
          <a:ln w="254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endParaRPr>
          </a:p>
        </p:txBody>
      </p:sp>
      <p:sp>
        <p:nvSpPr>
          <p:cNvPr id="11" name="Tekstvak 10">
            <a:extLst>
              <a:ext uri="{FF2B5EF4-FFF2-40B4-BE49-F238E27FC236}">
                <a16:creationId xmlns:a16="http://schemas.microsoft.com/office/drawing/2014/main" id="{32494465-8FC0-D64E-9F1B-FA48A1ADAAFE}"/>
              </a:ext>
            </a:extLst>
          </p:cNvPr>
          <p:cNvSpPr txBox="1"/>
          <p:nvPr/>
        </p:nvSpPr>
        <p:spPr>
          <a:xfrm>
            <a:off x="3761962" y="2044247"/>
            <a:ext cx="177579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000" b="0" i="0" u="none" strike="noStrike" cap="none" spc="0" normalizeH="0" baseline="0" dirty="0" err="1">
                <a:ln>
                  <a:noFill/>
                </a:ln>
                <a:solidFill>
                  <a:srgbClr val="C00000"/>
                </a:solidFill>
                <a:effectLst/>
                <a:uFillTx/>
                <a:latin typeface="+mn-lt"/>
                <a:ea typeface="+mn-ea"/>
                <a:cs typeface="+mn-cs"/>
                <a:sym typeface="Helvetica"/>
              </a:rPr>
              <a:t>instantiation</a:t>
            </a:r>
            <a:endParaRPr kumimoji="0" lang="nl-NL" sz="2000" b="0" i="0" u="none" strike="noStrike" cap="none" spc="0" normalizeH="0" baseline="0" dirty="0">
              <a:ln>
                <a:noFill/>
              </a:ln>
              <a:solidFill>
                <a:srgbClr val="C00000"/>
              </a:solidFill>
              <a:effectLst/>
              <a:uFillTx/>
              <a:latin typeface="+mn-lt"/>
              <a:ea typeface="+mn-ea"/>
              <a:cs typeface="+mn-cs"/>
              <a:sym typeface="Helvetica"/>
            </a:endParaRPr>
          </a:p>
        </p:txBody>
      </p:sp>
      <p:grpSp>
        <p:nvGrpSpPr>
          <p:cNvPr id="12" name="Groep 11">
            <a:extLst>
              <a:ext uri="{FF2B5EF4-FFF2-40B4-BE49-F238E27FC236}">
                <a16:creationId xmlns:a16="http://schemas.microsoft.com/office/drawing/2014/main" id="{06E6A5B4-9975-E94E-895C-C933A630A988}"/>
              </a:ext>
            </a:extLst>
          </p:cNvPr>
          <p:cNvGrpSpPr/>
          <p:nvPr/>
        </p:nvGrpSpPr>
        <p:grpSpPr>
          <a:xfrm>
            <a:off x="5556361" y="3187305"/>
            <a:ext cx="2163311" cy="1682503"/>
            <a:chOff x="5809340" y="2759046"/>
            <a:chExt cx="2163311" cy="1682503"/>
          </a:xfrm>
        </p:grpSpPr>
        <p:pic>
          <p:nvPicPr>
            <p:cNvPr id="13" name="Afbeelding 12">
              <a:extLst>
                <a:ext uri="{FF2B5EF4-FFF2-40B4-BE49-F238E27FC236}">
                  <a16:creationId xmlns:a16="http://schemas.microsoft.com/office/drawing/2014/main" id="{16D07AFE-1B4F-8D42-A4E8-3FD01E441C55}"/>
                </a:ext>
              </a:extLst>
            </p:cNvPr>
            <p:cNvPicPr>
              <a:picLocks noChangeAspect="1"/>
            </p:cNvPicPr>
            <p:nvPr/>
          </p:nvPicPr>
          <p:blipFill>
            <a:blip r:embed="rId2"/>
            <a:stretch>
              <a:fillRect/>
            </a:stretch>
          </p:blipFill>
          <p:spPr>
            <a:xfrm>
              <a:off x="6310169" y="3350573"/>
              <a:ext cx="446814" cy="629315"/>
            </a:xfrm>
            <a:prstGeom prst="rect">
              <a:avLst/>
            </a:prstGeom>
          </p:spPr>
        </p:pic>
        <p:sp>
          <p:nvSpPr>
            <p:cNvPr id="14" name="Tekstvak 13">
              <a:extLst>
                <a:ext uri="{FF2B5EF4-FFF2-40B4-BE49-F238E27FC236}">
                  <a16:creationId xmlns:a16="http://schemas.microsoft.com/office/drawing/2014/main" id="{8DDED9F3-EFB0-3B4F-9647-A01207A5C425}"/>
                </a:ext>
              </a:extLst>
            </p:cNvPr>
            <p:cNvSpPr txBox="1"/>
            <p:nvPr/>
          </p:nvSpPr>
          <p:spPr>
            <a:xfrm>
              <a:off x="5809340" y="3979888"/>
              <a:ext cx="1247389"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mn-lt"/>
                  <a:ea typeface="+mn-ea"/>
                  <a:cs typeface="+mn-cs"/>
                  <a:sym typeface="Helvetica"/>
                </a:rPr>
                <a:t>name: Peter</a:t>
              </a:r>
            </a:p>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err="1">
                  <a:ln>
                    <a:noFill/>
                  </a:ln>
                  <a:solidFill>
                    <a:srgbClr val="000000"/>
                  </a:solidFill>
                  <a:effectLst/>
                  <a:uFillTx/>
                  <a:latin typeface="+mn-lt"/>
                  <a:ea typeface="+mn-ea"/>
                  <a:cs typeface="+mn-cs"/>
                  <a:sym typeface="Helvetica"/>
                </a:rPr>
                <a:t>residence</a:t>
              </a:r>
              <a:r>
                <a:rPr kumimoji="0" lang="nl-NL" sz="1200" b="0" i="0" u="none" strike="noStrike" cap="none" spc="0" normalizeH="0" baseline="0" dirty="0">
                  <a:ln>
                    <a:noFill/>
                  </a:ln>
                  <a:solidFill>
                    <a:srgbClr val="000000"/>
                  </a:solidFill>
                  <a:effectLst/>
                  <a:uFillTx/>
                  <a:latin typeface="+mn-lt"/>
                  <a:ea typeface="+mn-ea"/>
                  <a:cs typeface="+mn-cs"/>
                  <a:sym typeface="Helvetica"/>
                </a:rPr>
                <a:t>: Utrecht</a:t>
              </a:r>
            </a:p>
          </p:txBody>
        </p:sp>
        <p:sp>
          <p:nvSpPr>
            <p:cNvPr id="15" name="Rechthoekige toelichting 14">
              <a:extLst>
                <a:ext uri="{FF2B5EF4-FFF2-40B4-BE49-F238E27FC236}">
                  <a16:creationId xmlns:a16="http://schemas.microsoft.com/office/drawing/2014/main" id="{E71DEAAB-D6EC-C047-AE32-45F1B7692677}"/>
                </a:ext>
              </a:extLst>
            </p:cNvPr>
            <p:cNvSpPr/>
            <p:nvPr/>
          </p:nvSpPr>
          <p:spPr>
            <a:xfrm>
              <a:off x="6639085" y="2759046"/>
              <a:ext cx="1333566" cy="400105"/>
            </a:xfrm>
            <a:prstGeom prst="wedgeRectCallout">
              <a:avLst>
                <a:gd name="adj1" fmla="val -47994"/>
                <a:gd name="adj2" fmla="val 103781"/>
              </a:avLst>
            </a:prstGeom>
            <a:solidFill>
              <a:schemeClr val="bg1"/>
            </a:solid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1000" b="0" i="0" u="none" strike="noStrike" cap="none" spc="0" normalizeH="0" baseline="0" dirty="0">
                  <a:ln>
                    <a:noFill/>
                  </a:ln>
                  <a:solidFill>
                    <a:srgbClr val="000000"/>
                  </a:solidFill>
                  <a:effectLst/>
                  <a:uFillTx/>
                  <a:latin typeface="+mn-lt"/>
                  <a:ea typeface="+mn-ea"/>
                  <a:cs typeface="+mn-cs"/>
                  <a:sym typeface="Helvetica"/>
                </a:rPr>
                <a:t>I </a:t>
              </a:r>
              <a:r>
                <a:rPr kumimoji="0" lang="nl-NL" sz="1000" b="0" i="0" u="none" strike="noStrike" cap="none" spc="0" normalizeH="0" baseline="0" dirty="0" err="1">
                  <a:ln>
                    <a:noFill/>
                  </a:ln>
                  <a:solidFill>
                    <a:srgbClr val="000000"/>
                  </a:solidFill>
                  <a:effectLst/>
                  <a:uFillTx/>
                  <a:latin typeface="+mn-lt"/>
                  <a:ea typeface="+mn-ea"/>
                  <a:cs typeface="+mn-cs"/>
                  <a:sym typeface="Helvetica"/>
                </a:rPr>
                <a:t>am</a:t>
              </a:r>
              <a:r>
                <a:rPr kumimoji="0" lang="nl-NL" sz="1000" b="0" i="0" u="none" strike="noStrike" cap="none" spc="0" normalizeH="0" baseline="0" dirty="0">
                  <a:ln>
                    <a:noFill/>
                  </a:ln>
                  <a:solidFill>
                    <a:srgbClr val="000000"/>
                  </a:solidFill>
                  <a:effectLst/>
                  <a:uFillTx/>
                  <a:latin typeface="+mn-lt"/>
                  <a:ea typeface="+mn-ea"/>
                  <a:cs typeface="+mn-cs"/>
                  <a:sym typeface="Helvetica"/>
                </a:rPr>
                <a:t> Peter </a:t>
              </a:r>
              <a:r>
                <a:rPr kumimoji="0" lang="nl-NL" sz="1000" b="0" i="0" u="none" strike="noStrike" cap="none" spc="0" normalizeH="0" baseline="0" dirty="0" err="1">
                  <a:ln>
                    <a:noFill/>
                  </a:ln>
                  <a:solidFill>
                    <a:srgbClr val="000000"/>
                  </a:solidFill>
                  <a:effectLst/>
                  <a:uFillTx/>
                  <a:latin typeface="+mn-lt"/>
                  <a:ea typeface="+mn-ea"/>
                  <a:cs typeface="+mn-cs"/>
                  <a:sym typeface="Helvetica"/>
                </a:rPr>
                <a:t>and</a:t>
              </a:r>
              <a:r>
                <a:rPr kumimoji="0" lang="nl-NL" sz="1000" b="0" i="0" u="none" strike="noStrike" cap="none" spc="0" normalizeH="0" baseline="0" dirty="0">
                  <a:ln>
                    <a:noFill/>
                  </a:ln>
                  <a:solidFill>
                    <a:srgbClr val="000000"/>
                  </a:solidFill>
                  <a:effectLst/>
                  <a:uFillTx/>
                  <a:latin typeface="+mn-lt"/>
                  <a:ea typeface="+mn-ea"/>
                  <a:cs typeface="+mn-cs"/>
                  <a:sym typeface="Helvetica"/>
                </a:rPr>
                <a:t> I live in </a:t>
              </a:r>
              <a:r>
                <a:rPr kumimoji="0" lang="nl-NL" sz="1000" b="0" i="0" u="none" strike="noStrike" cap="none" spc="0" normalizeH="0" baseline="0" dirty="0" err="1">
                  <a:ln>
                    <a:noFill/>
                  </a:ln>
                  <a:solidFill>
                    <a:srgbClr val="000000"/>
                  </a:solidFill>
                  <a:effectLst/>
                  <a:uFillTx/>
                  <a:latin typeface="+mn-lt"/>
                  <a:ea typeface="+mn-ea"/>
                  <a:cs typeface="+mn-cs"/>
                  <a:sym typeface="Helvetica"/>
                </a:rPr>
                <a:t>Urecht</a:t>
              </a:r>
              <a:endParaRPr kumimoji="0" lang="nl-NL" sz="1000" b="0" i="0" u="none" strike="noStrike" cap="none" spc="0" normalizeH="0" baseline="0" dirty="0">
                <a:ln>
                  <a:noFill/>
                </a:ln>
                <a:solidFill>
                  <a:srgbClr val="000000"/>
                </a:solidFill>
                <a:effectLst/>
                <a:uFillTx/>
                <a:latin typeface="+mn-lt"/>
                <a:ea typeface="+mn-ea"/>
                <a:cs typeface="+mn-cs"/>
                <a:sym typeface="Helvetica"/>
              </a:endParaRPr>
            </a:p>
          </p:txBody>
        </p:sp>
      </p:grpSp>
      <p:grpSp>
        <p:nvGrpSpPr>
          <p:cNvPr id="16" name="Groep 15">
            <a:extLst>
              <a:ext uri="{FF2B5EF4-FFF2-40B4-BE49-F238E27FC236}">
                <a16:creationId xmlns:a16="http://schemas.microsoft.com/office/drawing/2014/main" id="{69D7DD3F-01F1-2C4D-A0A9-22343911DA40}"/>
              </a:ext>
            </a:extLst>
          </p:cNvPr>
          <p:cNvGrpSpPr/>
          <p:nvPr/>
        </p:nvGrpSpPr>
        <p:grpSpPr>
          <a:xfrm>
            <a:off x="5627504" y="5373504"/>
            <a:ext cx="1772385" cy="1646693"/>
            <a:chOff x="5251152" y="5121124"/>
            <a:chExt cx="1772385" cy="1646693"/>
          </a:xfrm>
        </p:grpSpPr>
        <p:pic>
          <p:nvPicPr>
            <p:cNvPr id="17" name="Afbeelding 16">
              <a:extLst>
                <a:ext uri="{FF2B5EF4-FFF2-40B4-BE49-F238E27FC236}">
                  <a16:creationId xmlns:a16="http://schemas.microsoft.com/office/drawing/2014/main" id="{81065218-F28E-CE41-8D29-911643D5C1F2}"/>
                </a:ext>
              </a:extLst>
            </p:cNvPr>
            <p:cNvPicPr>
              <a:picLocks noChangeAspect="1"/>
            </p:cNvPicPr>
            <p:nvPr/>
          </p:nvPicPr>
          <p:blipFill>
            <a:blip r:embed="rId2"/>
            <a:stretch>
              <a:fillRect/>
            </a:stretch>
          </p:blipFill>
          <p:spPr>
            <a:xfrm>
              <a:off x="6356870" y="5676841"/>
              <a:ext cx="446814" cy="629315"/>
            </a:xfrm>
            <a:prstGeom prst="rect">
              <a:avLst/>
            </a:prstGeom>
          </p:spPr>
        </p:pic>
        <p:sp>
          <p:nvSpPr>
            <p:cNvPr id="18" name="Tekstvak 17">
              <a:extLst>
                <a:ext uri="{FF2B5EF4-FFF2-40B4-BE49-F238E27FC236}">
                  <a16:creationId xmlns:a16="http://schemas.microsoft.com/office/drawing/2014/main" id="{D1ED7CFD-61BC-904F-B9D3-597BDC69BC20}"/>
                </a:ext>
              </a:extLst>
            </p:cNvPr>
            <p:cNvSpPr txBox="1"/>
            <p:nvPr/>
          </p:nvSpPr>
          <p:spPr>
            <a:xfrm>
              <a:off x="5945810" y="6306156"/>
              <a:ext cx="1077727"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mn-lt"/>
                  <a:ea typeface="+mn-ea"/>
                  <a:cs typeface="+mn-cs"/>
                  <a:sym typeface="Helvetica"/>
                </a:rPr>
                <a:t>name: Kim</a:t>
              </a:r>
            </a:p>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err="1">
                  <a:ln>
                    <a:noFill/>
                  </a:ln>
                  <a:solidFill>
                    <a:srgbClr val="000000"/>
                  </a:solidFill>
                  <a:effectLst/>
                  <a:uFillTx/>
                  <a:latin typeface="+mn-lt"/>
                  <a:ea typeface="+mn-ea"/>
                  <a:cs typeface="+mn-cs"/>
                  <a:sym typeface="Helvetica"/>
                </a:rPr>
                <a:t>residence</a:t>
              </a:r>
              <a:r>
                <a:rPr kumimoji="0" lang="nl-NL" sz="1200" b="0" i="0" u="none" strike="noStrike" cap="none" spc="0" normalizeH="0" baseline="0" dirty="0">
                  <a:ln>
                    <a:noFill/>
                  </a:ln>
                  <a:solidFill>
                    <a:srgbClr val="000000"/>
                  </a:solidFill>
                  <a:effectLst/>
                  <a:uFillTx/>
                  <a:latin typeface="+mn-lt"/>
                  <a:ea typeface="+mn-ea"/>
                  <a:cs typeface="+mn-cs"/>
                  <a:sym typeface="Helvetica"/>
                </a:rPr>
                <a:t>: Delft</a:t>
              </a:r>
            </a:p>
          </p:txBody>
        </p:sp>
        <p:sp>
          <p:nvSpPr>
            <p:cNvPr id="19" name="Rechthoekige toelichting 18">
              <a:extLst>
                <a:ext uri="{FF2B5EF4-FFF2-40B4-BE49-F238E27FC236}">
                  <a16:creationId xmlns:a16="http://schemas.microsoft.com/office/drawing/2014/main" id="{D7C85596-4715-284A-8476-E9CDCEC7A2F7}"/>
                </a:ext>
              </a:extLst>
            </p:cNvPr>
            <p:cNvSpPr/>
            <p:nvPr/>
          </p:nvSpPr>
          <p:spPr>
            <a:xfrm>
              <a:off x="5251152" y="5121124"/>
              <a:ext cx="1333566" cy="400105"/>
            </a:xfrm>
            <a:prstGeom prst="wedgeRectCallout">
              <a:avLst>
                <a:gd name="adj1" fmla="val 36474"/>
                <a:gd name="adj2" fmla="val 83908"/>
              </a:avLst>
            </a:prstGeom>
            <a:solidFill>
              <a:schemeClr val="bg1"/>
            </a:solid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1000" b="0" i="0" u="none" strike="noStrike" cap="none" spc="0" normalizeH="0" baseline="0" dirty="0">
                  <a:ln>
                    <a:noFill/>
                  </a:ln>
                  <a:solidFill>
                    <a:srgbClr val="000000"/>
                  </a:solidFill>
                  <a:effectLst/>
                  <a:uFillTx/>
                  <a:latin typeface="+mn-lt"/>
                  <a:ea typeface="+mn-ea"/>
                  <a:cs typeface="+mn-cs"/>
                  <a:sym typeface="Helvetica"/>
                </a:rPr>
                <a:t>I </a:t>
              </a:r>
              <a:r>
                <a:rPr kumimoji="0" lang="nl-NL" sz="1000" b="0" i="0" u="none" strike="noStrike" cap="none" spc="0" normalizeH="0" baseline="0" dirty="0" err="1">
                  <a:ln>
                    <a:noFill/>
                  </a:ln>
                  <a:solidFill>
                    <a:srgbClr val="000000"/>
                  </a:solidFill>
                  <a:effectLst/>
                  <a:uFillTx/>
                  <a:latin typeface="+mn-lt"/>
                  <a:ea typeface="+mn-ea"/>
                  <a:cs typeface="+mn-cs"/>
                  <a:sym typeface="Helvetica"/>
                </a:rPr>
                <a:t>am</a:t>
              </a:r>
              <a:r>
                <a:rPr kumimoji="0" lang="nl-NL" sz="1000" b="0" i="0" u="none" strike="noStrike" cap="none" spc="0" normalizeH="0" baseline="0" dirty="0">
                  <a:ln>
                    <a:noFill/>
                  </a:ln>
                  <a:solidFill>
                    <a:srgbClr val="000000"/>
                  </a:solidFill>
                  <a:effectLst/>
                  <a:uFillTx/>
                  <a:latin typeface="+mn-lt"/>
                  <a:ea typeface="+mn-ea"/>
                  <a:cs typeface="+mn-cs"/>
                  <a:sym typeface="Helvetica"/>
                </a:rPr>
                <a:t> Kim </a:t>
              </a:r>
              <a:r>
                <a:rPr kumimoji="0" lang="nl-NL" sz="1000" b="0" i="0" u="none" strike="noStrike" cap="none" spc="0" normalizeH="0" baseline="0" dirty="0" err="1">
                  <a:ln>
                    <a:noFill/>
                  </a:ln>
                  <a:solidFill>
                    <a:srgbClr val="000000"/>
                  </a:solidFill>
                  <a:effectLst/>
                  <a:uFillTx/>
                  <a:latin typeface="+mn-lt"/>
                  <a:ea typeface="+mn-ea"/>
                  <a:cs typeface="+mn-cs"/>
                  <a:sym typeface="Helvetica"/>
                </a:rPr>
                <a:t>and</a:t>
              </a:r>
              <a:r>
                <a:rPr kumimoji="0" lang="nl-NL" sz="1000" b="0" i="0" u="none" strike="noStrike" cap="none" spc="0" normalizeH="0" baseline="0" dirty="0">
                  <a:ln>
                    <a:noFill/>
                  </a:ln>
                  <a:solidFill>
                    <a:srgbClr val="000000"/>
                  </a:solidFill>
                  <a:effectLst/>
                  <a:uFillTx/>
                  <a:latin typeface="+mn-lt"/>
                  <a:ea typeface="+mn-ea"/>
                  <a:cs typeface="+mn-cs"/>
                  <a:sym typeface="Helvetica"/>
                </a:rPr>
                <a:t> i live in Delft</a:t>
              </a:r>
            </a:p>
          </p:txBody>
        </p:sp>
      </p:grpSp>
      <p:grpSp>
        <p:nvGrpSpPr>
          <p:cNvPr id="20" name="Groep 19">
            <a:extLst>
              <a:ext uri="{FF2B5EF4-FFF2-40B4-BE49-F238E27FC236}">
                <a16:creationId xmlns:a16="http://schemas.microsoft.com/office/drawing/2014/main" id="{7DF68826-E72D-A543-88A7-131744BA3D25}"/>
              </a:ext>
            </a:extLst>
          </p:cNvPr>
          <p:cNvGrpSpPr/>
          <p:nvPr/>
        </p:nvGrpSpPr>
        <p:grpSpPr>
          <a:xfrm>
            <a:off x="7376428" y="4057355"/>
            <a:ext cx="1738613" cy="1627045"/>
            <a:chOff x="7139911" y="3779835"/>
            <a:chExt cx="1738613" cy="1627045"/>
          </a:xfrm>
        </p:grpSpPr>
        <p:pic>
          <p:nvPicPr>
            <p:cNvPr id="21" name="Afbeelding 20">
              <a:extLst>
                <a:ext uri="{FF2B5EF4-FFF2-40B4-BE49-F238E27FC236}">
                  <a16:creationId xmlns:a16="http://schemas.microsoft.com/office/drawing/2014/main" id="{F1FD89F7-0506-5547-A83F-60F87FE17E29}"/>
                </a:ext>
              </a:extLst>
            </p:cNvPr>
            <p:cNvPicPr>
              <a:picLocks noChangeAspect="1"/>
            </p:cNvPicPr>
            <p:nvPr/>
          </p:nvPicPr>
          <p:blipFill>
            <a:blip r:embed="rId2"/>
            <a:stretch>
              <a:fillRect/>
            </a:stretch>
          </p:blipFill>
          <p:spPr>
            <a:xfrm>
              <a:off x="7779265" y="4309715"/>
              <a:ext cx="446814" cy="629315"/>
            </a:xfrm>
            <a:prstGeom prst="rect">
              <a:avLst/>
            </a:prstGeom>
          </p:spPr>
        </p:pic>
        <p:sp>
          <p:nvSpPr>
            <p:cNvPr id="22" name="Tekstvak 21">
              <a:extLst>
                <a:ext uri="{FF2B5EF4-FFF2-40B4-BE49-F238E27FC236}">
                  <a16:creationId xmlns:a16="http://schemas.microsoft.com/office/drawing/2014/main" id="{70ECB5A7-962E-854D-9051-BDCA38BD591A}"/>
                </a:ext>
              </a:extLst>
            </p:cNvPr>
            <p:cNvSpPr txBox="1"/>
            <p:nvPr/>
          </p:nvSpPr>
          <p:spPr>
            <a:xfrm>
              <a:off x="7139911" y="4945219"/>
              <a:ext cx="1500215"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mn-lt"/>
                  <a:ea typeface="+mn-ea"/>
                  <a:cs typeface="+mn-cs"/>
                  <a:sym typeface="Helvetica"/>
                </a:rPr>
                <a:t>name: Janneke</a:t>
              </a:r>
            </a:p>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err="1">
                  <a:ln>
                    <a:noFill/>
                  </a:ln>
                  <a:solidFill>
                    <a:srgbClr val="000000"/>
                  </a:solidFill>
                  <a:effectLst/>
                  <a:uFillTx/>
                  <a:latin typeface="+mn-lt"/>
                  <a:ea typeface="+mn-ea"/>
                  <a:cs typeface="+mn-cs"/>
                  <a:sym typeface="Helvetica"/>
                </a:rPr>
                <a:t>residence</a:t>
              </a:r>
              <a:r>
                <a:rPr kumimoji="0" lang="nl-NL" sz="1200" b="0" i="0" u="none" strike="noStrike" cap="none" spc="0" normalizeH="0" baseline="0" dirty="0">
                  <a:ln>
                    <a:noFill/>
                  </a:ln>
                  <a:solidFill>
                    <a:srgbClr val="000000"/>
                  </a:solidFill>
                  <a:effectLst/>
                  <a:uFillTx/>
                  <a:latin typeface="+mn-lt"/>
                  <a:ea typeface="+mn-ea"/>
                  <a:cs typeface="+mn-cs"/>
                  <a:sym typeface="Helvetica"/>
                </a:rPr>
                <a:t>: Amsterdam</a:t>
              </a:r>
            </a:p>
          </p:txBody>
        </p:sp>
        <p:sp>
          <p:nvSpPr>
            <p:cNvPr id="23" name="Rechthoekige toelichting 22">
              <a:extLst>
                <a:ext uri="{FF2B5EF4-FFF2-40B4-BE49-F238E27FC236}">
                  <a16:creationId xmlns:a16="http://schemas.microsoft.com/office/drawing/2014/main" id="{473AC98E-96DE-2847-A821-E85A7A6CDA8F}"/>
                </a:ext>
              </a:extLst>
            </p:cNvPr>
            <p:cNvSpPr/>
            <p:nvPr/>
          </p:nvSpPr>
          <p:spPr>
            <a:xfrm>
              <a:off x="7544958" y="3779835"/>
              <a:ext cx="1333566" cy="400105"/>
            </a:xfrm>
            <a:prstGeom prst="wedgeRectCallout">
              <a:avLst>
                <a:gd name="adj1" fmla="val 2687"/>
                <a:gd name="adj2" fmla="val 90533"/>
              </a:avLst>
            </a:prstGeom>
            <a:solidFill>
              <a:schemeClr val="bg1"/>
            </a:solid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1000" b="0" i="0" u="none" strike="noStrike" cap="none" spc="0" normalizeH="0" baseline="0" dirty="0">
                  <a:ln>
                    <a:noFill/>
                  </a:ln>
                  <a:solidFill>
                    <a:srgbClr val="000000"/>
                  </a:solidFill>
                  <a:effectLst/>
                  <a:uFillTx/>
                  <a:latin typeface="+mn-lt"/>
                  <a:ea typeface="+mn-ea"/>
                  <a:cs typeface="+mn-cs"/>
                  <a:sym typeface="Helvetica"/>
                </a:rPr>
                <a:t>I </a:t>
              </a:r>
              <a:r>
                <a:rPr kumimoji="0" lang="nl-NL" sz="1000" b="0" i="0" u="none" strike="noStrike" cap="none" spc="0" normalizeH="0" baseline="0" dirty="0" err="1">
                  <a:ln>
                    <a:noFill/>
                  </a:ln>
                  <a:solidFill>
                    <a:srgbClr val="000000"/>
                  </a:solidFill>
                  <a:effectLst/>
                  <a:uFillTx/>
                  <a:latin typeface="+mn-lt"/>
                  <a:ea typeface="+mn-ea"/>
                  <a:cs typeface="+mn-cs"/>
                  <a:sym typeface="Helvetica"/>
                </a:rPr>
                <a:t>am</a:t>
              </a:r>
              <a:r>
                <a:rPr kumimoji="0" lang="nl-NL" sz="1000" b="0" i="0" u="none" strike="noStrike" cap="none" spc="0" normalizeH="0" baseline="0" dirty="0">
                  <a:ln>
                    <a:noFill/>
                  </a:ln>
                  <a:solidFill>
                    <a:srgbClr val="000000"/>
                  </a:solidFill>
                  <a:effectLst/>
                  <a:uFillTx/>
                  <a:latin typeface="+mn-lt"/>
                  <a:ea typeface="+mn-ea"/>
                  <a:cs typeface="+mn-cs"/>
                  <a:sym typeface="Helvetica"/>
                </a:rPr>
                <a:t> Janneke </a:t>
              </a:r>
              <a:r>
                <a:rPr kumimoji="0" lang="nl-NL" sz="1000" b="0" i="0" u="none" strike="noStrike" cap="none" spc="0" normalizeH="0" baseline="0" dirty="0" err="1">
                  <a:ln>
                    <a:noFill/>
                  </a:ln>
                  <a:solidFill>
                    <a:srgbClr val="000000"/>
                  </a:solidFill>
                  <a:effectLst/>
                  <a:uFillTx/>
                  <a:latin typeface="+mn-lt"/>
                  <a:ea typeface="+mn-ea"/>
                  <a:cs typeface="+mn-cs"/>
                  <a:sym typeface="Helvetica"/>
                </a:rPr>
                <a:t>and</a:t>
              </a:r>
              <a:r>
                <a:rPr kumimoji="0" lang="nl-NL" sz="1000" b="0" i="0" u="none" strike="noStrike" cap="none" spc="0" normalizeH="0" baseline="0" dirty="0">
                  <a:ln>
                    <a:noFill/>
                  </a:ln>
                  <a:solidFill>
                    <a:srgbClr val="000000"/>
                  </a:solidFill>
                  <a:effectLst/>
                  <a:uFillTx/>
                  <a:latin typeface="+mn-lt"/>
                  <a:ea typeface="+mn-ea"/>
                  <a:cs typeface="+mn-cs"/>
                  <a:sym typeface="Helvetica"/>
                </a:rPr>
                <a:t> I live in Amsterdam</a:t>
              </a:r>
            </a:p>
          </p:txBody>
        </p:sp>
      </p:grpSp>
      <p:sp>
        <p:nvSpPr>
          <p:cNvPr id="25" name="Tekstvak 24">
            <a:extLst>
              <a:ext uri="{FF2B5EF4-FFF2-40B4-BE49-F238E27FC236}">
                <a16:creationId xmlns:a16="http://schemas.microsoft.com/office/drawing/2014/main" id="{60E649A7-48DA-8B48-803F-F0DFCBCCECAF}"/>
              </a:ext>
            </a:extLst>
          </p:cNvPr>
          <p:cNvSpPr txBox="1"/>
          <p:nvPr/>
        </p:nvSpPr>
        <p:spPr>
          <a:xfrm>
            <a:off x="7945041" y="6158431"/>
            <a:ext cx="177579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000" b="0" i="0" u="none" strike="noStrike" cap="none" spc="0" normalizeH="0" baseline="0" dirty="0" err="1">
                <a:ln>
                  <a:noFill/>
                </a:ln>
                <a:solidFill>
                  <a:srgbClr val="C00000"/>
                </a:solidFill>
                <a:effectLst/>
                <a:uFillTx/>
                <a:latin typeface="+mn-lt"/>
                <a:ea typeface="+mn-ea"/>
                <a:cs typeface="+mn-cs"/>
                <a:sym typeface="Helvetica"/>
              </a:rPr>
              <a:t>instances</a:t>
            </a:r>
            <a:endParaRPr kumimoji="0" lang="nl-NL" sz="2000" b="0" i="0" u="none" strike="noStrike" cap="none" spc="0" normalizeH="0" baseline="0" dirty="0">
              <a:ln>
                <a:noFill/>
              </a:ln>
              <a:solidFill>
                <a:srgbClr val="C00000"/>
              </a:solidFill>
              <a:effectLst/>
              <a:uFillTx/>
              <a:latin typeface="+mn-lt"/>
              <a:ea typeface="+mn-ea"/>
              <a:cs typeface="+mn-cs"/>
              <a:sym typeface="Helvetica"/>
            </a:endParaRPr>
          </a:p>
        </p:txBody>
      </p:sp>
      <p:grpSp>
        <p:nvGrpSpPr>
          <p:cNvPr id="26" name="Groep 25">
            <a:extLst>
              <a:ext uri="{FF2B5EF4-FFF2-40B4-BE49-F238E27FC236}">
                <a16:creationId xmlns:a16="http://schemas.microsoft.com/office/drawing/2014/main" id="{17C3B6DE-2F8E-0742-9552-EB2BE208F188}"/>
              </a:ext>
            </a:extLst>
          </p:cNvPr>
          <p:cNvGrpSpPr/>
          <p:nvPr/>
        </p:nvGrpSpPr>
        <p:grpSpPr>
          <a:xfrm>
            <a:off x="3192053" y="5826397"/>
            <a:ext cx="2424323" cy="1193800"/>
            <a:chOff x="3301999" y="2996539"/>
            <a:chExt cx="2424323" cy="1193800"/>
          </a:xfrm>
        </p:grpSpPr>
        <p:pic>
          <p:nvPicPr>
            <p:cNvPr id="27" name="Afbeelding 26">
              <a:extLst>
                <a:ext uri="{FF2B5EF4-FFF2-40B4-BE49-F238E27FC236}">
                  <a16:creationId xmlns:a16="http://schemas.microsoft.com/office/drawing/2014/main" id="{43A6F428-6B93-C548-B858-CAE39F5D3927}"/>
                </a:ext>
              </a:extLst>
            </p:cNvPr>
            <p:cNvPicPr>
              <a:picLocks noChangeAspect="1"/>
            </p:cNvPicPr>
            <p:nvPr/>
          </p:nvPicPr>
          <p:blipFill>
            <a:blip r:embed="rId3"/>
            <a:stretch>
              <a:fillRect/>
            </a:stretch>
          </p:blipFill>
          <p:spPr>
            <a:xfrm>
              <a:off x="3301999" y="2996539"/>
              <a:ext cx="1270000" cy="1193800"/>
            </a:xfrm>
            <a:prstGeom prst="rect">
              <a:avLst/>
            </a:prstGeom>
          </p:spPr>
        </p:pic>
        <p:sp>
          <p:nvSpPr>
            <p:cNvPr id="28" name="Tekstvak 27">
              <a:extLst>
                <a:ext uri="{FF2B5EF4-FFF2-40B4-BE49-F238E27FC236}">
                  <a16:creationId xmlns:a16="http://schemas.microsoft.com/office/drawing/2014/main" id="{2AA8CF78-B8BA-9F47-8308-E915DE9B31E3}"/>
                </a:ext>
              </a:extLst>
            </p:cNvPr>
            <p:cNvSpPr txBox="1"/>
            <p:nvPr/>
          </p:nvSpPr>
          <p:spPr>
            <a:xfrm rot="21023251">
              <a:off x="3950531" y="310543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tell</a:t>
              </a:r>
              <a:r>
                <a:rPr kumimoji="0" lang="nl-NL" sz="2400" b="0" i="0" u="none" strike="noStrike" cap="none" spc="0" normalizeH="0" baseline="0" dirty="0">
                  <a:ln>
                    <a:noFill/>
                  </a:ln>
                  <a:solidFill>
                    <a:srgbClr val="000000"/>
                  </a:solidFill>
                  <a:effectLst/>
                  <a:uFillTx/>
                  <a:latin typeface="+mn-lt"/>
                  <a:ea typeface="+mn-ea"/>
                  <a:cs typeface="+mn-cs"/>
                  <a:sym typeface="Helvetica"/>
                </a:rPr>
                <a:t>()</a:t>
              </a:r>
            </a:p>
          </p:txBody>
        </p:sp>
      </p:grpSp>
      <p:sp>
        <p:nvSpPr>
          <p:cNvPr id="29" name="Tekstvak 28">
            <a:extLst>
              <a:ext uri="{FF2B5EF4-FFF2-40B4-BE49-F238E27FC236}">
                <a16:creationId xmlns:a16="http://schemas.microsoft.com/office/drawing/2014/main" id="{E4F9B89A-2819-D643-B3F1-903B966444B8}"/>
              </a:ext>
            </a:extLst>
          </p:cNvPr>
          <p:cNvSpPr txBox="1"/>
          <p:nvPr/>
        </p:nvSpPr>
        <p:spPr>
          <a:xfrm>
            <a:off x="3005565" y="3883397"/>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attributes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
        <p:nvSpPr>
          <p:cNvPr id="30" name="Tekstvak 29">
            <a:extLst>
              <a:ext uri="{FF2B5EF4-FFF2-40B4-BE49-F238E27FC236}">
                <a16:creationId xmlns:a16="http://schemas.microsoft.com/office/drawing/2014/main" id="{00EFEADD-7D1D-0041-968D-56E9DE1D931A}"/>
              </a:ext>
            </a:extLst>
          </p:cNvPr>
          <p:cNvSpPr txBox="1"/>
          <p:nvPr/>
        </p:nvSpPr>
        <p:spPr>
          <a:xfrm>
            <a:off x="3005565" y="4529724"/>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methods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Tree>
    <p:extLst>
      <p:ext uri="{BB962C8B-B14F-4D97-AF65-F5344CB8AC3E}">
        <p14:creationId xmlns:p14="http://schemas.microsoft.com/office/powerpoint/2010/main" val="1579057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3F7866-2159-A846-B941-E1FC6A3E523E}"/>
              </a:ext>
            </a:extLst>
          </p:cNvPr>
          <p:cNvSpPr>
            <a:spLocks noGrp="1"/>
          </p:cNvSpPr>
          <p:nvPr>
            <p:ph type="title"/>
          </p:nvPr>
        </p:nvSpPr>
        <p:spPr/>
        <p:txBody>
          <a:bodyPr/>
          <a:lstStyle/>
          <a:p>
            <a:r>
              <a:rPr lang="nl-NL" dirty="0"/>
              <a:t>Object </a:t>
            </a:r>
            <a:r>
              <a:rPr lang="nl-NL" dirty="0" err="1"/>
              <a:t>Oriented</a:t>
            </a:r>
            <a:r>
              <a:rPr lang="nl-NL" dirty="0"/>
              <a:t> Programming</a:t>
            </a:r>
          </a:p>
        </p:txBody>
      </p:sp>
      <p:sp>
        <p:nvSpPr>
          <p:cNvPr id="4" name="Tekstvak 3">
            <a:extLst>
              <a:ext uri="{FF2B5EF4-FFF2-40B4-BE49-F238E27FC236}">
                <a16:creationId xmlns:a16="http://schemas.microsoft.com/office/drawing/2014/main" id="{CA60EEEC-190F-B348-A449-660BE2EDC92D}"/>
              </a:ext>
            </a:extLst>
          </p:cNvPr>
          <p:cNvSpPr txBox="1"/>
          <p:nvPr/>
        </p:nvSpPr>
        <p:spPr>
          <a:xfrm>
            <a:off x="1177819" y="212325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rgbClr val="000000"/>
                </a:solidFill>
                <a:effectLst/>
                <a:uFillTx/>
                <a:latin typeface="+mn-lt"/>
                <a:ea typeface="+mn-ea"/>
                <a:cs typeface="+mn-cs"/>
                <a:sym typeface="Helvetica"/>
              </a:rPr>
              <a:t>Class</a:t>
            </a:r>
          </a:p>
        </p:txBody>
      </p:sp>
      <p:sp>
        <p:nvSpPr>
          <p:cNvPr id="5" name="Tekstvak 4">
            <a:extLst>
              <a:ext uri="{FF2B5EF4-FFF2-40B4-BE49-F238E27FC236}">
                <a16:creationId xmlns:a16="http://schemas.microsoft.com/office/drawing/2014/main" id="{C47ED499-B002-CE4E-A9FF-0DFD2EEFBF88}"/>
              </a:ext>
            </a:extLst>
          </p:cNvPr>
          <p:cNvSpPr txBox="1"/>
          <p:nvPr/>
        </p:nvSpPr>
        <p:spPr>
          <a:xfrm>
            <a:off x="6681571" y="2123258"/>
            <a:ext cx="103810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Objects</a:t>
            </a:r>
            <a:endParaRPr kumimoji="0" lang="nl-NL" sz="2400" b="0" i="0" u="none" strike="noStrike" cap="none" spc="0" normalizeH="0" baseline="0" dirty="0">
              <a:ln>
                <a:noFill/>
              </a:ln>
              <a:solidFill>
                <a:srgbClr val="000000"/>
              </a:solidFill>
              <a:effectLst/>
              <a:uFillTx/>
              <a:latin typeface="+mn-lt"/>
              <a:ea typeface="+mn-ea"/>
              <a:cs typeface="+mn-cs"/>
              <a:sym typeface="Helvetica"/>
            </a:endParaRPr>
          </a:p>
        </p:txBody>
      </p:sp>
      <p:sp>
        <p:nvSpPr>
          <p:cNvPr id="7" name="Tekstvak 6">
            <a:extLst>
              <a:ext uri="{FF2B5EF4-FFF2-40B4-BE49-F238E27FC236}">
                <a16:creationId xmlns:a16="http://schemas.microsoft.com/office/drawing/2014/main" id="{1F30E584-232A-1846-A7B4-9C1D524BB5B9}"/>
              </a:ext>
            </a:extLst>
          </p:cNvPr>
          <p:cNvSpPr txBox="1"/>
          <p:nvPr/>
        </p:nvSpPr>
        <p:spPr>
          <a:xfrm>
            <a:off x="1177820" y="3298625"/>
            <a:ext cx="1775791" cy="461661"/>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chemeClr val="tx1">
                    <a:lumMod val="75000"/>
                    <a:lumOff val="25000"/>
                  </a:schemeClr>
                </a:solidFill>
                <a:effectLst/>
                <a:uFillTx/>
                <a:latin typeface="+mn-lt"/>
                <a:ea typeface="+mn-ea"/>
                <a:cs typeface="+mn-cs"/>
                <a:sym typeface="Helvetica"/>
              </a:rPr>
              <a:t>str</a:t>
            </a:r>
            <a:endParaRPr kumimoji="0" lang="nl-NL" sz="2400" b="0" i="0" u="none" strike="noStrike" cap="none" spc="0" normalizeH="0" baseline="0" dirty="0">
              <a:ln>
                <a:noFill/>
              </a:ln>
              <a:solidFill>
                <a:schemeClr val="tx1">
                  <a:lumMod val="75000"/>
                  <a:lumOff val="25000"/>
                </a:schemeClr>
              </a:solidFill>
              <a:effectLst/>
              <a:uFillTx/>
              <a:latin typeface="+mn-lt"/>
              <a:ea typeface="+mn-ea"/>
              <a:cs typeface="+mn-cs"/>
              <a:sym typeface="Helvetica"/>
            </a:endParaRPr>
          </a:p>
        </p:txBody>
      </p:sp>
      <p:sp>
        <p:nvSpPr>
          <p:cNvPr id="8" name="Tekstvak 7">
            <a:extLst>
              <a:ext uri="{FF2B5EF4-FFF2-40B4-BE49-F238E27FC236}">
                <a16:creationId xmlns:a16="http://schemas.microsoft.com/office/drawing/2014/main" id="{25B3A096-595A-1E4C-AE02-C0E2FF0DE4C1}"/>
              </a:ext>
            </a:extLst>
          </p:cNvPr>
          <p:cNvSpPr txBox="1"/>
          <p:nvPr/>
        </p:nvSpPr>
        <p:spPr>
          <a:xfrm>
            <a:off x="1177819" y="3760286"/>
            <a:ext cx="1775791" cy="369328"/>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lang="nl-NL" sz="1800" dirty="0">
              <a:solidFill>
                <a:schemeClr val="tx1">
                  <a:lumMod val="75000"/>
                  <a:lumOff val="25000"/>
                </a:schemeClr>
              </a:solidFill>
            </a:endParaRPr>
          </a:p>
        </p:txBody>
      </p:sp>
      <p:sp>
        <p:nvSpPr>
          <p:cNvPr id="9" name="Tekstvak 8">
            <a:extLst>
              <a:ext uri="{FF2B5EF4-FFF2-40B4-BE49-F238E27FC236}">
                <a16:creationId xmlns:a16="http://schemas.microsoft.com/office/drawing/2014/main" id="{D9D573A3-7668-8F4A-8DC0-3AF0518926EA}"/>
              </a:ext>
            </a:extLst>
          </p:cNvPr>
          <p:cNvSpPr txBox="1"/>
          <p:nvPr/>
        </p:nvSpPr>
        <p:spPr>
          <a:xfrm>
            <a:off x="1177819" y="4129614"/>
            <a:ext cx="1775791" cy="2308320"/>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dirty="0" err="1">
                <a:solidFill>
                  <a:schemeClr val="tx1">
                    <a:lumMod val="75000"/>
                    <a:lumOff val="25000"/>
                  </a:schemeClr>
                </a:solidFill>
              </a:rPr>
              <a:t>upper</a:t>
            </a:r>
            <a:r>
              <a:rPr lang="nl-NL" sz="1800"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sz="1800" dirty="0" err="1">
                <a:solidFill>
                  <a:schemeClr val="tx1">
                    <a:lumMod val="75000"/>
                    <a:lumOff val="25000"/>
                  </a:schemeClr>
                </a:solidFill>
              </a:rPr>
              <a:t>lower</a:t>
            </a:r>
            <a:r>
              <a:rPr lang="nl-NL" sz="1800"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dirty="0">
                <a:solidFill>
                  <a:schemeClr val="tx1">
                    <a:lumMod val="75000"/>
                    <a:lumOff val="25000"/>
                  </a:schemeClr>
                </a:solidFill>
              </a:rPr>
              <a:t>split()</a:t>
            </a:r>
          </a:p>
          <a:p>
            <a:pPr marL="0" marR="0" indent="0" algn="l" defTabSz="914400" rtl="0" fontAlgn="auto" latinLnBrk="0" hangingPunct="0">
              <a:lnSpc>
                <a:spcPct val="100000"/>
              </a:lnSpc>
              <a:spcBef>
                <a:spcPts val="0"/>
              </a:spcBef>
              <a:spcAft>
                <a:spcPts val="0"/>
              </a:spcAft>
              <a:buClrTx/>
              <a:buSzTx/>
              <a:buFontTx/>
              <a:buNone/>
              <a:tabLst/>
            </a:pPr>
            <a:r>
              <a:rPr lang="nl-NL" sz="1800" dirty="0">
                <a:solidFill>
                  <a:schemeClr val="tx1">
                    <a:lumMod val="75000"/>
                    <a:lumOff val="25000"/>
                  </a:schemeClr>
                </a:solidFill>
              </a:rPr>
              <a:t>strip()</a:t>
            </a:r>
          </a:p>
          <a:p>
            <a:pPr marL="0" marR="0" indent="0" algn="l" defTabSz="914400" rtl="0" fontAlgn="auto" latinLnBrk="0" hangingPunct="0">
              <a:lnSpc>
                <a:spcPct val="100000"/>
              </a:lnSpc>
              <a:spcBef>
                <a:spcPts val="0"/>
              </a:spcBef>
              <a:spcAft>
                <a:spcPts val="0"/>
              </a:spcAft>
              <a:buClrTx/>
              <a:buSzTx/>
              <a:buFontTx/>
              <a:buNone/>
              <a:tabLst/>
            </a:pPr>
            <a:r>
              <a:rPr lang="nl-NL" dirty="0" err="1">
                <a:solidFill>
                  <a:schemeClr val="tx1">
                    <a:lumMod val="75000"/>
                    <a:lumOff val="25000"/>
                  </a:schemeClr>
                </a:solidFill>
              </a:rPr>
              <a:t>join</a:t>
            </a:r>
            <a:r>
              <a:rPr lang="nl-NL"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dirty="0" err="1">
                <a:solidFill>
                  <a:schemeClr val="tx1">
                    <a:lumMod val="75000"/>
                    <a:lumOff val="25000"/>
                  </a:schemeClr>
                </a:solidFill>
              </a:rPr>
              <a:t>title</a:t>
            </a:r>
            <a:r>
              <a:rPr lang="nl-NL"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sz="1800" dirty="0" err="1">
                <a:solidFill>
                  <a:schemeClr val="tx1">
                    <a:lumMod val="75000"/>
                    <a:lumOff val="25000"/>
                  </a:schemeClr>
                </a:solidFill>
              </a:rPr>
              <a:t>capitalize</a:t>
            </a:r>
            <a:r>
              <a:rPr lang="nl-NL" sz="1800"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sz="1800" dirty="0" err="1">
                <a:solidFill>
                  <a:schemeClr val="tx1">
                    <a:lumMod val="75000"/>
                    <a:lumOff val="25000"/>
                  </a:schemeClr>
                </a:solidFill>
              </a:rPr>
              <a:t>replace</a:t>
            </a:r>
            <a:r>
              <a:rPr lang="nl-NL" sz="1800" dirty="0">
                <a:solidFill>
                  <a:schemeClr val="tx1">
                    <a:lumMod val="75000"/>
                    <a:lumOff val="25000"/>
                  </a:schemeClr>
                </a:solidFill>
              </a:rPr>
              <a:t>()</a:t>
            </a:r>
          </a:p>
        </p:txBody>
      </p:sp>
      <p:sp>
        <p:nvSpPr>
          <p:cNvPr id="10" name="Boog 9">
            <a:extLst>
              <a:ext uri="{FF2B5EF4-FFF2-40B4-BE49-F238E27FC236}">
                <a16:creationId xmlns:a16="http://schemas.microsoft.com/office/drawing/2014/main" id="{B585425D-A56D-874E-9E69-8153F550C10C}"/>
              </a:ext>
            </a:extLst>
          </p:cNvPr>
          <p:cNvSpPr/>
          <p:nvPr/>
        </p:nvSpPr>
        <p:spPr>
          <a:xfrm>
            <a:off x="3240112" y="1979637"/>
            <a:ext cx="2822712" cy="591680"/>
          </a:xfrm>
          <a:prstGeom prst="arc">
            <a:avLst>
              <a:gd name="adj1" fmla="val 11141211"/>
              <a:gd name="adj2" fmla="val 21134300"/>
            </a:avLst>
          </a:prstGeom>
          <a:ln w="254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endParaRPr>
          </a:p>
        </p:txBody>
      </p:sp>
      <p:sp>
        <p:nvSpPr>
          <p:cNvPr id="11" name="Tekstvak 10">
            <a:extLst>
              <a:ext uri="{FF2B5EF4-FFF2-40B4-BE49-F238E27FC236}">
                <a16:creationId xmlns:a16="http://schemas.microsoft.com/office/drawing/2014/main" id="{32494465-8FC0-D64E-9F1B-FA48A1ADAAFE}"/>
              </a:ext>
            </a:extLst>
          </p:cNvPr>
          <p:cNvSpPr txBox="1"/>
          <p:nvPr/>
        </p:nvSpPr>
        <p:spPr>
          <a:xfrm>
            <a:off x="3761962" y="2044247"/>
            <a:ext cx="177579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000" b="0" i="0" u="none" strike="noStrike" cap="none" spc="0" normalizeH="0" baseline="0" dirty="0" err="1">
                <a:ln>
                  <a:noFill/>
                </a:ln>
                <a:solidFill>
                  <a:srgbClr val="C00000"/>
                </a:solidFill>
                <a:effectLst/>
                <a:uFillTx/>
                <a:latin typeface="+mn-lt"/>
                <a:ea typeface="+mn-ea"/>
                <a:cs typeface="+mn-cs"/>
                <a:sym typeface="Helvetica"/>
              </a:rPr>
              <a:t>instantiation</a:t>
            </a:r>
            <a:endParaRPr kumimoji="0" lang="nl-NL" sz="2000" b="0" i="0" u="none" strike="noStrike" cap="none" spc="0" normalizeH="0" baseline="0" dirty="0">
              <a:ln>
                <a:noFill/>
              </a:ln>
              <a:solidFill>
                <a:srgbClr val="C00000"/>
              </a:solidFill>
              <a:effectLst/>
              <a:uFillTx/>
              <a:latin typeface="+mn-lt"/>
              <a:ea typeface="+mn-ea"/>
              <a:cs typeface="+mn-cs"/>
              <a:sym typeface="Helvetica"/>
            </a:endParaRPr>
          </a:p>
        </p:txBody>
      </p:sp>
      <p:sp>
        <p:nvSpPr>
          <p:cNvPr id="25" name="Tekstvak 24">
            <a:extLst>
              <a:ext uri="{FF2B5EF4-FFF2-40B4-BE49-F238E27FC236}">
                <a16:creationId xmlns:a16="http://schemas.microsoft.com/office/drawing/2014/main" id="{60E649A7-48DA-8B48-803F-F0DFCBCCECAF}"/>
              </a:ext>
            </a:extLst>
          </p:cNvPr>
          <p:cNvSpPr txBox="1"/>
          <p:nvPr/>
        </p:nvSpPr>
        <p:spPr>
          <a:xfrm>
            <a:off x="7945041" y="6158431"/>
            <a:ext cx="177579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000" b="0" i="0" u="none" strike="noStrike" cap="none" spc="0" normalizeH="0" baseline="0" dirty="0" err="1">
                <a:ln>
                  <a:noFill/>
                </a:ln>
                <a:solidFill>
                  <a:srgbClr val="C00000"/>
                </a:solidFill>
                <a:effectLst/>
                <a:uFillTx/>
                <a:latin typeface="+mn-lt"/>
                <a:ea typeface="+mn-ea"/>
                <a:cs typeface="+mn-cs"/>
                <a:sym typeface="Helvetica"/>
              </a:rPr>
              <a:t>instances</a:t>
            </a:r>
            <a:endParaRPr kumimoji="0" lang="nl-NL" sz="2000" b="0" i="0" u="none" strike="noStrike" cap="none" spc="0" normalizeH="0" baseline="0" dirty="0">
              <a:ln>
                <a:noFill/>
              </a:ln>
              <a:solidFill>
                <a:srgbClr val="C00000"/>
              </a:solidFill>
              <a:effectLst/>
              <a:uFillTx/>
              <a:latin typeface="+mn-lt"/>
              <a:ea typeface="+mn-ea"/>
              <a:cs typeface="+mn-cs"/>
              <a:sym typeface="Helvetica"/>
            </a:endParaRPr>
          </a:p>
        </p:txBody>
      </p:sp>
      <p:grpSp>
        <p:nvGrpSpPr>
          <p:cNvPr id="26" name="Groep 25">
            <a:extLst>
              <a:ext uri="{FF2B5EF4-FFF2-40B4-BE49-F238E27FC236}">
                <a16:creationId xmlns:a16="http://schemas.microsoft.com/office/drawing/2014/main" id="{17C3B6DE-2F8E-0742-9552-EB2BE208F188}"/>
              </a:ext>
            </a:extLst>
          </p:cNvPr>
          <p:cNvGrpSpPr/>
          <p:nvPr/>
        </p:nvGrpSpPr>
        <p:grpSpPr>
          <a:xfrm>
            <a:off x="4146016" y="5508029"/>
            <a:ext cx="2424323" cy="1193800"/>
            <a:chOff x="3301999" y="2996539"/>
            <a:chExt cx="2424323" cy="1193800"/>
          </a:xfrm>
        </p:grpSpPr>
        <p:pic>
          <p:nvPicPr>
            <p:cNvPr id="27" name="Afbeelding 26">
              <a:extLst>
                <a:ext uri="{FF2B5EF4-FFF2-40B4-BE49-F238E27FC236}">
                  <a16:creationId xmlns:a16="http://schemas.microsoft.com/office/drawing/2014/main" id="{43A6F428-6B93-C548-B858-CAE39F5D3927}"/>
                </a:ext>
              </a:extLst>
            </p:cNvPr>
            <p:cNvPicPr>
              <a:picLocks noChangeAspect="1"/>
            </p:cNvPicPr>
            <p:nvPr/>
          </p:nvPicPr>
          <p:blipFill>
            <a:blip r:embed="rId2"/>
            <a:stretch>
              <a:fillRect/>
            </a:stretch>
          </p:blipFill>
          <p:spPr>
            <a:xfrm>
              <a:off x="3301999" y="2996539"/>
              <a:ext cx="1270000" cy="1193800"/>
            </a:xfrm>
            <a:prstGeom prst="rect">
              <a:avLst/>
            </a:prstGeom>
          </p:spPr>
        </p:pic>
        <p:sp>
          <p:nvSpPr>
            <p:cNvPr id="28" name="Tekstvak 27">
              <a:extLst>
                <a:ext uri="{FF2B5EF4-FFF2-40B4-BE49-F238E27FC236}">
                  <a16:creationId xmlns:a16="http://schemas.microsoft.com/office/drawing/2014/main" id="{2AA8CF78-B8BA-9F47-8308-E915DE9B31E3}"/>
                </a:ext>
              </a:extLst>
            </p:cNvPr>
            <p:cNvSpPr txBox="1"/>
            <p:nvPr/>
          </p:nvSpPr>
          <p:spPr>
            <a:xfrm rot="21023251">
              <a:off x="3950531" y="310543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upper</a:t>
              </a:r>
              <a:r>
                <a:rPr kumimoji="0" lang="nl-NL" sz="2400" b="0" i="0" u="none" strike="noStrike" cap="none" spc="0" normalizeH="0" baseline="0" dirty="0">
                  <a:ln>
                    <a:noFill/>
                  </a:ln>
                  <a:solidFill>
                    <a:srgbClr val="000000"/>
                  </a:solidFill>
                  <a:effectLst/>
                  <a:uFillTx/>
                  <a:latin typeface="+mn-lt"/>
                  <a:ea typeface="+mn-ea"/>
                  <a:cs typeface="+mn-cs"/>
                  <a:sym typeface="Helvetica"/>
                </a:rPr>
                <a:t>()</a:t>
              </a:r>
            </a:p>
          </p:txBody>
        </p:sp>
      </p:grpSp>
      <p:sp>
        <p:nvSpPr>
          <p:cNvPr id="29" name="Tekstvak 28">
            <a:extLst>
              <a:ext uri="{FF2B5EF4-FFF2-40B4-BE49-F238E27FC236}">
                <a16:creationId xmlns:a16="http://schemas.microsoft.com/office/drawing/2014/main" id="{E4F9B89A-2819-D643-B3F1-903B966444B8}"/>
              </a:ext>
            </a:extLst>
          </p:cNvPr>
          <p:cNvSpPr txBox="1"/>
          <p:nvPr/>
        </p:nvSpPr>
        <p:spPr>
          <a:xfrm>
            <a:off x="3005565" y="3883397"/>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attributes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
        <p:nvSpPr>
          <p:cNvPr id="30" name="Tekstvak 29">
            <a:extLst>
              <a:ext uri="{FF2B5EF4-FFF2-40B4-BE49-F238E27FC236}">
                <a16:creationId xmlns:a16="http://schemas.microsoft.com/office/drawing/2014/main" id="{00EFEADD-7D1D-0041-968D-56E9DE1D931A}"/>
              </a:ext>
            </a:extLst>
          </p:cNvPr>
          <p:cNvSpPr txBox="1"/>
          <p:nvPr/>
        </p:nvSpPr>
        <p:spPr>
          <a:xfrm>
            <a:off x="3005565" y="4529724"/>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methods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
        <p:nvSpPr>
          <p:cNvPr id="3" name="Tekstvak 2">
            <a:extLst>
              <a:ext uri="{FF2B5EF4-FFF2-40B4-BE49-F238E27FC236}">
                <a16:creationId xmlns:a16="http://schemas.microsoft.com/office/drawing/2014/main" id="{0CAEAF24-1BB0-3746-8189-21F2CE40B04C}"/>
              </a:ext>
            </a:extLst>
          </p:cNvPr>
          <p:cNvSpPr txBox="1"/>
          <p:nvPr/>
        </p:nvSpPr>
        <p:spPr>
          <a:xfrm>
            <a:off x="6984528" y="3203773"/>
            <a:ext cx="1728192" cy="369332"/>
          </a:xfrm>
          <a:prstGeom prst="rect">
            <a:avLst/>
          </a:prstGeom>
          <a:noFill/>
        </p:spPr>
        <p:txBody>
          <a:bodyPr wrap="square" rtlCol="0">
            <a:spAutoFit/>
          </a:bodyPr>
          <a:lstStyle/>
          <a:p>
            <a:pPr algn="l"/>
            <a:r>
              <a:rPr lang="nl-NL" dirty="0">
                <a:solidFill>
                  <a:schemeClr val="tx1"/>
                </a:solidFill>
                <a:latin typeface="+mn-lt"/>
              </a:rPr>
              <a:t>'</a:t>
            </a:r>
            <a:r>
              <a:rPr lang="nl-NL" dirty="0" err="1">
                <a:solidFill>
                  <a:schemeClr val="tx1"/>
                </a:solidFill>
                <a:latin typeface="+mn-lt"/>
              </a:rPr>
              <a:t>something</a:t>
            </a:r>
            <a:r>
              <a:rPr lang="nl-NL" dirty="0">
                <a:solidFill>
                  <a:schemeClr val="tx1"/>
                </a:solidFill>
                <a:latin typeface="+mn-lt"/>
              </a:rPr>
              <a:t>'</a:t>
            </a:r>
          </a:p>
        </p:txBody>
      </p:sp>
      <p:sp>
        <p:nvSpPr>
          <p:cNvPr id="31" name="Tekstvak 30">
            <a:extLst>
              <a:ext uri="{FF2B5EF4-FFF2-40B4-BE49-F238E27FC236}">
                <a16:creationId xmlns:a16="http://schemas.microsoft.com/office/drawing/2014/main" id="{DA75746C-CB51-C843-BECF-6D0B7F9340B9}"/>
              </a:ext>
            </a:extLst>
          </p:cNvPr>
          <p:cNvSpPr txBox="1"/>
          <p:nvPr/>
        </p:nvSpPr>
        <p:spPr>
          <a:xfrm>
            <a:off x="6336525" y="4007293"/>
            <a:ext cx="1728192" cy="369332"/>
          </a:xfrm>
          <a:prstGeom prst="rect">
            <a:avLst/>
          </a:prstGeom>
          <a:noFill/>
        </p:spPr>
        <p:txBody>
          <a:bodyPr wrap="square" rtlCol="0">
            <a:spAutoFit/>
          </a:bodyPr>
          <a:lstStyle/>
          <a:p>
            <a:pPr algn="l"/>
            <a:r>
              <a:rPr lang="nl-NL" dirty="0">
                <a:solidFill>
                  <a:schemeClr val="tx1"/>
                </a:solidFill>
                <a:latin typeface="+mn-lt"/>
              </a:rPr>
              <a:t>'</a:t>
            </a:r>
            <a:r>
              <a:rPr lang="nl-NL" dirty="0" err="1">
                <a:solidFill>
                  <a:schemeClr val="tx1"/>
                </a:solidFill>
                <a:latin typeface="+mn-lt"/>
              </a:rPr>
              <a:t>something</a:t>
            </a:r>
            <a:r>
              <a:rPr lang="nl-NL" dirty="0">
                <a:solidFill>
                  <a:schemeClr val="tx1"/>
                </a:solidFill>
                <a:latin typeface="+mn-lt"/>
              </a:rPr>
              <a:t> </a:t>
            </a:r>
            <a:r>
              <a:rPr lang="nl-NL" dirty="0" err="1">
                <a:solidFill>
                  <a:schemeClr val="tx1"/>
                </a:solidFill>
                <a:latin typeface="+mn-lt"/>
              </a:rPr>
              <a:t>else</a:t>
            </a:r>
            <a:r>
              <a:rPr lang="nl-NL" dirty="0">
                <a:solidFill>
                  <a:schemeClr val="tx1"/>
                </a:solidFill>
                <a:latin typeface="+mn-lt"/>
              </a:rPr>
              <a:t>'</a:t>
            </a:r>
          </a:p>
        </p:txBody>
      </p:sp>
      <p:sp>
        <p:nvSpPr>
          <p:cNvPr id="32" name="Tekstvak 31">
            <a:extLst>
              <a:ext uri="{FF2B5EF4-FFF2-40B4-BE49-F238E27FC236}">
                <a16:creationId xmlns:a16="http://schemas.microsoft.com/office/drawing/2014/main" id="{2DE2DF73-8C61-5A48-8FC3-E466D5E24213}"/>
              </a:ext>
            </a:extLst>
          </p:cNvPr>
          <p:cNvSpPr txBox="1"/>
          <p:nvPr/>
        </p:nvSpPr>
        <p:spPr>
          <a:xfrm>
            <a:off x="7706416" y="4852138"/>
            <a:ext cx="1728192" cy="369332"/>
          </a:xfrm>
          <a:prstGeom prst="rect">
            <a:avLst/>
          </a:prstGeom>
          <a:noFill/>
        </p:spPr>
        <p:txBody>
          <a:bodyPr wrap="square" rtlCol="0">
            <a:spAutoFit/>
          </a:bodyPr>
          <a:lstStyle/>
          <a:p>
            <a:pPr algn="l"/>
            <a:r>
              <a:rPr lang="nl-NL" dirty="0">
                <a:solidFill>
                  <a:schemeClr val="tx1"/>
                </a:solidFill>
                <a:latin typeface="+mn-lt"/>
              </a:rPr>
              <a:t>'</a:t>
            </a:r>
            <a:r>
              <a:rPr lang="nl-NL" dirty="0" err="1">
                <a:solidFill>
                  <a:schemeClr val="tx1"/>
                </a:solidFill>
                <a:latin typeface="+mn-lt"/>
              </a:rPr>
              <a:t>hello</a:t>
            </a:r>
            <a:r>
              <a:rPr lang="nl-NL" dirty="0">
                <a:solidFill>
                  <a:schemeClr val="tx1"/>
                </a:solidFill>
                <a:latin typeface="+mn-lt"/>
              </a:rPr>
              <a:t> </a:t>
            </a:r>
            <a:r>
              <a:rPr lang="nl-NL" dirty="0" err="1">
                <a:solidFill>
                  <a:schemeClr val="tx1"/>
                </a:solidFill>
                <a:latin typeface="+mn-lt"/>
              </a:rPr>
              <a:t>world</a:t>
            </a:r>
            <a:r>
              <a:rPr lang="nl-NL" dirty="0">
                <a:solidFill>
                  <a:schemeClr val="tx1"/>
                </a:solidFill>
                <a:latin typeface="+mn-lt"/>
              </a:rPr>
              <a:t>'</a:t>
            </a:r>
          </a:p>
        </p:txBody>
      </p:sp>
    </p:spTree>
    <p:extLst>
      <p:ext uri="{BB962C8B-B14F-4D97-AF65-F5344CB8AC3E}">
        <p14:creationId xmlns:p14="http://schemas.microsoft.com/office/powerpoint/2010/main" val="531660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3F7866-2159-A846-B941-E1FC6A3E523E}"/>
              </a:ext>
            </a:extLst>
          </p:cNvPr>
          <p:cNvSpPr>
            <a:spLocks noGrp="1"/>
          </p:cNvSpPr>
          <p:nvPr>
            <p:ph type="title"/>
          </p:nvPr>
        </p:nvSpPr>
        <p:spPr/>
        <p:txBody>
          <a:bodyPr/>
          <a:lstStyle/>
          <a:p>
            <a:r>
              <a:rPr lang="nl-NL" dirty="0"/>
              <a:t>Object </a:t>
            </a:r>
            <a:r>
              <a:rPr lang="nl-NL" dirty="0" err="1"/>
              <a:t>Oriented</a:t>
            </a:r>
            <a:r>
              <a:rPr lang="nl-NL" dirty="0"/>
              <a:t> Programming</a:t>
            </a:r>
          </a:p>
        </p:txBody>
      </p:sp>
      <p:sp>
        <p:nvSpPr>
          <p:cNvPr id="4" name="Tekstvak 3">
            <a:extLst>
              <a:ext uri="{FF2B5EF4-FFF2-40B4-BE49-F238E27FC236}">
                <a16:creationId xmlns:a16="http://schemas.microsoft.com/office/drawing/2014/main" id="{CA60EEEC-190F-B348-A449-660BE2EDC92D}"/>
              </a:ext>
            </a:extLst>
          </p:cNvPr>
          <p:cNvSpPr txBox="1"/>
          <p:nvPr/>
        </p:nvSpPr>
        <p:spPr>
          <a:xfrm>
            <a:off x="1177819" y="212325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rgbClr val="000000"/>
                </a:solidFill>
                <a:effectLst/>
                <a:uFillTx/>
                <a:latin typeface="+mn-lt"/>
                <a:ea typeface="+mn-ea"/>
                <a:cs typeface="+mn-cs"/>
                <a:sym typeface="Helvetica"/>
              </a:rPr>
              <a:t>Class</a:t>
            </a:r>
          </a:p>
        </p:txBody>
      </p:sp>
      <p:sp>
        <p:nvSpPr>
          <p:cNvPr id="5" name="Tekstvak 4">
            <a:extLst>
              <a:ext uri="{FF2B5EF4-FFF2-40B4-BE49-F238E27FC236}">
                <a16:creationId xmlns:a16="http://schemas.microsoft.com/office/drawing/2014/main" id="{C47ED499-B002-CE4E-A9FF-0DFD2EEFBF88}"/>
              </a:ext>
            </a:extLst>
          </p:cNvPr>
          <p:cNvSpPr txBox="1"/>
          <p:nvPr/>
        </p:nvSpPr>
        <p:spPr>
          <a:xfrm>
            <a:off x="6681571" y="2123258"/>
            <a:ext cx="103810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Objects</a:t>
            </a:r>
            <a:endParaRPr kumimoji="0" lang="nl-NL" sz="2400" b="0" i="0" u="none" strike="noStrike" cap="none" spc="0" normalizeH="0" baseline="0" dirty="0">
              <a:ln>
                <a:noFill/>
              </a:ln>
              <a:solidFill>
                <a:srgbClr val="000000"/>
              </a:solidFill>
              <a:effectLst/>
              <a:uFillTx/>
              <a:latin typeface="+mn-lt"/>
              <a:ea typeface="+mn-ea"/>
              <a:cs typeface="+mn-cs"/>
              <a:sym typeface="Helvetica"/>
            </a:endParaRPr>
          </a:p>
        </p:txBody>
      </p:sp>
      <p:sp>
        <p:nvSpPr>
          <p:cNvPr id="7" name="Tekstvak 6">
            <a:extLst>
              <a:ext uri="{FF2B5EF4-FFF2-40B4-BE49-F238E27FC236}">
                <a16:creationId xmlns:a16="http://schemas.microsoft.com/office/drawing/2014/main" id="{1F30E584-232A-1846-A7B4-9C1D524BB5B9}"/>
              </a:ext>
            </a:extLst>
          </p:cNvPr>
          <p:cNvSpPr txBox="1"/>
          <p:nvPr/>
        </p:nvSpPr>
        <p:spPr>
          <a:xfrm>
            <a:off x="1177820" y="3298625"/>
            <a:ext cx="1775791" cy="461661"/>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a:ln>
                  <a:noFill/>
                </a:ln>
                <a:solidFill>
                  <a:schemeClr val="tx1">
                    <a:lumMod val="75000"/>
                    <a:lumOff val="25000"/>
                  </a:schemeClr>
                </a:solidFill>
                <a:effectLst/>
                <a:uFillTx/>
                <a:latin typeface="+mn-lt"/>
                <a:ea typeface="+mn-ea"/>
                <a:cs typeface="+mn-cs"/>
                <a:sym typeface="Helvetica"/>
              </a:rPr>
              <a:t>list</a:t>
            </a:r>
          </a:p>
        </p:txBody>
      </p:sp>
      <p:sp>
        <p:nvSpPr>
          <p:cNvPr id="8" name="Tekstvak 7">
            <a:extLst>
              <a:ext uri="{FF2B5EF4-FFF2-40B4-BE49-F238E27FC236}">
                <a16:creationId xmlns:a16="http://schemas.microsoft.com/office/drawing/2014/main" id="{25B3A096-595A-1E4C-AE02-C0E2FF0DE4C1}"/>
              </a:ext>
            </a:extLst>
          </p:cNvPr>
          <p:cNvSpPr txBox="1"/>
          <p:nvPr/>
        </p:nvSpPr>
        <p:spPr>
          <a:xfrm>
            <a:off x="1177819" y="3760286"/>
            <a:ext cx="1775791" cy="369328"/>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lang="nl-NL" sz="1800" dirty="0">
              <a:solidFill>
                <a:schemeClr val="tx1">
                  <a:lumMod val="75000"/>
                  <a:lumOff val="25000"/>
                </a:schemeClr>
              </a:solidFill>
            </a:endParaRPr>
          </a:p>
        </p:txBody>
      </p:sp>
      <p:sp>
        <p:nvSpPr>
          <p:cNvPr id="9" name="Tekstvak 8">
            <a:extLst>
              <a:ext uri="{FF2B5EF4-FFF2-40B4-BE49-F238E27FC236}">
                <a16:creationId xmlns:a16="http://schemas.microsoft.com/office/drawing/2014/main" id="{D9D573A3-7668-8F4A-8DC0-3AF0518926EA}"/>
              </a:ext>
            </a:extLst>
          </p:cNvPr>
          <p:cNvSpPr txBox="1"/>
          <p:nvPr/>
        </p:nvSpPr>
        <p:spPr>
          <a:xfrm>
            <a:off x="1177819" y="4129614"/>
            <a:ext cx="1775791" cy="1477323"/>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dirty="0">
                <a:solidFill>
                  <a:schemeClr val="tx1">
                    <a:lumMod val="75000"/>
                    <a:lumOff val="25000"/>
                  </a:schemeClr>
                </a:solidFill>
              </a:rPr>
              <a:t>append</a:t>
            </a:r>
            <a:r>
              <a:rPr lang="nl-NL" sz="1800"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sz="1800" dirty="0" err="1">
                <a:solidFill>
                  <a:schemeClr val="tx1">
                    <a:lumMod val="75000"/>
                    <a:lumOff val="25000"/>
                  </a:schemeClr>
                </a:solidFill>
              </a:rPr>
              <a:t>insert</a:t>
            </a:r>
            <a:r>
              <a:rPr lang="nl-NL" sz="1800"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dirty="0" err="1">
                <a:solidFill>
                  <a:schemeClr val="tx1">
                    <a:lumMod val="75000"/>
                    <a:lumOff val="25000"/>
                  </a:schemeClr>
                </a:solidFill>
              </a:rPr>
              <a:t>extend</a:t>
            </a:r>
            <a:r>
              <a:rPr lang="nl-NL" dirty="0">
                <a:solidFill>
                  <a:schemeClr val="tx1">
                    <a:lumMod val="75000"/>
                    <a:lumOff val="25000"/>
                  </a:schemeClr>
                </a:solidFill>
              </a:rPr>
              <a:t>()</a:t>
            </a:r>
          </a:p>
          <a:p>
            <a:pPr marL="0" marR="0" indent="0" algn="l" defTabSz="914400" rtl="0" fontAlgn="auto" latinLnBrk="0" hangingPunct="0">
              <a:lnSpc>
                <a:spcPct val="100000"/>
              </a:lnSpc>
              <a:spcBef>
                <a:spcPts val="0"/>
              </a:spcBef>
              <a:spcAft>
                <a:spcPts val="0"/>
              </a:spcAft>
              <a:buClrTx/>
              <a:buSzTx/>
              <a:buFontTx/>
              <a:buNone/>
              <a:tabLst/>
            </a:pPr>
            <a:r>
              <a:rPr lang="nl-NL" sz="1800" dirty="0">
                <a:solidFill>
                  <a:schemeClr val="tx1">
                    <a:lumMod val="75000"/>
                    <a:lumOff val="25000"/>
                  </a:schemeClr>
                </a:solidFill>
              </a:rPr>
              <a:t>pop()</a:t>
            </a:r>
          </a:p>
          <a:p>
            <a:pPr marL="0" marR="0" indent="0" algn="l" defTabSz="914400" rtl="0" fontAlgn="auto" latinLnBrk="0" hangingPunct="0">
              <a:lnSpc>
                <a:spcPct val="100000"/>
              </a:lnSpc>
              <a:spcBef>
                <a:spcPts val="0"/>
              </a:spcBef>
              <a:spcAft>
                <a:spcPts val="0"/>
              </a:spcAft>
              <a:buClrTx/>
              <a:buSzTx/>
              <a:buFontTx/>
              <a:buNone/>
              <a:tabLst/>
            </a:pPr>
            <a:r>
              <a:rPr lang="nl-NL" sz="1800" dirty="0" err="1">
                <a:solidFill>
                  <a:schemeClr val="tx1">
                    <a:lumMod val="75000"/>
                    <a:lumOff val="25000"/>
                  </a:schemeClr>
                </a:solidFill>
              </a:rPr>
              <a:t>sort</a:t>
            </a:r>
            <a:r>
              <a:rPr lang="nl-NL" sz="1800" dirty="0">
                <a:solidFill>
                  <a:schemeClr val="tx1">
                    <a:lumMod val="75000"/>
                    <a:lumOff val="25000"/>
                  </a:schemeClr>
                </a:solidFill>
              </a:rPr>
              <a:t>()</a:t>
            </a:r>
          </a:p>
        </p:txBody>
      </p:sp>
      <p:sp>
        <p:nvSpPr>
          <p:cNvPr id="10" name="Boog 9">
            <a:extLst>
              <a:ext uri="{FF2B5EF4-FFF2-40B4-BE49-F238E27FC236}">
                <a16:creationId xmlns:a16="http://schemas.microsoft.com/office/drawing/2014/main" id="{B585425D-A56D-874E-9E69-8153F550C10C}"/>
              </a:ext>
            </a:extLst>
          </p:cNvPr>
          <p:cNvSpPr/>
          <p:nvPr/>
        </p:nvSpPr>
        <p:spPr>
          <a:xfrm>
            <a:off x="3240112" y="1979637"/>
            <a:ext cx="2822712" cy="591680"/>
          </a:xfrm>
          <a:prstGeom prst="arc">
            <a:avLst>
              <a:gd name="adj1" fmla="val 11141211"/>
              <a:gd name="adj2" fmla="val 21134300"/>
            </a:avLst>
          </a:prstGeom>
          <a:ln w="254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endParaRPr>
          </a:p>
        </p:txBody>
      </p:sp>
      <p:sp>
        <p:nvSpPr>
          <p:cNvPr id="11" name="Tekstvak 10">
            <a:extLst>
              <a:ext uri="{FF2B5EF4-FFF2-40B4-BE49-F238E27FC236}">
                <a16:creationId xmlns:a16="http://schemas.microsoft.com/office/drawing/2014/main" id="{32494465-8FC0-D64E-9F1B-FA48A1ADAAFE}"/>
              </a:ext>
            </a:extLst>
          </p:cNvPr>
          <p:cNvSpPr txBox="1"/>
          <p:nvPr/>
        </p:nvSpPr>
        <p:spPr>
          <a:xfrm>
            <a:off x="3761962" y="2044247"/>
            <a:ext cx="177579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000" b="0" i="0" u="none" strike="noStrike" cap="none" spc="0" normalizeH="0" baseline="0" dirty="0" err="1">
                <a:ln>
                  <a:noFill/>
                </a:ln>
                <a:solidFill>
                  <a:srgbClr val="C00000"/>
                </a:solidFill>
                <a:effectLst/>
                <a:uFillTx/>
                <a:latin typeface="+mn-lt"/>
                <a:ea typeface="+mn-ea"/>
                <a:cs typeface="+mn-cs"/>
                <a:sym typeface="Helvetica"/>
              </a:rPr>
              <a:t>instantiation</a:t>
            </a:r>
            <a:endParaRPr kumimoji="0" lang="nl-NL" sz="2000" b="0" i="0" u="none" strike="noStrike" cap="none" spc="0" normalizeH="0" baseline="0" dirty="0">
              <a:ln>
                <a:noFill/>
              </a:ln>
              <a:solidFill>
                <a:srgbClr val="C00000"/>
              </a:solidFill>
              <a:effectLst/>
              <a:uFillTx/>
              <a:latin typeface="+mn-lt"/>
              <a:ea typeface="+mn-ea"/>
              <a:cs typeface="+mn-cs"/>
              <a:sym typeface="Helvetica"/>
            </a:endParaRPr>
          </a:p>
        </p:txBody>
      </p:sp>
      <p:sp>
        <p:nvSpPr>
          <p:cNvPr id="25" name="Tekstvak 24">
            <a:extLst>
              <a:ext uri="{FF2B5EF4-FFF2-40B4-BE49-F238E27FC236}">
                <a16:creationId xmlns:a16="http://schemas.microsoft.com/office/drawing/2014/main" id="{60E649A7-48DA-8B48-803F-F0DFCBCCECAF}"/>
              </a:ext>
            </a:extLst>
          </p:cNvPr>
          <p:cNvSpPr txBox="1"/>
          <p:nvPr/>
        </p:nvSpPr>
        <p:spPr>
          <a:xfrm>
            <a:off x="7945041" y="6158431"/>
            <a:ext cx="177579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000" b="0" i="0" u="none" strike="noStrike" cap="none" spc="0" normalizeH="0" baseline="0" dirty="0" err="1">
                <a:ln>
                  <a:noFill/>
                </a:ln>
                <a:solidFill>
                  <a:srgbClr val="C00000"/>
                </a:solidFill>
                <a:effectLst/>
                <a:uFillTx/>
                <a:latin typeface="+mn-lt"/>
                <a:ea typeface="+mn-ea"/>
                <a:cs typeface="+mn-cs"/>
                <a:sym typeface="Helvetica"/>
              </a:rPr>
              <a:t>instances</a:t>
            </a:r>
            <a:endParaRPr kumimoji="0" lang="nl-NL" sz="2000" b="0" i="0" u="none" strike="noStrike" cap="none" spc="0" normalizeH="0" baseline="0" dirty="0">
              <a:ln>
                <a:noFill/>
              </a:ln>
              <a:solidFill>
                <a:srgbClr val="C00000"/>
              </a:solidFill>
              <a:effectLst/>
              <a:uFillTx/>
              <a:latin typeface="+mn-lt"/>
              <a:ea typeface="+mn-ea"/>
              <a:cs typeface="+mn-cs"/>
              <a:sym typeface="Helvetica"/>
            </a:endParaRPr>
          </a:p>
        </p:txBody>
      </p:sp>
      <p:grpSp>
        <p:nvGrpSpPr>
          <p:cNvPr id="26" name="Groep 25">
            <a:extLst>
              <a:ext uri="{FF2B5EF4-FFF2-40B4-BE49-F238E27FC236}">
                <a16:creationId xmlns:a16="http://schemas.microsoft.com/office/drawing/2014/main" id="{17C3B6DE-2F8E-0742-9552-EB2BE208F188}"/>
              </a:ext>
            </a:extLst>
          </p:cNvPr>
          <p:cNvGrpSpPr/>
          <p:nvPr/>
        </p:nvGrpSpPr>
        <p:grpSpPr>
          <a:xfrm>
            <a:off x="4146016" y="5508029"/>
            <a:ext cx="2424323" cy="1193800"/>
            <a:chOff x="3301999" y="2996539"/>
            <a:chExt cx="2424323" cy="1193800"/>
          </a:xfrm>
        </p:grpSpPr>
        <p:pic>
          <p:nvPicPr>
            <p:cNvPr id="27" name="Afbeelding 26">
              <a:extLst>
                <a:ext uri="{FF2B5EF4-FFF2-40B4-BE49-F238E27FC236}">
                  <a16:creationId xmlns:a16="http://schemas.microsoft.com/office/drawing/2014/main" id="{43A6F428-6B93-C548-B858-CAE39F5D3927}"/>
                </a:ext>
              </a:extLst>
            </p:cNvPr>
            <p:cNvPicPr>
              <a:picLocks noChangeAspect="1"/>
            </p:cNvPicPr>
            <p:nvPr/>
          </p:nvPicPr>
          <p:blipFill>
            <a:blip r:embed="rId2"/>
            <a:stretch>
              <a:fillRect/>
            </a:stretch>
          </p:blipFill>
          <p:spPr>
            <a:xfrm>
              <a:off x="3301999" y="2996539"/>
              <a:ext cx="1270000" cy="1193800"/>
            </a:xfrm>
            <a:prstGeom prst="rect">
              <a:avLst/>
            </a:prstGeom>
          </p:spPr>
        </p:pic>
        <p:sp>
          <p:nvSpPr>
            <p:cNvPr id="28" name="Tekstvak 27">
              <a:extLst>
                <a:ext uri="{FF2B5EF4-FFF2-40B4-BE49-F238E27FC236}">
                  <a16:creationId xmlns:a16="http://schemas.microsoft.com/office/drawing/2014/main" id="{2AA8CF78-B8BA-9F47-8308-E915DE9B31E3}"/>
                </a:ext>
              </a:extLst>
            </p:cNvPr>
            <p:cNvSpPr txBox="1"/>
            <p:nvPr/>
          </p:nvSpPr>
          <p:spPr>
            <a:xfrm rot="21023251">
              <a:off x="3950531" y="3105438"/>
              <a:ext cx="177579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2400" b="0" i="0" u="none" strike="noStrike" cap="none" spc="0" normalizeH="0" baseline="0" dirty="0" err="1">
                  <a:ln>
                    <a:noFill/>
                  </a:ln>
                  <a:solidFill>
                    <a:srgbClr val="000000"/>
                  </a:solidFill>
                  <a:effectLst/>
                  <a:uFillTx/>
                  <a:latin typeface="+mn-lt"/>
                  <a:ea typeface="+mn-ea"/>
                  <a:cs typeface="+mn-cs"/>
                  <a:sym typeface="Helvetica"/>
                </a:rPr>
                <a:t>sort</a:t>
              </a:r>
              <a:r>
                <a:rPr kumimoji="0" lang="nl-NL" sz="2400" b="0" i="0" u="none" strike="noStrike" cap="none" spc="0" normalizeH="0" baseline="0" dirty="0">
                  <a:ln>
                    <a:noFill/>
                  </a:ln>
                  <a:solidFill>
                    <a:srgbClr val="000000"/>
                  </a:solidFill>
                  <a:effectLst/>
                  <a:uFillTx/>
                  <a:latin typeface="+mn-lt"/>
                  <a:ea typeface="+mn-ea"/>
                  <a:cs typeface="+mn-cs"/>
                  <a:sym typeface="Helvetica"/>
                </a:rPr>
                <a:t>()</a:t>
              </a:r>
            </a:p>
          </p:txBody>
        </p:sp>
      </p:grpSp>
      <p:sp>
        <p:nvSpPr>
          <p:cNvPr id="29" name="Tekstvak 28">
            <a:extLst>
              <a:ext uri="{FF2B5EF4-FFF2-40B4-BE49-F238E27FC236}">
                <a16:creationId xmlns:a16="http://schemas.microsoft.com/office/drawing/2014/main" id="{E4F9B89A-2819-D643-B3F1-903B966444B8}"/>
              </a:ext>
            </a:extLst>
          </p:cNvPr>
          <p:cNvSpPr txBox="1"/>
          <p:nvPr/>
        </p:nvSpPr>
        <p:spPr>
          <a:xfrm>
            <a:off x="3005565" y="3883397"/>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attributes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
        <p:nvSpPr>
          <p:cNvPr id="30" name="Tekstvak 29">
            <a:extLst>
              <a:ext uri="{FF2B5EF4-FFF2-40B4-BE49-F238E27FC236}">
                <a16:creationId xmlns:a16="http://schemas.microsoft.com/office/drawing/2014/main" id="{00EFEADD-7D1D-0041-968D-56E9DE1D931A}"/>
              </a:ext>
            </a:extLst>
          </p:cNvPr>
          <p:cNvSpPr txBox="1"/>
          <p:nvPr/>
        </p:nvSpPr>
        <p:spPr>
          <a:xfrm>
            <a:off x="3005565" y="4529724"/>
            <a:ext cx="112355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err="1">
                <a:ln>
                  <a:noFill/>
                </a:ln>
                <a:solidFill>
                  <a:srgbClr val="C00000"/>
                </a:solidFill>
                <a:effectLst/>
                <a:uFillTx/>
                <a:latin typeface="+mn-lt"/>
                <a:ea typeface="+mn-ea"/>
                <a:cs typeface="+mn-cs"/>
                <a:sym typeface="Helvetica"/>
              </a:rPr>
              <a:t>methods</a:t>
            </a:r>
            <a:endParaRPr kumimoji="0" lang="nl-NL" sz="1600" b="0" i="0" u="none" strike="noStrike" cap="none" spc="0" normalizeH="0" baseline="0" dirty="0">
              <a:ln>
                <a:noFill/>
              </a:ln>
              <a:solidFill>
                <a:srgbClr val="C00000"/>
              </a:solidFill>
              <a:effectLst/>
              <a:uFillTx/>
              <a:latin typeface="+mn-lt"/>
              <a:ea typeface="+mn-ea"/>
              <a:cs typeface="+mn-cs"/>
              <a:sym typeface="Helvetica"/>
            </a:endParaRPr>
          </a:p>
        </p:txBody>
      </p:sp>
      <p:sp>
        <p:nvSpPr>
          <p:cNvPr id="3" name="Tekstvak 2">
            <a:extLst>
              <a:ext uri="{FF2B5EF4-FFF2-40B4-BE49-F238E27FC236}">
                <a16:creationId xmlns:a16="http://schemas.microsoft.com/office/drawing/2014/main" id="{0CAEAF24-1BB0-3746-8189-21F2CE40B04C}"/>
              </a:ext>
            </a:extLst>
          </p:cNvPr>
          <p:cNvSpPr txBox="1"/>
          <p:nvPr/>
        </p:nvSpPr>
        <p:spPr>
          <a:xfrm>
            <a:off x="6984528" y="3203773"/>
            <a:ext cx="1728192" cy="369332"/>
          </a:xfrm>
          <a:prstGeom prst="rect">
            <a:avLst/>
          </a:prstGeom>
          <a:noFill/>
        </p:spPr>
        <p:txBody>
          <a:bodyPr wrap="square" rtlCol="0">
            <a:spAutoFit/>
          </a:bodyPr>
          <a:lstStyle/>
          <a:p>
            <a:pPr algn="l"/>
            <a:r>
              <a:rPr lang="nl-NL" dirty="0">
                <a:solidFill>
                  <a:schemeClr val="tx1"/>
                </a:solidFill>
                <a:latin typeface="+mn-lt"/>
              </a:rPr>
              <a:t>[1, 2, 3]</a:t>
            </a:r>
          </a:p>
        </p:txBody>
      </p:sp>
      <p:sp>
        <p:nvSpPr>
          <p:cNvPr id="31" name="Tekstvak 30">
            <a:extLst>
              <a:ext uri="{FF2B5EF4-FFF2-40B4-BE49-F238E27FC236}">
                <a16:creationId xmlns:a16="http://schemas.microsoft.com/office/drawing/2014/main" id="{DA75746C-CB51-C843-BECF-6D0B7F9340B9}"/>
              </a:ext>
            </a:extLst>
          </p:cNvPr>
          <p:cNvSpPr txBox="1"/>
          <p:nvPr/>
        </p:nvSpPr>
        <p:spPr>
          <a:xfrm>
            <a:off x="5616376" y="4007293"/>
            <a:ext cx="3672407" cy="369332"/>
          </a:xfrm>
          <a:prstGeom prst="rect">
            <a:avLst/>
          </a:prstGeom>
          <a:noFill/>
        </p:spPr>
        <p:txBody>
          <a:bodyPr wrap="square" rtlCol="0">
            <a:spAutoFit/>
          </a:bodyPr>
          <a:lstStyle/>
          <a:p>
            <a:pPr algn="l"/>
            <a:r>
              <a:rPr lang="nl-NL" dirty="0">
                <a:solidFill>
                  <a:schemeClr val="tx1"/>
                </a:solidFill>
                <a:latin typeface="+mn-lt"/>
              </a:rPr>
              <a:t>['</a:t>
            </a:r>
            <a:r>
              <a:rPr lang="nl-NL" dirty="0" err="1">
                <a:solidFill>
                  <a:schemeClr val="tx1"/>
                </a:solidFill>
                <a:latin typeface="+mn-lt"/>
              </a:rPr>
              <a:t>something</a:t>
            </a:r>
            <a:r>
              <a:rPr lang="nl-NL" dirty="0">
                <a:solidFill>
                  <a:schemeClr val="tx1"/>
                </a:solidFill>
                <a:latin typeface="+mn-lt"/>
              </a:rPr>
              <a:t>', '</a:t>
            </a:r>
            <a:r>
              <a:rPr lang="nl-NL" dirty="0" err="1">
                <a:solidFill>
                  <a:schemeClr val="tx1"/>
                </a:solidFill>
                <a:latin typeface="+mn-lt"/>
              </a:rPr>
              <a:t>something</a:t>
            </a:r>
            <a:r>
              <a:rPr lang="nl-NL" dirty="0">
                <a:solidFill>
                  <a:schemeClr val="tx1"/>
                </a:solidFill>
                <a:latin typeface="+mn-lt"/>
              </a:rPr>
              <a:t> </a:t>
            </a:r>
            <a:r>
              <a:rPr lang="nl-NL" dirty="0" err="1">
                <a:solidFill>
                  <a:schemeClr val="tx1"/>
                </a:solidFill>
                <a:latin typeface="+mn-lt"/>
              </a:rPr>
              <a:t>else</a:t>
            </a:r>
            <a:r>
              <a:rPr lang="nl-NL" dirty="0">
                <a:solidFill>
                  <a:schemeClr val="tx1"/>
                </a:solidFill>
                <a:latin typeface="+mn-lt"/>
              </a:rPr>
              <a:t>']</a:t>
            </a:r>
          </a:p>
        </p:txBody>
      </p:sp>
    </p:spTree>
    <p:extLst>
      <p:ext uri="{BB962C8B-B14F-4D97-AF65-F5344CB8AC3E}">
        <p14:creationId xmlns:p14="http://schemas.microsoft.com/office/powerpoint/2010/main" val="2065504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F3019-0A1F-D748-889A-DE6579A901BA}"/>
              </a:ext>
            </a:extLst>
          </p:cNvPr>
          <p:cNvSpPr>
            <a:spLocks noGrp="1"/>
          </p:cNvSpPr>
          <p:nvPr>
            <p:ph type="title"/>
          </p:nvPr>
        </p:nvSpPr>
        <p:spPr/>
        <p:txBody>
          <a:bodyPr/>
          <a:lstStyle/>
          <a:p>
            <a:r>
              <a:rPr lang="nl-NL"/>
              <a:t>Turtle</a:t>
            </a:r>
          </a:p>
        </p:txBody>
      </p:sp>
      <p:sp>
        <p:nvSpPr>
          <p:cNvPr id="3" name="Tijdelijke aanduiding voor inhoud 2">
            <a:extLst>
              <a:ext uri="{FF2B5EF4-FFF2-40B4-BE49-F238E27FC236}">
                <a16:creationId xmlns:a16="http://schemas.microsoft.com/office/drawing/2014/main" id="{4FD4E5EF-22C0-0A48-B65E-F719BBEADE77}"/>
              </a:ext>
            </a:extLst>
          </p:cNvPr>
          <p:cNvSpPr>
            <a:spLocks noGrp="1"/>
          </p:cNvSpPr>
          <p:nvPr>
            <p:ph idx="1"/>
          </p:nvPr>
        </p:nvSpPr>
        <p:spPr/>
        <p:txBody>
          <a:bodyPr/>
          <a:lstStyle/>
          <a:p>
            <a:pPr marL="0" indent="0">
              <a:buNone/>
            </a:pPr>
            <a:r>
              <a:rPr lang="nl-NL"/>
              <a:t>Draw a polygon with turtle.</a:t>
            </a:r>
          </a:p>
          <a:p>
            <a:endParaRPr lang="nl-NL"/>
          </a:p>
          <a:p>
            <a:r>
              <a:rPr lang="nl-NL"/>
              <a:t>Check out the different methods that you can use with turtle</a:t>
            </a:r>
          </a:p>
          <a:p>
            <a:pPr lvl="1"/>
            <a:r>
              <a:rPr lang="nl-NL"/>
              <a:t>in particular: forward and left</a:t>
            </a:r>
          </a:p>
          <a:p>
            <a:r>
              <a:rPr lang="nl-NL"/>
              <a:t>Import turtle</a:t>
            </a:r>
          </a:p>
          <a:p>
            <a:r>
              <a:rPr lang="nl-NL"/>
              <a:t>End the program with turtle.done()</a:t>
            </a:r>
          </a:p>
          <a:p>
            <a:r>
              <a:rPr lang="nl-NL"/>
              <a:t>Draw a square</a:t>
            </a:r>
          </a:p>
          <a:p>
            <a:r>
              <a:rPr lang="nl-NL"/>
              <a:t>Draw a polygon</a:t>
            </a:r>
          </a:p>
          <a:p>
            <a:pPr lvl="1"/>
            <a:r>
              <a:rPr lang="nl-NL"/>
              <a:t>Calculate the angle of each corner </a:t>
            </a:r>
            <a:r>
              <a:rPr lang="nl-NL">
                <a:hlinkClick r:id="rId2"/>
              </a:rPr>
              <a:t>https://nl.wikipedia.org/wiki/Regelmatige_veelhoek</a:t>
            </a:r>
            <a:endParaRPr lang="nl-NL"/>
          </a:p>
          <a:p>
            <a:pPr lvl="1"/>
            <a:endParaRPr lang="nl-NL"/>
          </a:p>
        </p:txBody>
      </p:sp>
      <p:pic>
        <p:nvPicPr>
          <p:cNvPr id="8" name="Afbeelding 7">
            <a:extLst>
              <a:ext uri="{FF2B5EF4-FFF2-40B4-BE49-F238E27FC236}">
                <a16:creationId xmlns:a16="http://schemas.microsoft.com/office/drawing/2014/main" id="{41A1811C-BCB1-6B41-8E04-551EE4F236BF}"/>
              </a:ext>
            </a:extLst>
          </p:cNvPr>
          <p:cNvPicPr>
            <a:picLocks noChangeAspect="1"/>
          </p:cNvPicPr>
          <p:nvPr/>
        </p:nvPicPr>
        <p:blipFill>
          <a:blip r:embed="rId3"/>
          <a:stretch>
            <a:fillRect/>
          </a:stretch>
        </p:blipFill>
        <p:spPr>
          <a:xfrm>
            <a:off x="6480472" y="3635821"/>
            <a:ext cx="3485732" cy="3563813"/>
          </a:xfrm>
          <a:prstGeom prst="rect">
            <a:avLst/>
          </a:prstGeom>
        </p:spPr>
      </p:pic>
      <p:sp>
        <p:nvSpPr>
          <p:cNvPr id="4" name="Tekstvak 3">
            <a:extLst>
              <a:ext uri="{FF2B5EF4-FFF2-40B4-BE49-F238E27FC236}">
                <a16:creationId xmlns:a16="http://schemas.microsoft.com/office/drawing/2014/main" id="{BDF1484F-0080-61F8-4925-71C7F222236A}"/>
              </a:ext>
            </a:extLst>
          </p:cNvPr>
          <p:cNvSpPr txBox="1"/>
          <p:nvPr/>
        </p:nvSpPr>
        <p:spPr>
          <a:xfrm>
            <a:off x="1944688" y="386318"/>
            <a:ext cx="5111848"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1.5 or </a:t>
            </a:r>
            <a:r>
              <a:rPr lang="nl-NL" dirty="0" err="1">
                <a:solidFill>
                  <a:schemeClr val="bg2">
                    <a:lumMod val="50000"/>
                  </a:schemeClr>
                </a:solidFill>
                <a:latin typeface="+mn-lt"/>
              </a:rPr>
              <a:t>demonstration</a:t>
            </a:r>
            <a:r>
              <a:rPr lang="nl-NL" dirty="0">
                <a:solidFill>
                  <a:schemeClr val="bg2">
                    <a:lumMod val="50000"/>
                  </a:schemeClr>
                </a:solidFill>
                <a:latin typeface="+mn-lt"/>
              </a:rPr>
              <a:t> </a:t>
            </a:r>
            <a:r>
              <a:rPr lang="nl-NL" dirty="0" err="1">
                <a:solidFill>
                  <a:schemeClr val="bg2">
                    <a:lumMod val="50000"/>
                  </a:schemeClr>
                </a:solidFill>
                <a:latin typeface="+mn-lt"/>
              </a:rPr>
              <a:t>by</a:t>
            </a:r>
            <a:r>
              <a:rPr lang="nl-NL" dirty="0">
                <a:solidFill>
                  <a:schemeClr val="bg2">
                    <a:lumMod val="50000"/>
                  </a:schemeClr>
                </a:solidFill>
                <a:latin typeface="+mn-lt"/>
              </a:rPr>
              <a:t> </a:t>
            </a:r>
            <a:r>
              <a:rPr lang="nl-NL" dirty="0" err="1">
                <a:solidFill>
                  <a:schemeClr val="bg2">
                    <a:lumMod val="50000"/>
                  </a:schemeClr>
                </a:solidFill>
                <a:latin typeface="+mn-lt"/>
              </a:rPr>
              <a:t>the</a:t>
            </a:r>
            <a:r>
              <a:rPr lang="nl-NL" dirty="0">
                <a:solidFill>
                  <a:schemeClr val="bg2">
                    <a:lumMod val="50000"/>
                  </a:schemeClr>
                </a:solidFill>
                <a:latin typeface="+mn-lt"/>
              </a:rPr>
              <a:t> trainer</a:t>
            </a:r>
          </a:p>
        </p:txBody>
      </p:sp>
    </p:spTree>
    <p:extLst>
      <p:ext uri="{BB962C8B-B14F-4D97-AF65-F5344CB8AC3E}">
        <p14:creationId xmlns:p14="http://schemas.microsoft.com/office/powerpoint/2010/main" val="1227681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5022DF-25DE-A848-AE03-C88281BA1AB9}"/>
              </a:ext>
            </a:extLst>
          </p:cNvPr>
          <p:cNvSpPr>
            <a:spLocks noGrp="1"/>
          </p:cNvSpPr>
          <p:nvPr>
            <p:ph type="title"/>
          </p:nvPr>
        </p:nvSpPr>
        <p:spPr/>
        <p:txBody>
          <a:bodyPr/>
          <a:lstStyle/>
          <a:p>
            <a:r>
              <a:rPr lang="nl-NL" dirty="0"/>
              <a:t>Classes</a:t>
            </a:r>
          </a:p>
        </p:txBody>
      </p:sp>
      <p:sp>
        <p:nvSpPr>
          <p:cNvPr id="3" name="Tijdelijke aanduiding voor inhoud 2">
            <a:extLst>
              <a:ext uri="{FF2B5EF4-FFF2-40B4-BE49-F238E27FC236}">
                <a16:creationId xmlns:a16="http://schemas.microsoft.com/office/drawing/2014/main" id="{6FE69E34-D629-7F42-9305-5F4D68DF12EA}"/>
              </a:ext>
            </a:extLst>
          </p:cNvPr>
          <p:cNvSpPr>
            <a:spLocks noGrp="1"/>
          </p:cNvSpPr>
          <p:nvPr>
            <p:ph idx="1"/>
          </p:nvPr>
        </p:nvSpPr>
        <p:spPr/>
        <p:txBody>
          <a:bodyPr/>
          <a:lstStyle/>
          <a:p>
            <a:r>
              <a:rPr lang="nl-NL" dirty="0"/>
              <a:t>First </a:t>
            </a:r>
            <a:r>
              <a:rPr lang="nl-NL" dirty="0" err="1"/>
              <a:t>define</a:t>
            </a:r>
            <a:r>
              <a:rPr lang="nl-NL" dirty="0"/>
              <a:t> a class </a:t>
            </a:r>
            <a:r>
              <a:rPr lang="nl-NL" dirty="0" err="1"/>
              <a:t>with</a:t>
            </a:r>
            <a:r>
              <a:rPr lang="nl-NL" dirty="0"/>
              <a:t> </a:t>
            </a:r>
            <a:r>
              <a:rPr lang="nl-NL" dirty="0" err="1"/>
              <a:t>the</a:t>
            </a:r>
            <a:r>
              <a:rPr lang="nl-NL" dirty="0"/>
              <a:t> </a:t>
            </a:r>
            <a:r>
              <a:rPr lang="nl-NL" dirty="0" err="1"/>
              <a:t>keyword</a:t>
            </a:r>
            <a:r>
              <a:rPr lang="nl-NL" dirty="0"/>
              <a:t> </a:t>
            </a:r>
            <a:r>
              <a:rPr lang="nl-NL" b="1" dirty="0"/>
              <a:t>class</a:t>
            </a:r>
          </a:p>
          <a:p>
            <a:r>
              <a:rPr lang="nl-NL" dirty="0" err="1"/>
              <a:t>Instantiate</a:t>
            </a:r>
            <a:r>
              <a:rPr lang="nl-NL" dirty="0"/>
              <a:t> </a:t>
            </a:r>
            <a:r>
              <a:rPr lang="nl-NL" dirty="0" err="1"/>
              <a:t>an</a:t>
            </a:r>
            <a:r>
              <a:rPr lang="nl-NL" dirty="0"/>
              <a:t> object </a:t>
            </a:r>
            <a:r>
              <a:rPr lang="nl-NL" dirty="0" err="1"/>
              <a:t>with</a:t>
            </a:r>
            <a:r>
              <a:rPr lang="nl-NL" dirty="0"/>
              <a:t> </a:t>
            </a:r>
            <a:r>
              <a:rPr lang="nl-NL" dirty="0" err="1"/>
              <a:t>the</a:t>
            </a:r>
            <a:r>
              <a:rPr lang="nl-NL" dirty="0"/>
              <a:t> class</a:t>
            </a:r>
          </a:p>
          <a:p>
            <a:r>
              <a:rPr lang="nl-NL" dirty="0"/>
              <a:t>Set </a:t>
            </a:r>
            <a:r>
              <a:rPr lang="nl-NL" dirty="0" err="1"/>
              <a:t>the</a:t>
            </a:r>
            <a:r>
              <a:rPr lang="nl-NL" dirty="0"/>
              <a:t> state of </a:t>
            </a:r>
            <a:r>
              <a:rPr lang="nl-NL" dirty="0" err="1"/>
              <a:t>the</a:t>
            </a:r>
            <a:r>
              <a:rPr lang="nl-NL" dirty="0"/>
              <a:t> object </a:t>
            </a:r>
            <a:r>
              <a:rPr lang="nl-NL" dirty="0" err="1"/>
              <a:t>by</a:t>
            </a:r>
            <a:r>
              <a:rPr lang="nl-NL" dirty="0"/>
              <a:t> </a:t>
            </a:r>
            <a:r>
              <a:rPr lang="nl-NL" dirty="0" err="1"/>
              <a:t>assigning</a:t>
            </a:r>
            <a:r>
              <a:rPr lang="nl-NL" dirty="0"/>
              <a:t> </a:t>
            </a:r>
            <a:r>
              <a:rPr lang="nl-NL" dirty="0" err="1"/>
              <a:t>values</a:t>
            </a:r>
            <a:r>
              <a:rPr lang="nl-NL" dirty="0"/>
              <a:t> </a:t>
            </a:r>
            <a:r>
              <a:rPr lang="nl-NL" dirty="0" err="1"/>
              <a:t>to</a:t>
            </a:r>
            <a:r>
              <a:rPr lang="nl-NL" dirty="0"/>
              <a:t> </a:t>
            </a:r>
            <a:r>
              <a:rPr lang="nl-NL" dirty="0" err="1"/>
              <a:t>the</a:t>
            </a:r>
            <a:r>
              <a:rPr lang="nl-NL" dirty="0"/>
              <a:t> </a:t>
            </a:r>
            <a:r>
              <a:rPr lang="nl-NL" dirty="0" err="1"/>
              <a:t>attributes</a:t>
            </a:r>
            <a:endParaRPr lang="nl-NL" dirty="0"/>
          </a:p>
          <a:p>
            <a:r>
              <a:rPr lang="nl-NL" dirty="0"/>
              <a:t>Call </a:t>
            </a:r>
            <a:r>
              <a:rPr lang="nl-NL" dirty="0" err="1"/>
              <a:t>the</a:t>
            </a:r>
            <a:r>
              <a:rPr lang="nl-NL" dirty="0"/>
              <a:t> </a:t>
            </a:r>
            <a:r>
              <a:rPr lang="nl-NL" dirty="0" err="1"/>
              <a:t>methods</a:t>
            </a:r>
            <a:r>
              <a:rPr lang="nl-NL" dirty="0"/>
              <a:t> of </a:t>
            </a:r>
            <a:r>
              <a:rPr lang="nl-NL" dirty="0" err="1"/>
              <a:t>the</a:t>
            </a:r>
            <a:r>
              <a:rPr lang="nl-NL" dirty="0"/>
              <a:t> object</a:t>
            </a:r>
          </a:p>
          <a:p>
            <a:r>
              <a:rPr lang="nl-NL" dirty="0" err="1"/>
              <a:t>Use</a:t>
            </a:r>
            <a:r>
              <a:rPr lang="nl-NL" dirty="0"/>
              <a:t> </a:t>
            </a:r>
            <a:r>
              <a:rPr lang="nl-NL" dirty="0" err="1"/>
              <a:t>the</a:t>
            </a:r>
            <a:r>
              <a:rPr lang="nl-NL" dirty="0"/>
              <a:t> object operator </a:t>
            </a:r>
            <a:r>
              <a:rPr lang="nl-NL" b="1" dirty="0"/>
              <a:t>.</a:t>
            </a:r>
            <a:r>
              <a:rPr lang="nl-NL" dirty="0"/>
              <a:t> (a dot) </a:t>
            </a:r>
            <a:r>
              <a:rPr lang="nl-NL" dirty="0" err="1"/>
              <a:t>to</a:t>
            </a:r>
            <a:r>
              <a:rPr lang="nl-NL" dirty="0"/>
              <a:t> access </a:t>
            </a:r>
            <a:r>
              <a:rPr lang="nl-NL" dirty="0" err="1"/>
              <a:t>attributes</a:t>
            </a:r>
            <a:r>
              <a:rPr lang="nl-NL" dirty="0"/>
              <a:t> </a:t>
            </a:r>
            <a:r>
              <a:rPr lang="nl-NL" dirty="0" err="1"/>
              <a:t>and</a:t>
            </a:r>
            <a:r>
              <a:rPr lang="nl-NL" dirty="0"/>
              <a:t> </a:t>
            </a:r>
            <a:r>
              <a:rPr lang="nl-NL" dirty="0" err="1"/>
              <a:t>methods</a:t>
            </a:r>
            <a:endParaRPr lang="nl-NL" dirty="0"/>
          </a:p>
        </p:txBody>
      </p:sp>
      <p:sp>
        <p:nvSpPr>
          <p:cNvPr id="6" name="Tijdelijke aanduiding voor tekst 5">
            <a:extLst>
              <a:ext uri="{FF2B5EF4-FFF2-40B4-BE49-F238E27FC236}">
                <a16:creationId xmlns:a16="http://schemas.microsoft.com/office/drawing/2014/main" id="{E7356C80-A2FA-374E-A6ED-3D0266F2D574}"/>
              </a:ext>
            </a:extLst>
          </p:cNvPr>
          <p:cNvSpPr>
            <a:spLocks noGrp="1"/>
          </p:cNvSpPr>
          <p:nvPr>
            <p:ph type="body" sz="quarter" idx="10"/>
          </p:nvPr>
        </p:nvSpPr>
        <p:spPr>
          <a:xfrm>
            <a:off x="575816" y="5227035"/>
            <a:ext cx="8928991" cy="2062103"/>
          </a:xfrm>
        </p:spPr>
        <p:txBody>
          <a:bodyPr/>
          <a:lstStyle/>
          <a:p>
            <a:r>
              <a:rPr lang="nl-NL" dirty="0">
                <a:solidFill>
                  <a:srgbClr val="0000FF"/>
                </a:solidFill>
              </a:rPr>
              <a:t>class</a:t>
            </a:r>
            <a:r>
              <a:rPr lang="nl-NL" dirty="0">
                <a:solidFill>
                  <a:srgbClr val="000000"/>
                </a:solidFill>
              </a:rPr>
              <a:t> Person:</a:t>
            </a:r>
          </a:p>
          <a:p>
            <a:r>
              <a:rPr lang="nl-NL" dirty="0">
                <a:solidFill>
                  <a:srgbClr val="0000FF"/>
                </a:solidFill>
              </a:rPr>
              <a:t>    pass</a:t>
            </a:r>
            <a:endParaRPr lang="nl-NL" dirty="0">
              <a:solidFill>
                <a:srgbClr val="000000"/>
              </a:solidFill>
            </a:endParaRPr>
          </a:p>
          <a:p>
            <a:br>
              <a:rPr lang="nl-NL" dirty="0">
                <a:solidFill>
                  <a:srgbClr val="000000"/>
                </a:solidFill>
              </a:rPr>
            </a:br>
            <a:r>
              <a:rPr lang="nl-NL" dirty="0">
                <a:solidFill>
                  <a:srgbClr val="008000"/>
                </a:solidFill>
              </a:rPr>
              <a:t># --------------------------------</a:t>
            </a:r>
            <a:endParaRPr lang="nl-NL" dirty="0">
              <a:solidFill>
                <a:srgbClr val="000000"/>
              </a:solidFill>
            </a:endParaRPr>
          </a:p>
          <a:p>
            <a:br>
              <a:rPr lang="nl-NL" dirty="0">
                <a:solidFill>
                  <a:srgbClr val="000000"/>
                </a:solidFill>
              </a:rPr>
            </a:br>
            <a:r>
              <a:rPr lang="nl-NL" dirty="0">
                <a:solidFill>
                  <a:srgbClr val="000000"/>
                </a:solidFill>
              </a:rPr>
              <a:t>p = Person()</a:t>
            </a:r>
          </a:p>
          <a:p>
            <a:r>
              <a:rPr lang="nl-NL" dirty="0" err="1">
                <a:solidFill>
                  <a:srgbClr val="000000"/>
                </a:solidFill>
              </a:rPr>
              <a:t>p.name</a:t>
            </a:r>
            <a:r>
              <a:rPr lang="nl-NL" dirty="0">
                <a:solidFill>
                  <a:srgbClr val="000000"/>
                </a:solidFill>
              </a:rPr>
              <a:t> = </a:t>
            </a:r>
            <a:r>
              <a:rPr lang="nl-NL" dirty="0">
                <a:solidFill>
                  <a:srgbClr val="A31515"/>
                </a:solidFill>
              </a:rPr>
              <a:t>'Albert'</a:t>
            </a:r>
            <a:endParaRPr lang="nl-NL" dirty="0">
              <a:solidFill>
                <a:srgbClr val="000000"/>
              </a:solidFill>
            </a:endParaRPr>
          </a:p>
          <a:p>
            <a:r>
              <a:rPr lang="nl-NL" dirty="0" err="1">
                <a:solidFill>
                  <a:srgbClr val="000000"/>
                </a:solidFill>
              </a:rPr>
              <a:t>p.residence</a:t>
            </a:r>
            <a:r>
              <a:rPr lang="nl-NL" dirty="0">
                <a:solidFill>
                  <a:srgbClr val="000000"/>
                </a:solidFill>
              </a:rPr>
              <a:t> = </a:t>
            </a:r>
            <a:r>
              <a:rPr lang="nl-NL" dirty="0">
                <a:solidFill>
                  <a:srgbClr val="A31515"/>
                </a:solidFill>
              </a:rPr>
              <a:t>'Amsterdam'</a:t>
            </a:r>
            <a:endParaRPr lang="nl-NL" dirty="0">
              <a:solidFill>
                <a:srgbClr val="000000"/>
              </a:solidFill>
            </a:endParaRPr>
          </a:p>
        </p:txBody>
      </p:sp>
    </p:spTree>
    <p:extLst>
      <p:ext uri="{BB962C8B-B14F-4D97-AF65-F5344CB8AC3E}">
        <p14:creationId xmlns:p14="http://schemas.microsoft.com/office/powerpoint/2010/main" val="3314944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Program</a:t>
            </a:r>
          </a:p>
        </p:txBody>
      </p:sp>
      <p:sp>
        <p:nvSpPr>
          <p:cNvPr id="13" name="Tekstvak 12">
            <a:extLst>
              <a:ext uri="{FF2B5EF4-FFF2-40B4-BE49-F238E27FC236}">
                <a16:creationId xmlns:a16="http://schemas.microsoft.com/office/drawing/2014/main" id="{01C94FBA-457D-FC44-9F15-607E3B13D844}"/>
              </a:ext>
            </a:extLst>
          </p:cNvPr>
          <p:cNvSpPr txBox="1"/>
          <p:nvPr/>
        </p:nvSpPr>
        <p:spPr>
          <a:xfrm>
            <a:off x="674203" y="4355901"/>
            <a:ext cx="3961134" cy="1872208"/>
          </a:xfrm>
          <a:prstGeom prst="rect">
            <a:avLst/>
          </a:prstGeom>
          <a:solidFill>
            <a:schemeClr val="accent2">
              <a:lumMod val="20000"/>
              <a:lumOff val="80000"/>
            </a:schemeClr>
          </a:solidFill>
          <a:ln>
            <a:solidFill>
              <a:schemeClr val="bg2">
                <a:lumMod val="90000"/>
              </a:schemeClr>
            </a:solidFill>
          </a:ln>
          <a:effectLst>
            <a:outerShdw blurRad="50800" dist="38100" dir="2700000" algn="tl" rotWithShape="0">
              <a:prstClr val="black">
                <a:alpha val="40000"/>
              </a:prstClr>
            </a:outerShdw>
          </a:effectLst>
        </p:spPr>
        <p:txBody>
          <a:bodyPr wrap="square" rtlCol="0">
            <a:noAutofit/>
          </a:bodyPr>
          <a:lstStyle/>
          <a:p>
            <a:r>
              <a:rPr lang="nl-NL" dirty="0">
                <a:solidFill>
                  <a:schemeClr val="tx1">
                    <a:lumMod val="75000"/>
                    <a:lumOff val="25000"/>
                  </a:schemeClr>
                </a:solidFill>
              </a:rPr>
              <a:t>File handling</a:t>
            </a:r>
          </a:p>
          <a:p>
            <a:r>
              <a:rPr lang="nl-NL" dirty="0" err="1">
                <a:solidFill>
                  <a:schemeClr val="tx1">
                    <a:lumMod val="75000"/>
                    <a:lumOff val="25000"/>
                  </a:schemeClr>
                </a:solidFill>
              </a:rPr>
              <a:t>Exception</a:t>
            </a:r>
            <a:r>
              <a:rPr lang="nl-NL" dirty="0">
                <a:solidFill>
                  <a:schemeClr val="tx1">
                    <a:lumMod val="75000"/>
                    <a:lumOff val="25000"/>
                  </a:schemeClr>
                </a:solidFill>
              </a:rPr>
              <a:t> handling</a:t>
            </a:r>
          </a:p>
          <a:p>
            <a:r>
              <a:rPr lang="nl-NL" dirty="0">
                <a:solidFill>
                  <a:schemeClr val="tx1">
                    <a:lumMod val="75000"/>
                    <a:lumOff val="25000"/>
                  </a:schemeClr>
                </a:solidFill>
              </a:rPr>
              <a:t>Object </a:t>
            </a:r>
            <a:r>
              <a:rPr lang="nl-NL" dirty="0" err="1">
                <a:solidFill>
                  <a:schemeClr val="tx1">
                    <a:lumMod val="75000"/>
                    <a:lumOff val="25000"/>
                  </a:schemeClr>
                </a:solidFill>
              </a:rPr>
              <a:t>oriented</a:t>
            </a:r>
            <a:r>
              <a:rPr lang="nl-NL" dirty="0">
                <a:solidFill>
                  <a:schemeClr val="tx1">
                    <a:lumMod val="75000"/>
                    <a:lumOff val="25000"/>
                  </a:schemeClr>
                </a:solidFill>
              </a:rPr>
              <a:t> </a:t>
            </a:r>
            <a:r>
              <a:rPr lang="nl-NL" dirty="0" err="1">
                <a:solidFill>
                  <a:schemeClr val="tx1">
                    <a:lumMod val="75000"/>
                    <a:lumOff val="25000"/>
                  </a:schemeClr>
                </a:solidFill>
              </a:rPr>
              <a:t>programming</a:t>
            </a:r>
            <a:endParaRPr lang="nl-NL" dirty="0">
              <a:solidFill>
                <a:schemeClr val="tx1">
                  <a:lumMod val="75000"/>
                  <a:lumOff val="25000"/>
                </a:schemeClr>
              </a:solidFill>
            </a:endParaRPr>
          </a:p>
          <a:p>
            <a:r>
              <a:rPr lang="nl-NL" dirty="0">
                <a:solidFill>
                  <a:schemeClr val="tx1">
                    <a:lumMod val="75000"/>
                    <a:lumOff val="25000"/>
                  </a:schemeClr>
                </a:solidFill>
              </a:rPr>
              <a:t>Classes, methodes </a:t>
            </a:r>
            <a:r>
              <a:rPr lang="nl-NL" dirty="0" err="1">
                <a:solidFill>
                  <a:schemeClr val="tx1">
                    <a:lumMod val="75000"/>
                    <a:lumOff val="25000"/>
                  </a:schemeClr>
                </a:solidFill>
              </a:rPr>
              <a:t>and</a:t>
            </a:r>
            <a:r>
              <a:rPr lang="nl-NL" dirty="0">
                <a:solidFill>
                  <a:schemeClr val="tx1">
                    <a:lumMod val="75000"/>
                    <a:lumOff val="25000"/>
                  </a:schemeClr>
                </a:solidFill>
              </a:rPr>
              <a:t> </a:t>
            </a:r>
            <a:r>
              <a:rPr lang="nl-NL" dirty="0" err="1">
                <a:solidFill>
                  <a:schemeClr val="tx1">
                    <a:lumMod val="75000"/>
                    <a:lumOff val="25000"/>
                  </a:schemeClr>
                </a:solidFill>
              </a:rPr>
              <a:t>attributes</a:t>
            </a:r>
            <a:endParaRPr lang="nl-NL" dirty="0">
              <a:solidFill>
                <a:schemeClr val="tx1">
                  <a:lumMod val="75000"/>
                  <a:lumOff val="25000"/>
                </a:schemeClr>
              </a:solidFill>
            </a:endParaRPr>
          </a:p>
          <a:p>
            <a:r>
              <a:rPr lang="nl-NL" dirty="0">
                <a:solidFill>
                  <a:schemeClr val="tx1">
                    <a:lumMod val="75000"/>
                    <a:lumOff val="25000"/>
                  </a:schemeClr>
                </a:solidFill>
              </a:rPr>
              <a:t>Magic methodes</a:t>
            </a:r>
          </a:p>
          <a:p>
            <a:r>
              <a:rPr lang="nl-NL" dirty="0" err="1">
                <a:solidFill>
                  <a:schemeClr val="tx1">
                    <a:lumMod val="75000"/>
                    <a:lumOff val="25000"/>
                  </a:schemeClr>
                </a:solidFill>
              </a:rPr>
              <a:t>Inheritance</a:t>
            </a:r>
            <a:endParaRPr lang="nl-NL" dirty="0">
              <a:solidFill>
                <a:schemeClr val="tx1">
                  <a:lumMod val="75000"/>
                  <a:lumOff val="25000"/>
                </a:schemeClr>
              </a:solidFill>
            </a:endParaRPr>
          </a:p>
        </p:txBody>
      </p:sp>
      <p:sp>
        <p:nvSpPr>
          <p:cNvPr id="15" name="Tekstvak 14">
            <a:extLst>
              <a:ext uri="{FF2B5EF4-FFF2-40B4-BE49-F238E27FC236}">
                <a16:creationId xmlns:a16="http://schemas.microsoft.com/office/drawing/2014/main" id="{65061617-D6A1-7F4C-BE4E-1F465386BD3C}"/>
              </a:ext>
            </a:extLst>
          </p:cNvPr>
          <p:cNvSpPr txBox="1"/>
          <p:nvPr/>
        </p:nvSpPr>
        <p:spPr>
          <a:xfrm>
            <a:off x="5543673" y="4355901"/>
            <a:ext cx="3961134" cy="1872208"/>
          </a:xfrm>
          <a:prstGeom prst="rect">
            <a:avLst/>
          </a:prstGeom>
          <a:solidFill>
            <a:schemeClr val="accent2">
              <a:lumMod val="20000"/>
              <a:lumOff val="80000"/>
            </a:schemeClr>
          </a:solidFill>
          <a:ln>
            <a:solidFill>
              <a:schemeClr val="bg2">
                <a:lumMod val="90000"/>
              </a:schemeClr>
            </a:solidFill>
          </a:ln>
          <a:effectLst>
            <a:outerShdw blurRad="50800" dist="38100" dir="2700000" algn="tl" rotWithShape="0">
              <a:prstClr val="black">
                <a:alpha val="40000"/>
              </a:prstClr>
            </a:outerShdw>
          </a:effectLst>
        </p:spPr>
        <p:txBody>
          <a:bodyPr wrap="square" rtlCol="0">
            <a:noAutofit/>
          </a:bodyPr>
          <a:lstStyle/>
          <a:p>
            <a:r>
              <a:rPr lang="nl-NL" dirty="0">
                <a:solidFill>
                  <a:schemeClr val="tx1">
                    <a:lumMod val="75000"/>
                    <a:lumOff val="25000"/>
                  </a:schemeClr>
                </a:solidFill>
              </a:rPr>
              <a:t>Python Standard Library</a:t>
            </a:r>
          </a:p>
          <a:p>
            <a:r>
              <a:rPr lang="nl-NL" dirty="0">
                <a:solidFill>
                  <a:schemeClr val="tx1">
                    <a:lumMod val="75000"/>
                    <a:lumOff val="25000"/>
                  </a:schemeClr>
                </a:solidFill>
              </a:rPr>
              <a:t>Python Package Index</a:t>
            </a:r>
          </a:p>
          <a:p>
            <a:endParaRPr lang="nl-NL" dirty="0">
              <a:solidFill>
                <a:schemeClr val="tx1">
                  <a:lumMod val="75000"/>
                  <a:lumOff val="25000"/>
                </a:schemeClr>
              </a:solidFill>
            </a:endParaRPr>
          </a:p>
          <a:p>
            <a:r>
              <a:rPr lang="nl-NL" dirty="0">
                <a:solidFill>
                  <a:schemeClr val="tx1">
                    <a:lumMod val="75000"/>
                    <a:lumOff val="25000"/>
                  </a:schemeClr>
                </a:solidFill>
              </a:rPr>
              <a:t>Python for Data </a:t>
            </a:r>
            <a:r>
              <a:rPr lang="nl-NL" dirty="0" err="1">
                <a:solidFill>
                  <a:schemeClr val="tx1">
                    <a:lumMod val="75000"/>
                    <a:lumOff val="25000"/>
                  </a:schemeClr>
                </a:solidFill>
              </a:rPr>
              <a:t>Science</a:t>
            </a:r>
            <a:r>
              <a:rPr lang="nl-NL" dirty="0">
                <a:solidFill>
                  <a:schemeClr val="tx1">
                    <a:lumMod val="75000"/>
                    <a:lumOff val="25000"/>
                  </a:schemeClr>
                </a:solidFill>
              </a:rPr>
              <a:t> </a:t>
            </a:r>
            <a:r>
              <a:rPr lang="nl-NL" dirty="0" err="1">
                <a:solidFill>
                  <a:schemeClr val="tx1">
                    <a:lumMod val="75000"/>
                    <a:lumOff val="25000"/>
                  </a:schemeClr>
                </a:solidFill>
              </a:rPr>
              <a:t>beginnings</a:t>
            </a:r>
            <a:endParaRPr lang="nl-NL" dirty="0">
              <a:solidFill>
                <a:schemeClr val="tx1">
                  <a:lumMod val="75000"/>
                  <a:lumOff val="25000"/>
                </a:schemeClr>
              </a:solidFill>
            </a:endParaRPr>
          </a:p>
        </p:txBody>
      </p:sp>
      <p:pic>
        <p:nvPicPr>
          <p:cNvPr id="17" name="Afbeelding 16">
            <a:extLst>
              <a:ext uri="{FF2B5EF4-FFF2-40B4-BE49-F238E27FC236}">
                <a16:creationId xmlns:a16="http://schemas.microsoft.com/office/drawing/2014/main" id="{899EF33D-2CB7-B64D-A219-F9528F9D317B}"/>
              </a:ext>
            </a:extLst>
          </p:cNvPr>
          <p:cNvPicPr>
            <a:picLocks noChangeAspect="1"/>
          </p:cNvPicPr>
          <p:nvPr/>
        </p:nvPicPr>
        <p:blipFill>
          <a:blip r:embed="rId3"/>
          <a:stretch>
            <a:fillRect/>
          </a:stretch>
        </p:blipFill>
        <p:spPr>
          <a:xfrm>
            <a:off x="2168442" y="2874357"/>
            <a:ext cx="932362" cy="965077"/>
          </a:xfrm>
          <a:prstGeom prst="rect">
            <a:avLst/>
          </a:prstGeom>
        </p:spPr>
      </p:pic>
      <p:pic>
        <p:nvPicPr>
          <p:cNvPr id="18" name="Afbeelding 17">
            <a:extLst>
              <a:ext uri="{FF2B5EF4-FFF2-40B4-BE49-F238E27FC236}">
                <a16:creationId xmlns:a16="http://schemas.microsoft.com/office/drawing/2014/main" id="{CE3E6132-AB2B-F44F-8CCE-420373E98A66}"/>
              </a:ext>
            </a:extLst>
          </p:cNvPr>
          <p:cNvPicPr>
            <a:picLocks noChangeAspect="1"/>
          </p:cNvPicPr>
          <p:nvPr/>
        </p:nvPicPr>
        <p:blipFill>
          <a:blip r:embed="rId4"/>
          <a:stretch>
            <a:fillRect/>
          </a:stretch>
        </p:blipFill>
        <p:spPr>
          <a:xfrm>
            <a:off x="7051032" y="2894713"/>
            <a:ext cx="954390" cy="987878"/>
          </a:xfrm>
          <a:prstGeom prst="rect">
            <a:avLst/>
          </a:prstGeom>
        </p:spPr>
      </p:pic>
    </p:spTree>
    <p:extLst>
      <p:ext uri="{BB962C8B-B14F-4D97-AF65-F5344CB8AC3E}">
        <p14:creationId xmlns:p14="http://schemas.microsoft.com/office/powerpoint/2010/main" val="3606694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E42BDA-06F1-094F-BEDC-65392A2AECBA}"/>
              </a:ext>
            </a:extLst>
          </p:cNvPr>
          <p:cNvSpPr>
            <a:spLocks noGrp="1"/>
          </p:cNvSpPr>
          <p:nvPr>
            <p:ph type="title"/>
          </p:nvPr>
        </p:nvSpPr>
        <p:spPr/>
        <p:txBody>
          <a:bodyPr/>
          <a:lstStyle/>
          <a:p>
            <a:r>
              <a:rPr lang="nl-NL" dirty="0" err="1"/>
              <a:t>Methods</a:t>
            </a:r>
            <a:endParaRPr lang="nl-NL" dirty="0"/>
          </a:p>
        </p:txBody>
      </p:sp>
      <p:sp>
        <p:nvSpPr>
          <p:cNvPr id="3" name="Tijdelijke aanduiding voor inhoud 2">
            <a:extLst>
              <a:ext uri="{FF2B5EF4-FFF2-40B4-BE49-F238E27FC236}">
                <a16:creationId xmlns:a16="http://schemas.microsoft.com/office/drawing/2014/main" id="{44688C47-8F10-6C4F-8DDD-C7CA89262F16}"/>
              </a:ext>
            </a:extLst>
          </p:cNvPr>
          <p:cNvSpPr>
            <a:spLocks noGrp="1"/>
          </p:cNvSpPr>
          <p:nvPr>
            <p:ph idx="1"/>
          </p:nvPr>
        </p:nvSpPr>
        <p:spPr/>
        <p:txBody>
          <a:bodyPr/>
          <a:lstStyle/>
          <a:p>
            <a:r>
              <a:rPr lang="nl-NL" dirty="0" err="1"/>
              <a:t>Methods</a:t>
            </a:r>
            <a:r>
              <a:rPr lang="nl-NL" dirty="0"/>
              <a:t> are </a:t>
            </a:r>
            <a:r>
              <a:rPr lang="nl-NL" dirty="0" err="1"/>
              <a:t>just</a:t>
            </a:r>
            <a:r>
              <a:rPr lang="nl-NL" dirty="0"/>
              <a:t> like </a:t>
            </a:r>
            <a:r>
              <a:rPr lang="nl-NL" dirty="0" err="1"/>
              <a:t>functions</a:t>
            </a:r>
            <a:r>
              <a:rPr lang="nl-NL" dirty="0"/>
              <a:t> </a:t>
            </a:r>
            <a:r>
              <a:rPr lang="nl-NL" dirty="0" err="1"/>
              <a:t>with</a:t>
            </a:r>
            <a:r>
              <a:rPr lang="nl-NL" dirty="0"/>
              <a:t> in a class. Methodes </a:t>
            </a:r>
            <a:r>
              <a:rPr lang="nl-NL" dirty="0" err="1"/>
              <a:t>can</a:t>
            </a:r>
            <a:r>
              <a:rPr lang="nl-NL" dirty="0"/>
              <a:t> have </a:t>
            </a:r>
            <a:r>
              <a:rPr lang="nl-NL" dirty="0" err="1"/>
              <a:t>arguments</a:t>
            </a:r>
            <a:r>
              <a:rPr lang="nl-NL" dirty="0"/>
              <a:t> </a:t>
            </a:r>
            <a:r>
              <a:rPr lang="nl-NL" dirty="0" err="1"/>
              <a:t>and</a:t>
            </a:r>
            <a:r>
              <a:rPr lang="nl-NL" dirty="0"/>
              <a:t> a return statement </a:t>
            </a:r>
            <a:r>
              <a:rPr lang="nl-NL" dirty="0" err="1"/>
              <a:t>just</a:t>
            </a:r>
            <a:r>
              <a:rPr lang="nl-NL" dirty="0"/>
              <a:t> like </a:t>
            </a:r>
            <a:r>
              <a:rPr lang="nl-NL" dirty="0" err="1"/>
              <a:t>normal</a:t>
            </a:r>
            <a:r>
              <a:rPr lang="nl-NL" dirty="0"/>
              <a:t> </a:t>
            </a:r>
            <a:r>
              <a:rPr lang="nl-NL" dirty="0" err="1"/>
              <a:t>functions</a:t>
            </a:r>
            <a:r>
              <a:rPr lang="nl-NL" dirty="0"/>
              <a:t>.</a:t>
            </a:r>
          </a:p>
          <a:p>
            <a:r>
              <a:rPr lang="nl-NL" dirty="0"/>
              <a:t>The first argument is </a:t>
            </a:r>
            <a:r>
              <a:rPr lang="nl-NL" dirty="0" err="1"/>
              <a:t>automatically</a:t>
            </a:r>
            <a:r>
              <a:rPr lang="nl-NL" dirty="0"/>
              <a:t> set </a:t>
            </a:r>
            <a:r>
              <a:rPr lang="nl-NL" dirty="0" err="1"/>
              <a:t>to</a:t>
            </a:r>
            <a:r>
              <a:rPr lang="nl-NL" dirty="0"/>
              <a:t> </a:t>
            </a:r>
            <a:r>
              <a:rPr lang="nl-NL" dirty="0" err="1"/>
              <a:t>the</a:t>
            </a:r>
            <a:r>
              <a:rPr lang="nl-NL" dirty="0"/>
              <a:t> 'target' object. </a:t>
            </a:r>
            <a:r>
              <a:rPr lang="nl-NL" dirty="0" err="1"/>
              <a:t>This</a:t>
            </a:r>
            <a:r>
              <a:rPr lang="nl-NL" dirty="0"/>
              <a:t> is </a:t>
            </a:r>
            <a:r>
              <a:rPr lang="nl-NL" dirty="0" err="1"/>
              <a:t>typically</a:t>
            </a:r>
            <a:r>
              <a:rPr lang="nl-NL" dirty="0"/>
              <a:t> </a:t>
            </a:r>
            <a:r>
              <a:rPr lang="nl-NL" dirty="0" err="1"/>
              <a:t>called</a:t>
            </a:r>
            <a:r>
              <a:rPr lang="nl-NL" dirty="0"/>
              <a:t> </a:t>
            </a:r>
            <a:r>
              <a:rPr lang="nl-NL" b="1" dirty="0" err="1"/>
              <a:t>self</a:t>
            </a:r>
            <a:r>
              <a:rPr lang="nl-NL" dirty="0"/>
              <a:t>.</a:t>
            </a:r>
          </a:p>
          <a:p>
            <a:r>
              <a:rPr lang="nl-NL" dirty="0" err="1"/>
              <a:t>Also</a:t>
            </a:r>
            <a:r>
              <a:rPr lang="nl-NL" dirty="0"/>
              <a:t> access </a:t>
            </a:r>
            <a:r>
              <a:rPr lang="nl-NL" dirty="0" err="1"/>
              <a:t>methods</a:t>
            </a:r>
            <a:r>
              <a:rPr lang="nl-NL" dirty="0"/>
              <a:t> met </a:t>
            </a:r>
            <a:r>
              <a:rPr lang="nl-NL" dirty="0" err="1"/>
              <a:t>the</a:t>
            </a:r>
            <a:r>
              <a:rPr lang="nl-NL" dirty="0"/>
              <a:t> object operator .</a:t>
            </a:r>
          </a:p>
          <a:p>
            <a:endParaRPr lang="nl-NL" dirty="0"/>
          </a:p>
        </p:txBody>
      </p:sp>
      <p:sp>
        <p:nvSpPr>
          <p:cNvPr id="5" name="Tijdelijke aanduiding voor tekst 4">
            <a:extLst>
              <a:ext uri="{FF2B5EF4-FFF2-40B4-BE49-F238E27FC236}">
                <a16:creationId xmlns:a16="http://schemas.microsoft.com/office/drawing/2014/main" id="{7C187377-A15A-FF4F-9838-7EE148022805}"/>
              </a:ext>
            </a:extLst>
          </p:cNvPr>
          <p:cNvSpPr>
            <a:spLocks noGrp="1"/>
          </p:cNvSpPr>
          <p:nvPr>
            <p:ph type="body" sz="quarter" idx="10"/>
          </p:nvPr>
        </p:nvSpPr>
        <p:spPr>
          <a:xfrm>
            <a:off x="575816" y="4980814"/>
            <a:ext cx="8928991" cy="2308324"/>
          </a:xfrm>
        </p:spPr>
        <p:txBody>
          <a:bodyPr/>
          <a:lstStyle/>
          <a:p>
            <a:r>
              <a:rPr lang="nl-NL" dirty="0">
                <a:solidFill>
                  <a:srgbClr val="0000FF"/>
                </a:solidFill>
              </a:rPr>
              <a:t>class</a:t>
            </a:r>
            <a:r>
              <a:rPr lang="nl-NL" dirty="0">
                <a:solidFill>
                  <a:srgbClr val="000000"/>
                </a:solidFill>
              </a:rPr>
              <a:t> Person:</a:t>
            </a:r>
          </a:p>
          <a:p>
            <a:r>
              <a:rPr lang="nl-NL" dirty="0">
                <a:solidFill>
                  <a:srgbClr val="0000FF"/>
                </a:solidFill>
              </a:rPr>
              <a:t>    </a:t>
            </a:r>
            <a:r>
              <a:rPr lang="nl-NL" dirty="0" err="1">
                <a:solidFill>
                  <a:srgbClr val="0000FF"/>
                </a:solidFill>
              </a:rPr>
              <a:t>def</a:t>
            </a:r>
            <a:r>
              <a:rPr lang="nl-NL" dirty="0">
                <a:solidFill>
                  <a:srgbClr val="000000"/>
                </a:solidFill>
              </a:rPr>
              <a:t> </a:t>
            </a:r>
            <a:r>
              <a:rPr lang="nl-NL" dirty="0" err="1">
                <a:solidFill>
                  <a:srgbClr val="000000"/>
                </a:solidFill>
              </a:rPr>
              <a:t>tell</a:t>
            </a:r>
            <a:r>
              <a:rPr lang="nl-NL" dirty="0">
                <a:solidFill>
                  <a:srgbClr val="000000"/>
                </a:solidFill>
              </a:rPr>
              <a:t>(</a:t>
            </a:r>
            <a:r>
              <a:rPr lang="nl-NL" dirty="0" err="1">
                <a:solidFill>
                  <a:srgbClr val="000000"/>
                </a:solidFill>
              </a:rPr>
              <a:t>self</a:t>
            </a:r>
            <a:r>
              <a:rPr lang="nl-NL" dirty="0">
                <a:solidFill>
                  <a:srgbClr val="000000"/>
                </a:solidFill>
              </a:rPr>
              <a:t>):</a:t>
            </a:r>
          </a:p>
          <a:p>
            <a:r>
              <a:rPr lang="nl-NL" dirty="0">
                <a:solidFill>
                  <a:srgbClr val="0000FF"/>
                </a:solidFill>
              </a:rPr>
              <a:t>        return</a:t>
            </a:r>
            <a:r>
              <a:rPr lang="nl-NL" dirty="0">
                <a:solidFill>
                  <a:srgbClr val="000000"/>
                </a:solidFill>
              </a:rPr>
              <a:t> </a:t>
            </a:r>
            <a:r>
              <a:rPr lang="nl-NL" dirty="0" err="1">
                <a:solidFill>
                  <a:srgbClr val="0000FF"/>
                </a:solidFill>
              </a:rPr>
              <a:t>f</a:t>
            </a:r>
            <a:r>
              <a:rPr lang="nl-NL" dirty="0" err="1">
                <a:solidFill>
                  <a:srgbClr val="A31515"/>
                </a:solidFill>
              </a:rPr>
              <a:t>'I</a:t>
            </a:r>
            <a:r>
              <a:rPr lang="nl-NL" dirty="0">
                <a:solidFill>
                  <a:srgbClr val="A31515"/>
                </a:solidFill>
              </a:rPr>
              <a:t> </a:t>
            </a:r>
            <a:r>
              <a:rPr lang="nl-NL" dirty="0" err="1">
                <a:solidFill>
                  <a:srgbClr val="A31515"/>
                </a:solidFill>
              </a:rPr>
              <a:t>am</a:t>
            </a:r>
            <a:r>
              <a:rPr lang="nl-NL" dirty="0">
                <a:solidFill>
                  <a:srgbClr val="A31515"/>
                </a:solidFill>
              </a:rPr>
              <a:t> f</a:t>
            </a:r>
            <a:r>
              <a:rPr lang="nl-NL" dirty="0">
                <a:solidFill>
                  <a:srgbClr val="000000"/>
                </a:solidFill>
              </a:rPr>
              <a:t>{</a:t>
            </a:r>
            <a:r>
              <a:rPr lang="nl-NL" dirty="0" err="1">
                <a:solidFill>
                  <a:srgbClr val="0000FF"/>
                </a:solidFill>
              </a:rPr>
              <a:t>self</a:t>
            </a:r>
            <a:r>
              <a:rPr lang="nl-NL" dirty="0" err="1">
                <a:solidFill>
                  <a:srgbClr val="000000"/>
                </a:solidFill>
              </a:rPr>
              <a:t>.name</a:t>
            </a:r>
            <a:r>
              <a:rPr lang="nl-NL" dirty="0">
                <a:solidFill>
                  <a:srgbClr val="000000"/>
                </a:solidFill>
              </a:rPr>
              <a:t>}</a:t>
            </a:r>
            <a:r>
              <a:rPr lang="nl-NL" dirty="0">
                <a:solidFill>
                  <a:srgbClr val="A31515"/>
                </a:solidFill>
              </a:rPr>
              <a:t>'</a:t>
            </a:r>
            <a:endParaRPr lang="nl-NL" dirty="0">
              <a:solidFill>
                <a:srgbClr val="000000"/>
              </a:solidFill>
            </a:endParaRPr>
          </a:p>
          <a:p>
            <a:br>
              <a:rPr lang="nl-NL" dirty="0">
                <a:solidFill>
                  <a:srgbClr val="000000"/>
                </a:solidFill>
              </a:rPr>
            </a:br>
            <a:r>
              <a:rPr lang="nl-NL" dirty="0">
                <a:solidFill>
                  <a:srgbClr val="008000"/>
                </a:solidFill>
              </a:rPr>
              <a:t># ------------------------------------------------------------</a:t>
            </a:r>
            <a:endParaRPr lang="nl-NL" dirty="0">
              <a:solidFill>
                <a:srgbClr val="000000"/>
              </a:solidFill>
            </a:endParaRPr>
          </a:p>
          <a:p>
            <a:br>
              <a:rPr lang="nl-NL" dirty="0">
                <a:solidFill>
                  <a:srgbClr val="000000"/>
                </a:solidFill>
              </a:rPr>
            </a:br>
            <a:r>
              <a:rPr lang="nl-NL" dirty="0">
                <a:solidFill>
                  <a:srgbClr val="000000"/>
                </a:solidFill>
              </a:rPr>
              <a:t>p = Person()</a:t>
            </a:r>
          </a:p>
          <a:p>
            <a:r>
              <a:rPr lang="nl-NL" dirty="0" err="1">
                <a:solidFill>
                  <a:srgbClr val="000000"/>
                </a:solidFill>
              </a:rPr>
              <a:t>p.name</a:t>
            </a:r>
            <a:r>
              <a:rPr lang="nl-NL" dirty="0">
                <a:solidFill>
                  <a:srgbClr val="000000"/>
                </a:solidFill>
              </a:rPr>
              <a:t> = </a:t>
            </a:r>
            <a:r>
              <a:rPr lang="nl-NL" dirty="0">
                <a:solidFill>
                  <a:srgbClr val="A31515"/>
                </a:solidFill>
              </a:rPr>
              <a:t>'Albert'</a:t>
            </a:r>
          </a:p>
          <a:p>
            <a:r>
              <a:rPr lang="nl-NL" dirty="0">
                <a:solidFill>
                  <a:srgbClr val="000000"/>
                </a:solidFill>
              </a:rPr>
              <a:t>print( </a:t>
            </a:r>
            <a:r>
              <a:rPr lang="nl-NL" dirty="0" err="1">
                <a:solidFill>
                  <a:srgbClr val="000000"/>
                </a:solidFill>
              </a:rPr>
              <a:t>p.tell</a:t>
            </a:r>
            <a:r>
              <a:rPr lang="nl-NL" dirty="0">
                <a:solidFill>
                  <a:srgbClr val="000000"/>
                </a:solidFill>
              </a:rPr>
              <a:t>() )</a:t>
            </a:r>
          </a:p>
        </p:txBody>
      </p:sp>
    </p:spTree>
    <p:extLst>
      <p:ext uri="{BB962C8B-B14F-4D97-AF65-F5344CB8AC3E}">
        <p14:creationId xmlns:p14="http://schemas.microsoft.com/office/powerpoint/2010/main" val="2985089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CC1DA9-DED7-9149-9225-97E87EC57CF3}"/>
              </a:ext>
            </a:extLst>
          </p:cNvPr>
          <p:cNvSpPr>
            <a:spLocks noGrp="1"/>
          </p:cNvSpPr>
          <p:nvPr>
            <p:ph type="title"/>
          </p:nvPr>
        </p:nvSpPr>
        <p:spPr/>
        <p:txBody>
          <a:bodyPr/>
          <a:lstStyle/>
          <a:p>
            <a:r>
              <a:rPr lang="nl-NL" dirty="0"/>
              <a:t>Object </a:t>
            </a:r>
            <a:r>
              <a:rPr lang="nl-NL" dirty="0" err="1"/>
              <a:t>initialisation</a:t>
            </a:r>
            <a:endParaRPr lang="nl-NL" dirty="0"/>
          </a:p>
        </p:txBody>
      </p:sp>
      <p:sp>
        <p:nvSpPr>
          <p:cNvPr id="3" name="Tijdelijke aanduiding voor inhoud 2">
            <a:extLst>
              <a:ext uri="{FF2B5EF4-FFF2-40B4-BE49-F238E27FC236}">
                <a16:creationId xmlns:a16="http://schemas.microsoft.com/office/drawing/2014/main" id="{7FD6B0B8-CBBB-0141-B8FA-F9BD0919E82F}"/>
              </a:ext>
            </a:extLst>
          </p:cNvPr>
          <p:cNvSpPr>
            <a:spLocks noGrp="1"/>
          </p:cNvSpPr>
          <p:nvPr>
            <p:ph idx="1"/>
          </p:nvPr>
        </p:nvSpPr>
        <p:spPr/>
        <p:txBody>
          <a:bodyPr/>
          <a:lstStyle/>
          <a:p>
            <a:r>
              <a:rPr lang="nl-NL" dirty="0" err="1"/>
              <a:t>When</a:t>
            </a:r>
            <a:r>
              <a:rPr lang="nl-NL" dirty="0"/>
              <a:t> </a:t>
            </a:r>
            <a:r>
              <a:rPr lang="nl-NL" dirty="0" err="1"/>
              <a:t>an</a:t>
            </a:r>
            <a:r>
              <a:rPr lang="nl-NL" dirty="0"/>
              <a:t> object in </a:t>
            </a:r>
            <a:r>
              <a:rPr lang="nl-NL" dirty="0" err="1"/>
              <a:t>created</a:t>
            </a:r>
            <a:r>
              <a:rPr lang="nl-NL" dirty="0"/>
              <a:t> (</a:t>
            </a:r>
            <a:r>
              <a:rPr lang="nl-NL" dirty="0" err="1"/>
              <a:t>instantiated</a:t>
            </a:r>
            <a:r>
              <a:rPr lang="nl-NL" dirty="0"/>
              <a:t>) </a:t>
            </a:r>
            <a:r>
              <a:rPr lang="nl-NL" dirty="0" err="1"/>
              <a:t>from</a:t>
            </a:r>
            <a:r>
              <a:rPr lang="nl-NL" dirty="0"/>
              <a:t> a class de </a:t>
            </a:r>
            <a:r>
              <a:rPr lang="nl-NL" b="1" dirty="0"/>
              <a:t>__</a:t>
            </a:r>
            <a:r>
              <a:rPr lang="nl-NL" b="1" dirty="0" err="1"/>
              <a:t>init</a:t>
            </a:r>
            <a:r>
              <a:rPr lang="nl-NL" b="1" dirty="0"/>
              <a:t>__</a:t>
            </a:r>
            <a:r>
              <a:rPr lang="nl-NL" dirty="0"/>
              <a:t> </a:t>
            </a:r>
            <a:r>
              <a:rPr lang="nl-NL" dirty="0" err="1"/>
              <a:t>method</a:t>
            </a:r>
            <a:r>
              <a:rPr lang="nl-NL" dirty="0"/>
              <a:t> is </a:t>
            </a:r>
            <a:r>
              <a:rPr lang="nl-NL" dirty="0" err="1"/>
              <a:t>automatically</a:t>
            </a:r>
            <a:r>
              <a:rPr lang="nl-NL" dirty="0"/>
              <a:t> </a:t>
            </a:r>
            <a:r>
              <a:rPr lang="nl-NL" dirty="0" err="1"/>
              <a:t>called</a:t>
            </a:r>
            <a:endParaRPr lang="nl-NL" dirty="0"/>
          </a:p>
          <a:p>
            <a:r>
              <a:rPr lang="nl-NL" dirty="0"/>
              <a:t>__</a:t>
            </a:r>
            <a:r>
              <a:rPr lang="nl-NL" dirty="0" err="1"/>
              <a:t>init</a:t>
            </a:r>
            <a:r>
              <a:rPr lang="nl-NL" dirty="0"/>
              <a:t>__ is </a:t>
            </a:r>
            <a:r>
              <a:rPr lang="nl-NL" dirty="0" err="1"/>
              <a:t>called</a:t>
            </a:r>
            <a:r>
              <a:rPr lang="nl-NL" dirty="0"/>
              <a:t> a </a:t>
            </a:r>
            <a:r>
              <a:rPr lang="nl-NL" b="1" dirty="0" err="1"/>
              <a:t>magic</a:t>
            </a:r>
            <a:r>
              <a:rPr lang="nl-NL" b="1" dirty="0"/>
              <a:t> </a:t>
            </a:r>
            <a:r>
              <a:rPr lang="nl-NL" b="1" dirty="0" err="1"/>
              <a:t>method</a:t>
            </a:r>
            <a:r>
              <a:rPr lang="nl-NL" dirty="0"/>
              <a:t>. </a:t>
            </a:r>
            <a:r>
              <a:rPr lang="nl-NL" dirty="0" err="1"/>
              <a:t>Where</a:t>
            </a:r>
            <a:r>
              <a:rPr lang="nl-NL" dirty="0"/>
              <a:t> are </a:t>
            </a:r>
            <a:r>
              <a:rPr lang="nl-NL" dirty="0" err="1"/>
              <a:t>many</a:t>
            </a:r>
            <a:r>
              <a:rPr lang="nl-NL" dirty="0"/>
              <a:t> </a:t>
            </a:r>
            <a:r>
              <a:rPr lang="nl-NL" dirty="0" err="1"/>
              <a:t>magic</a:t>
            </a:r>
            <a:r>
              <a:rPr lang="nl-NL" dirty="0"/>
              <a:t> </a:t>
            </a:r>
            <a:r>
              <a:rPr lang="nl-NL" dirty="0" err="1"/>
              <a:t>methods</a:t>
            </a:r>
            <a:r>
              <a:rPr lang="nl-NL" dirty="0"/>
              <a:t>.</a:t>
            </a:r>
          </a:p>
        </p:txBody>
      </p:sp>
      <p:sp>
        <p:nvSpPr>
          <p:cNvPr id="5" name="Tijdelijke aanduiding voor tekst 4">
            <a:extLst>
              <a:ext uri="{FF2B5EF4-FFF2-40B4-BE49-F238E27FC236}">
                <a16:creationId xmlns:a16="http://schemas.microsoft.com/office/drawing/2014/main" id="{81B85B41-B1BF-A041-99F6-B3F7695021ED}"/>
              </a:ext>
            </a:extLst>
          </p:cNvPr>
          <p:cNvSpPr>
            <a:spLocks noGrp="1"/>
          </p:cNvSpPr>
          <p:nvPr>
            <p:ph type="body" sz="quarter" idx="10"/>
          </p:nvPr>
        </p:nvSpPr>
        <p:spPr>
          <a:xfrm>
            <a:off x="575816" y="4734593"/>
            <a:ext cx="8928991" cy="2554545"/>
          </a:xfrm>
        </p:spPr>
        <p:txBody>
          <a:bodyPr/>
          <a:lstStyle/>
          <a:p>
            <a:r>
              <a:rPr lang="nl-NL" dirty="0">
                <a:solidFill>
                  <a:srgbClr val="0000FF"/>
                </a:solidFill>
              </a:rPr>
              <a:t>class</a:t>
            </a:r>
            <a:r>
              <a:rPr lang="nl-NL" dirty="0">
                <a:solidFill>
                  <a:srgbClr val="000000"/>
                </a:solidFill>
              </a:rPr>
              <a:t> Person:</a:t>
            </a:r>
          </a:p>
          <a:p>
            <a:r>
              <a:rPr lang="nl-NL" dirty="0">
                <a:solidFill>
                  <a:srgbClr val="0000FF"/>
                </a:solidFill>
              </a:rPr>
              <a:t>    </a:t>
            </a:r>
            <a:r>
              <a:rPr lang="nl-NL" dirty="0" err="1">
                <a:solidFill>
                  <a:srgbClr val="0000FF"/>
                </a:solidFill>
              </a:rPr>
              <a:t>def</a:t>
            </a:r>
            <a:r>
              <a:rPr lang="nl-NL" dirty="0">
                <a:solidFill>
                  <a:srgbClr val="000000"/>
                </a:solidFill>
              </a:rPr>
              <a:t> __</a:t>
            </a:r>
            <a:r>
              <a:rPr lang="nl-NL" dirty="0" err="1">
                <a:solidFill>
                  <a:srgbClr val="000000"/>
                </a:solidFill>
              </a:rPr>
              <a:t>init</a:t>
            </a:r>
            <a:r>
              <a:rPr lang="nl-NL" dirty="0">
                <a:solidFill>
                  <a:srgbClr val="000000"/>
                </a:solidFill>
              </a:rPr>
              <a:t>__(</a:t>
            </a:r>
            <a:r>
              <a:rPr lang="nl-NL" dirty="0" err="1">
                <a:solidFill>
                  <a:srgbClr val="000000"/>
                </a:solidFill>
              </a:rPr>
              <a:t>self</a:t>
            </a:r>
            <a:r>
              <a:rPr lang="nl-NL" dirty="0">
                <a:solidFill>
                  <a:srgbClr val="000000"/>
                </a:solidFill>
              </a:rPr>
              <a:t>, name):</a:t>
            </a:r>
          </a:p>
          <a:p>
            <a:r>
              <a:rPr lang="nl-NL" dirty="0">
                <a:solidFill>
                  <a:srgbClr val="0000FF"/>
                </a:solidFill>
              </a:rPr>
              <a:t>        </a:t>
            </a:r>
            <a:r>
              <a:rPr lang="nl-NL" dirty="0" err="1">
                <a:solidFill>
                  <a:srgbClr val="0000FF"/>
                </a:solidFill>
              </a:rPr>
              <a:t>self</a:t>
            </a:r>
            <a:r>
              <a:rPr lang="nl-NL" dirty="0" err="1">
                <a:solidFill>
                  <a:srgbClr val="000000"/>
                </a:solidFill>
              </a:rPr>
              <a:t>.name</a:t>
            </a:r>
            <a:r>
              <a:rPr lang="nl-NL" dirty="0">
                <a:solidFill>
                  <a:srgbClr val="000000"/>
                </a:solidFill>
              </a:rPr>
              <a:t> = name</a:t>
            </a:r>
          </a:p>
          <a:p>
            <a:r>
              <a:rPr lang="nl-NL" dirty="0">
                <a:solidFill>
                  <a:srgbClr val="0000FF"/>
                </a:solidFill>
              </a:rPr>
              <a:t>    </a:t>
            </a:r>
            <a:r>
              <a:rPr lang="nl-NL" dirty="0" err="1">
                <a:solidFill>
                  <a:srgbClr val="0000FF"/>
                </a:solidFill>
              </a:rPr>
              <a:t>def</a:t>
            </a:r>
            <a:r>
              <a:rPr lang="nl-NL" dirty="0">
                <a:solidFill>
                  <a:srgbClr val="000000"/>
                </a:solidFill>
              </a:rPr>
              <a:t> </a:t>
            </a:r>
            <a:r>
              <a:rPr lang="nl-NL" dirty="0" err="1">
                <a:solidFill>
                  <a:srgbClr val="000000"/>
                </a:solidFill>
              </a:rPr>
              <a:t>tell</a:t>
            </a:r>
            <a:r>
              <a:rPr lang="nl-NL" dirty="0">
                <a:solidFill>
                  <a:srgbClr val="000000"/>
                </a:solidFill>
              </a:rPr>
              <a:t>(</a:t>
            </a:r>
            <a:r>
              <a:rPr lang="nl-NL" dirty="0" err="1">
                <a:solidFill>
                  <a:srgbClr val="000000"/>
                </a:solidFill>
              </a:rPr>
              <a:t>self</a:t>
            </a:r>
            <a:r>
              <a:rPr lang="nl-NL" dirty="0">
                <a:solidFill>
                  <a:srgbClr val="000000"/>
                </a:solidFill>
              </a:rPr>
              <a:t>):</a:t>
            </a:r>
          </a:p>
          <a:p>
            <a:r>
              <a:rPr lang="nl-NL" dirty="0">
                <a:solidFill>
                  <a:srgbClr val="0000FF"/>
                </a:solidFill>
              </a:rPr>
              <a:t>        return</a:t>
            </a:r>
            <a:r>
              <a:rPr lang="nl-NL" dirty="0">
                <a:solidFill>
                  <a:srgbClr val="000000"/>
                </a:solidFill>
              </a:rPr>
              <a:t>(</a:t>
            </a:r>
            <a:r>
              <a:rPr lang="nl-NL" dirty="0" err="1">
                <a:solidFill>
                  <a:srgbClr val="0000FF"/>
                </a:solidFill>
              </a:rPr>
              <a:t>f</a:t>
            </a:r>
            <a:r>
              <a:rPr lang="nl-NL" dirty="0" err="1">
                <a:solidFill>
                  <a:srgbClr val="A31515"/>
                </a:solidFill>
              </a:rPr>
              <a:t>'I</a:t>
            </a:r>
            <a:r>
              <a:rPr lang="nl-NL" dirty="0">
                <a:solidFill>
                  <a:srgbClr val="A31515"/>
                </a:solidFill>
              </a:rPr>
              <a:t> </a:t>
            </a:r>
            <a:r>
              <a:rPr lang="nl-NL" dirty="0" err="1">
                <a:solidFill>
                  <a:srgbClr val="A31515"/>
                </a:solidFill>
              </a:rPr>
              <a:t>am</a:t>
            </a:r>
            <a:r>
              <a:rPr lang="nl-NL" dirty="0">
                <a:solidFill>
                  <a:srgbClr val="A31515"/>
                </a:solidFill>
              </a:rPr>
              <a:t> </a:t>
            </a:r>
            <a:r>
              <a:rPr lang="nl-NL" dirty="0">
                <a:solidFill>
                  <a:srgbClr val="000000"/>
                </a:solidFill>
              </a:rPr>
              <a:t>{</a:t>
            </a:r>
            <a:r>
              <a:rPr lang="nl-NL" dirty="0" err="1">
                <a:solidFill>
                  <a:srgbClr val="0000FF"/>
                </a:solidFill>
              </a:rPr>
              <a:t>self</a:t>
            </a:r>
            <a:r>
              <a:rPr lang="nl-NL" dirty="0" err="1">
                <a:solidFill>
                  <a:srgbClr val="000000"/>
                </a:solidFill>
              </a:rPr>
              <a:t>.name</a:t>
            </a:r>
            <a:r>
              <a:rPr lang="nl-NL" dirty="0">
                <a:solidFill>
                  <a:srgbClr val="000000"/>
                </a:solidFill>
              </a:rPr>
              <a:t>}</a:t>
            </a:r>
            <a:r>
              <a:rPr lang="nl-NL" dirty="0">
                <a:solidFill>
                  <a:srgbClr val="A31515"/>
                </a:solidFill>
              </a:rPr>
              <a:t>'</a:t>
            </a:r>
            <a:r>
              <a:rPr lang="nl-NL" dirty="0">
                <a:solidFill>
                  <a:srgbClr val="000000"/>
                </a:solidFill>
              </a:rPr>
              <a:t>)</a:t>
            </a:r>
          </a:p>
          <a:p>
            <a:br>
              <a:rPr lang="nl-NL" dirty="0">
                <a:solidFill>
                  <a:srgbClr val="000000"/>
                </a:solidFill>
              </a:rPr>
            </a:br>
            <a:r>
              <a:rPr lang="nl-NL" dirty="0">
                <a:solidFill>
                  <a:srgbClr val="008000"/>
                </a:solidFill>
              </a:rPr>
              <a:t># ------------------------------------------------------------</a:t>
            </a:r>
            <a:endParaRPr lang="nl-NL" dirty="0">
              <a:solidFill>
                <a:srgbClr val="000000"/>
              </a:solidFill>
            </a:endParaRPr>
          </a:p>
          <a:p>
            <a:br>
              <a:rPr lang="nl-NL" dirty="0">
                <a:solidFill>
                  <a:srgbClr val="000000"/>
                </a:solidFill>
              </a:rPr>
            </a:br>
            <a:r>
              <a:rPr lang="nl-NL" dirty="0">
                <a:solidFill>
                  <a:srgbClr val="000000"/>
                </a:solidFill>
              </a:rPr>
              <a:t>p = Person(</a:t>
            </a:r>
            <a:r>
              <a:rPr lang="nl-NL" dirty="0">
                <a:solidFill>
                  <a:srgbClr val="A31515"/>
                </a:solidFill>
              </a:rPr>
              <a:t>'Albert'</a:t>
            </a:r>
            <a:r>
              <a:rPr lang="nl-NL" dirty="0">
                <a:solidFill>
                  <a:srgbClr val="000000"/>
                </a:solidFill>
              </a:rPr>
              <a:t>)</a:t>
            </a:r>
          </a:p>
          <a:p>
            <a:r>
              <a:rPr lang="nl-NL" dirty="0">
                <a:solidFill>
                  <a:srgbClr val="000000"/>
                </a:solidFill>
              </a:rPr>
              <a:t>print( </a:t>
            </a:r>
            <a:r>
              <a:rPr lang="nl-NL" dirty="0" err="1">
                <a:solidFill>
                  <a:srgbClr val="000000"/>
                </a:solidFill>
              </a:rPr>
              <a:t>p.tell</a:t>
            </a:r>
            <a:r>
              <a:rPr lang="nl-NL" dirty="0">
                <a:solidFill>
                  <a:srgbClr val="000000"/>
                </a:solidFill>
              </a:rPr>
              <a:t>() )</a:t>
            </a:r>
          </a:p>
        </p:txBody>
      </p:sp>
    </p:spTree>
    <p:extLst>
      <p:ext uri="{BB962C8B-B14F-4D97-AF65-F5344CB8AC3E}">
        <p14:creationId xmlns:p14="http://schemas.microsoft.com/office/powerpoint/2010/main" val="3682158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CD647D-7E62-0C4D-8691-3BD93DEA133E}"/>
              </a:ext>
            </a:extLst>
          </p:cNvPr>
          <p:cNvSpPr>
            <a:spLocks noGrp="1"/>
          </p:cNvSpPr>
          <p:nvPr>
            <p:ph type="title"/>
          </p:nvPr>
        </p:nvSpPr>
        <p:spPr/>
        <p:txBody>
          <a:bodyPr/>
          <a:lstStyle/>
          <a:p>
            <a:r>
              <a:rPr lang="nl-NL" dirty="0" err="1"/>
              <a:t>Attributes</a:t>
            </a:r>
            <a:endParaRPr lang="nl-NL" dirty="0"/>
          </a:p>
        </p:txBody>
      </p:sp>
      <p:sp>
        <p:nvSpPr>
          <p:cNvPr id="3" name="Tijdelijke aanduiding voor inhoud 2">
            <a:extLst>
              <a:ext uri="{FF2B5EF4-FFF2-40B4-BE49-F238E27FC236}">
                <a16:creationId xmlns:a16="http://schemas.microsoft.com/office/drawing/2014/main" id="{90255E62-A7CF-2646-AA2C-53FD1F6E0F7F}"/>
              </a:ext>
            </a:extLst>
          </p:cNvPr>
          <p:cNvSpPr>
            <a:spLocks noGrp="1"/>
          </p:cNvSpPr>
          <p:nvPr>
            <p:ph idx="1"/>
          </p:nvPr>
        </p:nvSpPr>
        <p:spPr/>
        <p:txBody>
          <a:bodyPr/>
          <a:lstStyle/>
          <a:p>
            <a:r>
              <a:rPr lang="nl-NL" dirty="0" err="1"/>
              <a:t>Attributes</a:t>
            </a:r>
            <a:r>
              <a:rPr lang="nl-NL" dirty="0"/>
              <a:t> are </a:t>
            </a:r>
            <a:r>
              <a:rPr lang="nl-NL" dirty="0" err="1"/>
              <a:t>typically</a:t>
            </a:r>
            <a:r>
              <a:rPr lang="nl-NL" dirty="0"/>
              <a:t> </a:t>
            </a:r>
            <a:r>
              <a:rPr lang="nl-NL" dirty="0" err="1"/>
              <a:t>initialized</a:t>
            </a:r>
            <a:r>
              <a:rPr lang="nl-NL" dirty="0"/>
              <a:t> in </a:t>
            </a:r>
            <a:r>
              <a:rPr lang="nl-NL" dirty="0" err="1"/>
              <a:t>the</a:t>
            </a:r>
            <a:r>
              <a:rPr lang="nl-NL" dirty="0"/>
              <a:t> __</a:t>
            </a:r>
            <a:r>
              <a:rPr lang="nl-NL" dirty="0" err="1"/>
              <a:t>init</a:t>
            </a:r>
            <a:r>
              <a:rPr lang="nl-NL" dirty="0"/>
              <a:t>__ </a:t>
            </a:r>
            <a:r>
              <a:rPr lang="nl-NL" dirty="0" err="1"/>
              <a:t>method</a:t>
            </a:r>
            <a:r>
              <a:rPr lang="nl-NL" dirty="0"/>
              <a:t>.</a:t>
            </a:r>
          </a:p>
          <a:p>
            <a:r>
              <a:rPr lang="nl-NL" dirty="0" err="1"/>
              <a:t>Attributes</a:t>
            </a:r>
            <a:r>
              <a:rPr lang="nl-NL" dirty="0"/>
              <a:t> are </a:t>
            </a:r>
            <a:r>
              <a:rPr lang="nl-NL" dirty="0" err="1"/>
              <a:t>dynamic</a:t>
            </a:r>
            <a:r>
              <a:rPr lang="nl-NL" dirty="0"/>
              <a:t> </a:t>
            </a:r>
            <a:r>
              <a:rPr lang="nl-NL" dirty="0" err="1"/>
              <a:t>and</a:t>
            </a:r>
            <a:r>
              <a:rPr lang="nl-NL" dirty="0"/>
              <a:t> </a:t>
            </a:r>
            <a:r>
              <a:rPr lang="nl-NL" dirty="0" err="1"/>
              <a:t>can</a:t>
            </a:r>
            <a:r>
              <a:rPr lang="nl-NL" dirty="0"/>
              <a:t> </a:t>
            </a:r>
            <a:r>
              <a:rPr lang="nl-NL" dirty="0" err="1"/>
              <a:t>be</a:t>
            </a:r>
            <a:r>
              <a:rPr lang="nl-NL" dirty="0"/>
              <a:t> </a:t>
            </a:r>
            <a:r>
              <a:rPr lang="nl-NL" dirty="0" err="1"/>
              <a:t>assigned</a:t>
            </a:r>
            <a:r>
              <a:rPr lang="nl-NL" dirty="0"/>
              <a:t> a </a:t>
            </a:r>
            <a:r>
              <a:rPr lang="nl-NL" dirty="0" err="1"/>
              <a:t>value</a:t>
            </a:r>
            <a:r>
              <a:rPr lang="nl-NL" dirty="0"/>
              <a:t> </a:t>
            </a:r>
            <a:r>
              <a:rPr lang="nl-NL" dirty="0" err="1"/>
              <a:t>anywhere</a:t>
            </a:r>
            <a:r>
              <a:rPr lang="nl-NL" dirty="0"/>
              <a:t>.</a:t>
            </a:r>
          </a:p>
        </p:txBody>
      </p:sp>
      <p:sp>
        <p:nvSpPr>
          <p:cNvPr id="4" name="Rechthoek 3">
            <a:extLst>
              <a:ext uri="{FF2B5EF4-FFF2-40B4-BE49-F238E27FC236}">
                <a16:creationId xmlns:a16="http://schemas.microsoft.com/office/drawing/2014/main" id="{CA9BB209-1C1E-A242-91BA-924B32399871}"/>
              </a:ext>
            </a:extLst>
          </p:cNvPr>
          <p:cNvSpPr/>
          <p:nvPr/>
        </p:nvSpPr>
        <p:spPr>
          <a:xfrm>
            <a:off x="575816" y="4067869"/>
            <a:ext cx="8928991" cy="3139321"/>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class</a:t>
            </a:r>
            <a:r>
              <a:rPr lang="nl-NL" b="1" dirty="0">
                <a:solidFill>
                  <a:srgbClr val="000000"/>
                </a:solidFill>
                <a:latin typeface="Menlo" panose="020B0609030804020204" pitchFamily="49" charset="0"/>
              </a:rPr>
              <a:t> Person:</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__</a:t>
            </a:r>
            <a:r>
              <a:rPr lang="nl-NL" b="1" dirty="0" err="1">
                <a:solidFill>
                  <a:srgbClr val="000000"/>
                </a:solidFill>
                <a:latin typeface="Menlo" panose="020B0609030804020204" pitchFamily="49" charset="0"/>
              </a:rPr>
              <a:t>init</a:t>
            </a:r>
            <a:r>
              <a:rPr lang="nl-NL" b="1" dirty="0">
                <a:solidFill>
                  <a:srgbClr val="000000"/>
                </a:solidFill>
                <a:latin typeface="Menlo" panose="020B0609030804020204" pitchFamily="49" charset="0"/>
              </a:rPr>
              <a:t>__(</a:t>
            </a:r>
            <a:r>
              <a:rPr lang="nl-NL" b="1" dirty="0" err="1">
                <a:solidFill>
                  <a:srgbClr val="000000"/>
                </a:solidFill>
                <a:latin typeface="Menlo" panose="020B0609030804020204" pitchFamily="49" charset="0"/>
              </a:rPr>
              <a:t>self</a:t>
            </a:r>
            <a:r>
              <a:rPr lang="nl-NL" b="1" dirty="0">
                <a:solidFill>
                  <a:srgbClr val="000000"/>
                </a:solidFill>
                <a:latin typeface="Menlo" panose="020B0609030804020204" pitchFamily="49" charset="0"/>
              </a:rPr>
              <a:t>, name, </a:t>
            </a:r>
            <a:r>
              <a:rPr lang="nl-NL" b="1" dirty="0" err="1">
                <a:solidFill>
                  <a:srgbClr val="000000"/>
                </a:solidFill>
                <a:latin typeface="Menlo" panose="020B0609030804020204" pitchFamily="49" charset="0"/>
              </a:rPr>
              <a:t>residence</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unknown</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.__name = name</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a:t>
            </a:r>
            <a:r>
              <a:rPr lang="nl-NL" b="1" dirty="0" err="1">
                <a:solidFill>
                  <a:srgbClr val="000000"/>
                </a:solidFill>
                <a:latin typeface="Menlo" panose="020B0609030804020204" pitchFamily="49" charset="0"/>
              </a:rPr>
              <a:t>residence</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residence</a:t>
            </a:r>
            <a:endParaRPr lang="nl-NL" b="1" dirty="0">
              <a:solidFill>
                <a:srgbClr val="000000"/>
              </a:solidFill>
              <a:latin typeface="Menlo" panose="020B0609030804020204" pitchFamily="49" charset="0"/>
            </a:endParaRP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tell</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self</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return</a:t>
            </a:r>
            <a:r>
              <a:rPr lang="nl-NL" b="1" dirty="0">
                <a:solidFill>
                  <a:srgbClr val="000000"/>
                </a:solidFill>
                <a:latin typeface="Menlo" panose="020B0609030804020204" pitchFamily="49" charset="0"/>
              </a:rPr>
              <a:t>(</a:t>
            </a:r>
            <a:r>
              <a:rPr lang="nl-NL" b="1" dirty="0" err="1">
                <a:solidFill>
                  <a:srgbClr val="0000FF"/>
                </a:solidFill>
                <a:latin typeface="Menlo" panose="020B0609030804020204" pitchFamily="49" charset="0"/>
              </a:rPr>
              <a:t>f</a:t>
            </a:r>
            <a:r>
              <a:rPr lang="nl-NL" b="1" dirty="0" err="1">
                <a:solidFill>
                  <a:srgbClr val="A31515"/>
                </a:solidFill>
                <a:latin typeface="Menlo" panose="020B0609030804020204" pitchFamily="49" charset="0"/>
              </a:rPr>
              <a:t>'I</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am</a:t>
            </a:r>
            <a:r>
              <a:rPr lang="nl-NL" b="1" dirty="0">
                <a:solidFill>
                  <a:srgbClr val="A31515"/>
                </a:solidFill>
                <a:latin typeface="Menlo" panose="020B0609030804020204" pitchFamily="49" charset="0"/>
              </a:rPr>
              <a:t> </a:t>
            </a:r>
            <a:r>
              <a:rPr lang="nl-NL" b="1" dirty="0">
                <a:solidFill>
                  <a:srgbClr val="000000"/>
                </a:solidFill>
                <a:latin typeface="Menlo" panose="020B0609030804020204" pitchFamily="49" charset="0"/>
              </a:rPr>
              <a:t>{</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.__name}</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from</a:t>
            </a:r>
            <a:r>
              <a:rPr lang="nl-NL" b="1" dirty="0">
                <a:solidFill>
                  <a:srgbClr val="A31515"/>
                </a:solidFill>
                <a:latin typeface="Menlo" panose="020B0609030804020204" pitchFamily="49" charset="0"/>
              </a:rPr>
              <a:t> </a:t>
            </a:r>
            <a:r>
              <a:rPr lang="nl-NL" b="1" dirty="0">
                <a:solidFill>
                  <a:srgbClr val="000000"/>
                </a:solidFill>
                <a:latin typeface="Menlo" panose="020B0609030804020204" pitchFamily="49" charset="0"/>
              </a:rPr>
              <a:t>{</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a:t>
            </a:r>
            <a:r>
              <a:rPr lang="nl-NL" b="1" dirty="0" err="1">
                <a:solidFill>
                  <a:srgbClr val="000000"/>
                </a:solidFill>
                <a:latin typeface="Menlo" panose="020B0609030804020204" pitchFamily="49" charset="0"/>
              </a:rPr>
              <a:t>residence</a:t>
            </a:r>
            <a:r>
              <a:rPr lang="nl-NL" b="1" dirty="0">
                <a:solidFill>
                  <a:srgbClr val="000000"/>
                </a:solidFill>
                <a:latin typeface="Menlo" panose="020B0609030804020204" pitchFamily="49" charset="0"/>
              </a:rPr>
              <a:t>}')</a:t>
            </a:r>
            <a:br>
              <a:rPr lang="nl-NL" b="1" dirty="0">
                <a:solidFill>
                  <a:srgbClr val="000000"/>
                </a:solidFill>
                <a:latin typeface="Menlo" panose="020B0609030804020204" pitchFamily="49" charset="0"/>
              </a:rPr>
            </a:br>
            <a:endParaRPr lang="nl-NL" b="1" dirty="0">
              <a:solidFill>
                <a:srgbClr val="000000"/>
              </a:solidFill>
              <a:latin typeface="Menlo" panose="020B0609030804020204" pitchFamily="49" charset="0"/>
            </a:endParaRPr>
          </a:p>
          <a:p>
            <a:r>
              <a:rPr lang="nl-NL" b="1" dirty="0">
                <a:solidFill>
                  <a:srgbClr val="008000"/>
                </a:solidFill>
                <a:latin typeface="Menlo" panose="020B0609030804020204" pitchFamily="49" charset="0"/>
              </a:rPr>
              <a:t># ------------------------------------------------------------</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p = Person(</a:t>
            </a:r>
            <a:r>
              <a:rPr lang="nl-NL" b="1" dirty="0">
                <a:solidFill>
                  <a:srgbClr val="A31515"/>
                </a:solidFill>
                <a:latin typeface="Menlo" panose="020B0609030804020204" pitchFamily="49" charset="0"/>
              </a:rPr>
              <a:t>'Albert', 'Amsterdam'</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print( </a:t>
            </a:r>
            <a:r>
              <a:rPr lang="nl-NL" b="1" dirty="0" err="1">
                <a:solidFill>
                  <a:srgbClr val="000000"/>
                </a:solidFill>
                <a:latin typeface="Menlo" panose="020B0609030804020204" pitchFamily="49" charset="0"/>
              </a:rPr>
              <a:t>p.tell</a:t>
            </a:r>
            <a:r>
              <a:rPr lang="nl-NL" b="1" dirty="0">
                <a:solidFill>
                  <a:srgbClr val="000000"/>
                </a:solidFill>
                <a:latin typeface="Menlo" panose="020B0609030804020204" pitchFamily="49" charset="0"/>
              </a:rPr>
              <a:t>() )</a:t>
            </a:r>
          </a:p>
        </p:txBody>
      </p:sp>
    </p:spTree>
    <p:extLst>
      <p:ext uri="{BB962C8B-B14F-4D97-AF65-F5344CB8AC3E}">
        <p14:creationId xmlns:p14="http://schemas.microsoft.com/office/powerpoint/2010/main" val="1171396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D33E55-F7B9-E841-A15B-31572F724CDC}"/>
              </a:ext>
            </a:extLst>
          </p:cNvPr>
          <p:cNvSpPr>
            <a:spLocks noGrp="1"/>
          </p:cNvSpPr>
          <p:nvPr>
            <p:ph type="title"/>
          </p:nvPr>
        </p:nvSpPr>
        <p:spPr/>
        <p:txBody>
          <a:bodyPr/>
          <a:lstStyle/>
          <a:p>
            <a:r>
              <a:rPr lang="nl-NL" dirty="0"/>
              <a:t>Public or </a:t>
            </a:r>
            <a:r>
              <a:rPr lang="nl-NL" dirty="0" err="1"/>
              <a:t>not</a:t>
            </a:r>
            <a:endParaRPr lang="nl-NL" dirty="0"/>
          </a:p>
        </p:txBody>
      </p:sp>
      <p:sp>
        <p:nvSpPr>
          <p:cNvPr id="3" name="Tijdelijke aanduiding voor inhoud 2">
            <a:extLst>
              <a:ext uri="{FF2B5EF4-FFF2-40B4-BE49-F238E27FC236}">
                <a16:creationId xmlns:a16="http://schemas.microsoft.com/office/drawing/2014/main" id="{C8BB189D-6ED6-E642-9E5B-0F39950E7589}"/>
              </a:ext>
            </a:extLst>
          </p:cNvPr>
          <p:cNvSpPr>
            <a:spLocks noGrp="1"/>
          </p:cNvSpPr>
          <p:nvPr>
            <p:ph idx="1"/>
          </p:nvPr>
        </p:nvSpPr>
        <p:spPr/>
        <p:txBody>
          <a:bodyPr/>
          <a:lstStyle/>
          <a:p>
            <a:r>
              <a:rPr lang="nl-NL" dirty="0"/>
              <a:t>An </a:t>
            </a:r>
            <a:r>
              <a:rPr lang="nl-NL" dirty="0" err="1"/>
              <a:t>attribute</a:t>
            </a:r>
            <a:r>
              <a:rPr lang="nl-NL" dirty="0"/>
              <a:t> </a:t>
            </a:r>
            <a:r>
              <a:rPr lang="nl-NL" dirty="0" err="1"/>
              <a:t>can</a:t>
            </a:r>
            <a:r>
              <a:rPr lang="nl-NL" dirty="0"/>
              <a:t> </a:t>
            </a:r>
            <a:r>
              <a:rPr lang="nl-NL" dirty="0" err="1"/>
              <a:t>be</a:t>
            </a:r>
            <a:r>
              <a:rPr lang="nl-NL" dirty="0"/>
              <a:t> </a:t>
            </a:r>
            <a:r>
              <a:rPr lang="nl-NL" dirty="0" err="1"/>
              <a:t>indicated</a:t>
            </a:r>
            <a:r>
              <a:rPr lang="nl-NL" dirty="0"/>
              <a:t> as </a:t>
            </a:r>
            <a:r>
              <a:rPr lang="nl-NL" b="1" dirty="0"/>
              <a:t>non-public</a:t>
            </a:r>
            <a:r>
              <a:rPr lang="nl-NL" dirty="0"/>
              <a:t> </a:t>
            </a:r>
            <a:r>
              <a:rPr lang="nl-NL" dirty="0" err="1"/>
              <a:t>by</a:t>
            </a:r>
            <a:r>
              <a:rPr lang="nl-NL" dirty="0"/>
              <a:t> </a:t>
            </a:r>
            <a:r>
              <a:rPr lang="nl-NL" dirty="0" err="1"/>
              <a:t>adding</a:t>
            </a:r>
            <a:r>
              <a:rPr lang="nl-NL" dirty="0"/>
              <a:t> _ as a prefix </a:t>
            </a:r>
            <a:r>
              <a:rPr lang="nl-NL" dirty="0" err="1"/>
              <a:t>to</a:t>
            </a:r>
            <a:r>
              <a:rPr lang="nl-NL" dirty="0"/>
              <a:t> </a:t>
            </a:r>
            <a:r>
              <a:rPr lang="nl-NL" dirty="0" err="1"/>
              <a:t>the</a:t>
            </a:r>
            <a:r>
              <a:rPr lang="nl-NL" dirty="0"/>
              <a:t> name of </a:t>
            </a:r>
            <a:r>
              <a:rPr lang="nl-NL" dirty="0" err="1"/>
              <a:t>the</a:t>
            </a:r>
            <a:r>
              <a:rPr lang="nl-NL" dirty="0"/>
              <a:t> </a:t>
            </a:r>
            <a:r>
              <a:rPr lang="nl-NL" dirty="0" err="1"/>
              <a:t>attribute</a:t>
            </a:r>
            <a:r>
              <a:rPr lang="nl-NL" dirty="0"/>
              <a:t>.</a:t>
            </a:r>
          </a:p>
          <a:p>
            <a:r>
              <a:rPr lang="nl-NL" dirty="0" err="1"/>
              <a:t>This</a:t>
            </a:r>
            <a:r>
              <a:rPr lang="nl-NL" dirty="0"/>
              <a:t> is more of a a guideline "We are </a:t>
            </a:r>
            <a:r>
              <a:rPr lang="nl-NL" dirty="0" err="1"/>
              <a:t>all</a:t>
            </a:r>
            <a:r>
              <a:rPr lang="nl-NL" dirty="0"/>
              <a:t> </a:t>
            </a:r>
            <a:r>
              <a:rPr lang="nl-NL" dirty="0" err="1"/>
              <a:t>adults</a:t>
            </a:r>
            <a:r>
              <a:rPr lang="nl-NL" dirty="0"/>
              <a:t> </a:t>
            </a:r>
            <a:r>
              <a:rPr lang="nl-NL" dirty="0" err="1"/>
              <a:t>and</a:t>
            </a:r>
            <a:r>
              <a:rPr lang="nl-NL" dirty="0"/>
              <a:t> </a:t>
            </a:r>
            <a:r>
              <a:rPr lang="nl-NL" dirty="0" err="1"/>
              <a:t>know</a:t>
            </a:r>
            <a:r>
              <a:rPr lang="nl-NL" dirty="0"/>
              <a:t> </a:t>
            </a:r>
            <a:r>
              <a:rPr lang="nl-NL" dirty="0" err="1"/>
              <a:t>what</a:t>
            </a:r>
            <a:r>
              <a:rPr lang="nl-NL" dirty="0"/>
              <a:t> </a:t>
            </a:r>
            <a:r>
              <a:rPr lang="nl-NL" dirty="0" err="1"/>
              <a:t>we're</a:t>
            </a:r>
            <a:r>
              <a:rPr lang="nl-NL" dirty="0"/>
              <a:t> </a:t>
            </a:r>
            <a:r>
              <a:rPr lang="nl-NL" dirty="0" err="1"/>
              <a:t>doing</a:t>
            </a:r>
            <a:r>
              <a:rPr lang="nl-NL" dirty="0"/>
              <a:t>."</a:t>
            </a:r>
          </a:p>
          <a:p>
            <a:r>
              <a:rPr lang="nl-NL" dirty="0" err="1"/>
              <a:t>You</a:t>
            </a:r>
            <a:r>
              <a:rPr lang="nl-NL" dirty="0"/>
              <a:t> </a:t>
            </a:r>
            <a:r>
              <a:rPr lang="nl-NL" dirty="0" err="1"/>
              <a:t>can</a:t>
            </a:r>
            <a:r>
              <a:rPr lang="nl-NL" dirty="0"/>
              <a:t> </a:t>
            </a:r>
            <a:r>
              <a:rPr lang="nl-NL" dirty="0" err="1"/>
              <a:t>add</a:t>
            </a:r>
            <a:r>
              <a:rPr lang="nl-NL" dirty="0"/>
              <a:t> a double </a:t>
            </a:r>
            <a:r>
              <a:rPr lang="nl-NL" dirty="0" err="1"/>
              <a:t>underscore</a:t>
            </a:r>
            <a:r>
              <a:rPr lang="nl-NL" dirty="0"/>
              <a:t> __ </a:t>
            </a:r>
            <a:r>
              <a:rPr lang="nl-NL" dirty="0" err="1"/>
              <a:t>to</a:t>
            </a:r>
            <a:r>
              <a:rPr lang="nl-NL" dirty="0"/>
              <a:t> </a:t>
            </a:r>
            <a:r>
              <a:rPr lang="nl-NL" dirty="0" err="1"/>
              <a:t>obstify</a:t>
            </a:r>
            <a:r>
              <a:rPr lang="nl-NL" dirty="0"/>
              <a:t> </a:t>
            </a:r>
            <a:r>
              <a:rPr lang="nl-NL" dirty="0" err="1"/>
              <a:t>the</a:t>
            </a:r>
            <a:r>
              <a:rPr lang="nl-NL" dirty="0"/>
              <a:t> name of </a:t>
            </a:r>
            <a:r>
              <a:rPr lang="nl-NL" dirty="0" err="1"/>
              <a:t>the</a:t>
            </a:r>
            <a:r>
              <a:rPr lang="nl-NL" dirty="0"/>
              <a:t> </a:t>
            </a:r>
            <a:r>
              <a:rPr lang="nl-NL" dirty="0" err="1"/>
              <a:t>attribute</a:t>
            </a:r>
            <a:r>
              <a:rPr lang="nl-NL" dirty="0"/>
              <a:t> </a:t>
            </a:r>
            <a:r>
              <a:rPr lang="nl-NL" dirty="0" err="1"/>
              <a:t>outside</a:t>
            </a:r>
            <a:r>
              <a:rPr lang="nl-NL" dirty="0"/>
              <a:t> of </a:t>
            </a:r>
            <a:r>
              <a:rPr lang="nl-NL" dirty="0" err="1"/>
              <a:t>the</a:t>
            </a:r>
            <a:r>
              <a:rPr lang="nl-NL" dirty="0"/>
              <a:t> class. </a:t>
            </a:r>
            <a:r>
              <a:rPr lang="nl-NL" dirty="0" err="1"/>
              <a:t>This</a:t>
            </a:r>
            <a:r>
              <a:rPr lang="nl-NL" dirty="0"/>
              <a:t> is </a:t>
            </a:r>
            <a:r>
              <a:rPr lang="nl-NL" dirty="0" err="1"/>
              <a:t>to</a:t>
            </a:r>
            <a:r>
              <a:rPr lang="nl-NL" dirty="0"/>
              <a:t> </a:t>
            </a:r>
            <a:r>
              <a:rPr lang="nl-NL" dirty="0" err="1"/>
              <a:t>prevent</a:t>
            </a:r>
            <a:r>
              <a:rPr lang="nl-NL" dirty="0"/>
              <a:t> </a:t>
            </a:r>
            <a:r>
              <a:rPr lang="nl-NL" dirty="0" err="1"/>
              <a:t>naming</a:t>
            </a:r>
            <a:r>
              <a:rPr lang="nl-NL" dirty="0"/>
              <a:t> </a:t>
            </a:r>
            <a:r>
              <a:rPr lang="nl-NL" dirty="0" err="1"/>
              <a:t>collissons</a:t>
            </a:r>
            <a:r>
              <a:rPr lang="nl-NL" dirty="0"/>
              <a:t> </a:t>
            </a:r>
            <a:r>
              <a:rPr lang="nl-NL" dirty="0" err="1"/>
              <a:t>when</a:t>
            </a:r>
            <a:r>
              <a:rPr lang="nl-NL" dirty="0"/>
              <a:t> </a:t>
            </a:r>
            <a:r>
              <a:rPr lang="nl-NL" dirty="0" err="1"/>
              <a:t>inheriting</a:t>
            </a:r>
            <a:r>
              <a:rPr lang="nl-NL" dirty="0"/>
              <a:t> classes.</a:t>
            </a:r>
          </a:p>
        </p:txBody>
      </p:sp>
      <p:sp>
        <p:nvSpPr>
          <p:cNvPr id="5" name="Tijdelijke aanduiding voor tekst 4">
            <a:extLst>
              <a:ext uri="{FF2B5EF4-FFF2-40B4-BE49-F238E27FC236}">
                <a16:creationId xmlns:a16="http://schemas.microsoft.com/office/drawing/2014/main" id="{6B8112FE-4E62-3D4B-B4B1-37775D2438EE}"/>
              </a:ext>
            </a:extLst>
          </p:cNvPr>
          <p:cNvSpPr>
            <a:spLocks noGrp="1"/>
          </p:cNvSpPr>
          <p:nvPr>
            <p:ph type="body" sz="quarter" idx="10"/>
          </p:nvPr>
        </p:nvSpPr>
        <p:spPr>
          <a:xfrm>
            <a:off x="575816" y="4734593"/>
            <a:ext cx="8928991" cy="2554545"/>
          </a:xfrm>
        </p:spPr>
        <p:txBody>
          <a:bodyPr/>
          <a:lstStyle/>
          <a:p>
            <a:r>
              <a:rPr lang="nl-NL" dirty="0">
                <a:solidFill>
                  <a:srgbClr val="0000FF"/>
                </a:solidFill>
              </a:rPr>
              <a:t>class</a:t>
            </a:r>
            <a:r>
              <a:rPr lang="nl-NL" dirty="0">
                <a:solidFill>
                  <a:srgbClr val="000000"/>
                </a:solidFill>
              </a:rPr>
              <a:t> Person:</a:t>
            </a:r>
          </a:p>
          <a:p>
            <a:r>
              <a:rPr lang="nl-NL" dirty="0">
                <a:solidFill>
                  <a:srgbClr val="0000FF"/>
                </a:solidFill>
              </a:rPr>
              <a:t>    </a:t>
            </a:r>
            <a:r>
              <a:rPr lang="nl-NL" dirty="0" err="1">
                <a:solidFill>
                  <a:srgbClr val="0000FF"/>
                </a:solidFill>
              </a:rPr>
              <a:t>def</a:t>
            </a:r>
            <a:r>
              <a:rPr lang="nl-NL" dirty="0">
                <a:solidFill>
                  <a:srgbClr val="000000"/>
                </a:solidFill>
              </a:rPr>
              <a:t> __</a:t>
            </a:r>
            <a:r>
              <a:rPr lang="nl-NL" dirty="0" err="1">
                <a:solidFill>
                  <a:srgbClr val="000000"/>
                </a:solidFill>
              </a:rPr>
              <a:t>init</a:t>
            </a:r>
            <a:r>
              <a:rPr lang="nl-NL" dirty="0">
                <a:solidFill>
                  <a:srgbClr val="000000"/>
                </a:solidFill>
              </a:rPr>
              <a:t>__(</a:t>
            </a:r>
            <a:r>
              <a:rPr lang="nl-NL" dirty="0" err="1">
                <a:solidFill>
                  <a:srgbClr val="000000"/>
                </a:solidFill>
              </a:rPr>
              <a:t>self</a:t>
            </a:r>
            <a:r>
              <a:rPr lang="nl-NL" dirty="0">
                <a:solidFill>
                  <a:srgbClr val="000000"/>
                </a:solidFill>
              </a:rPr>
              <a:t>, name):</a:t>
            </a:r>
          </a:p>
          <a:p>
            <a:r>
              <a:rPr lang="nl-NL" dirty="0">
                <a:solidFill>
                  <a:srgbClr val="0000FF"/>
                </a:solidFill>
              </a:rPr>
              <a:t>        </a:t>
            </a:r>
            <a:r>
              <a:rPr lang="nl-NL" dirty="0" err="1">
                <a:solidFill>
                  <a:srgbClr val="0000FF"/>
                </a:solidFill>
              </a:rPr>
              <a:t>self</a:t>
            </a:r>
            <a:r>
              <a:rPr lang="nl-NL" dirty="0">
                <a:solidFill>
                  <a:srgbClr val="000000"/>
                </a:solidFill>
              </a:rPr>
              <a:t>._name = name</a:t>
            </a:r>
          </a:p>
          <a:p>
            <a:r>
              <a:rPr lang="nl-NL" dirty="0">
                <a:solidFill>
                  <a:srgbClr val="0000FF"/>
                </a:solidFill>
              </a:rPr>
              <a:t>    </a:t>
            </a:r>
            <a:r>
              <a:rPr lang="nl-NL" dirty="0" err="1">
                <a:solidFill>
                  <a:srgbClr val="0000FF"/>
                </a:solidFill>
              </a:rPr>
              <a:t>def</a:t>
            </a:r>
            <a:r>
              <a:rPr lang="nl-NL" dirty="0">
                <a:solidFill>
                  <a:srgbClr val="000000"/>
                </a:solidFill>
              </a:rPr>
              <a:t> </a:t>
            </a:r>
            <a:r>
              <a:rPr lang="nl-NL" dirty="0" err="1">
                <a:solidFill>
                  <a:srgbClr val="000000"/>
                </a:solidFill>
              </a:rPr>
              <a:t>tell</a:t>
            </a:r>
            <a:r>
              <a:rPr lang="nl-NL" dirty="0">
                <a:solidFill>
                  <a:srgbClr val="000000"/>
                </a:solidFill>
              </a:rPr>
              <a:t>(</a:t>
            </a:r>
            <a:r>
              <a:rPr lang="nl-NL" dirty="0" err="1">
                <a:solidFill>
                  <a:srgbClr val="000000"/>
                </a:solidFill>
              </a:rPr>
              <a:t>self</a:t>
            </a:r>
            <a:r>
              <a:rPr lang="nl-NL" dirty="0">
                <a:solidFill>
                  <a:srgbClr val="000000"/>
                </a:solidFill>
              </a:rPr>
              <a:t>):</a:t>
            </a:r>
          </a:p>
          <a:p>
            <a:r>
              <a:rPr lang="nl-NL" dirty="0">
                <a:solidFill>
                  <a:srgbClr val="0000FF"/>
                </a:solidFill>
              </a:rPr>
              <a:t>        return</a:t>
            </a:r>
            <a:r>
              <a:rPr lang="nl-NL" dirty="0">
                <a:solidFill>
                  <a:srgbClr val="000000"/>
                </a:solidFill>
              </a:rPr>
              <a:t>(</a:t>
            </a:r>
            <a:r>
              <a:rPr lang="nl-NL" dirty="0" err="1">
                <a:solidFill>
                  <a:srgbClr val="0000FF"/>
                </a:solidFill>
              </a:rPr>
              <a:t>f</a:t>
            </a:r>
            <a:r>
              <a:rPr lang="nl-NL" dirty="0" err="1">
                <a:solidFill>
                  <a:srgbClr val="A31515"/>
                </a:solidFill>
              </a:rPr>
              <a:t>'I</a:t>
            </a:r>
            <a:r>
              <a:rPr lang="nl-NL" dirty="0">
                <a:solidFill>
                  <a:srgbClr val="A31515"/>
                </a:solidFill>
              </a:rPr>
              <a:t> </a:t>
            </a:r>
            <a:r>
              <a:rPr lang="nl-NL" dirty="0" err="1">
                <a:solidFill>
                  <a:srgbClr val="A31515"/>
                </a:solidFill>
              </a:rPr>
              <a:t>am</a:t>
            </a:r>
            <a:r>
              <a:rPr lang="nl-NL" dirty="0">
                <a:solidFill>
                  <a:srgbClr val="A31515"/>
                </a:solidFill>
              </a:rPr>
              <a:t> </a:t>
            </a:r>
            <a:r>
              <a:rPr lang="nl-NL" dirty="0">
                <a:solidFill>
                  <a:srgbClr val="000000"/>
                </a:solidFill>
              </a:rPr>
              <a:t>{</a:t>
            </a:r>
            <a:r>
              <a:rPr lang="nl-NL" dirty="0" err="1">
                <a:solidFill>
                  <a:srgbClr val="0000FF"/>
                </a:solidFill>
              </a:rPr>
              <a:t>self</a:t>
            </a:r>
            <a:r>
              <a:rPr lang="nl-NL" dirty="0">
                <a:solidFill>
                  <a:srgbClr val="000000"/>
                </a:solidFill>
              </a:rPr>
              <a:t>._name}</a:t>
            </a:r>
            <a:r>
              <a:rPr lang="nl-NL" dirty="0">
                <a:solidFill>
                  <a:srgbClr val="A31515"/>
                </a:solidFill>
              </a:rPr>
              <a:t>'</a:t>
            </a:r>
            <a:r>
              <a:rPr lang="nl-NL" dirty="0">
                <a:solidFill>
                  <a:srgbClr val="000000"/>
                </a:solidFill>
              </a:rPr>
              <a:t>)</a:t>
            </a:r>
          </a:p>
          <a:p>
            <a:br>
              <a:rPr lang="nl-NL" dirty="0">
                <a:solidFill>
                  <a:srgbClr val="000000"/>
                </a:solidFill>
              </a:rPr>
            </a:br>
            <a:r>
              <a:rPr lang="nl-NL" dirty="0">
                <a:solidFill>
                  <a:srgbClr val="008000"/>
                </a:solidFill>
              </a:rPr>
              <a:t># ------------------------------------------------------------</a:t>
            </a:r>
            <a:endParaRPr lang="nl-NL" dirty="0">
              <a:solidFill>
                <a:srgbClr val="000000"/>
              </a:solidFill>
            </a:endParaRPr>
          </a:p>
          <a:p>
            <a:br>
              <a:rPr lang="nl-NL" dirty="0">
                <a:solidFill>
                  <a:srgbClr val="000000"/>
                </a:solidFill>
              </a:rPr>
            </a:br>
            <a:r>
              <a:rPr lang="nl-NL" dirty="0">
                <a:solidFill>
                  <a:srgbClr val="000000"/>
                </a:solidFill>
              </a:rPr>
              <a:t>p = Person(</a:t>
            </a:r>
            <a:r>
              <a:rPr lang="nl-NL" dirty="0">
                <a:solidFill>
                  <a:srgbClr val="A31515"/>
                </a:solidFill>
              </a:rPr>
              <a:t>'Albert'</a:t>
            </a:r>
            <a:r>
              <a:rPr lang="nl-NL" dirty="0">
                <a:solidFill>
                  <a:srgbClr val="000000"/>
                </a:solidFill>
              </a:rPr>
              <a:t>)</a:t>
            </a:r>
          </a:p>
          <a:p>
            <a:r>
              <a:rPr lang="nl-NL" dirty="0">
                <a:solidFill>
                  <a:srgbClr val="000000"/>
                </a:solidFill>
              </a:rPr>
              <a:t>print( </a:t>
            </a:r>
            <a:r>
              <a:rPr lang="nl-NL" dirty="0" err="1">
                <a:solidFill>
                  <a:srgbClr val="000000"/>
                </a:solidFill>
              </a:rPr>
              <a:t>p.tell</a:t>
            </a:r>
            <a:r>
              <a:rPr lang="nl-NL" dirty="0">
                <a:solidFill>
                  <a:srgbClr val="000000"/>
                </a:solidFill>
              </a:rPr>
              <a:t>() )</a:t>
            </a:r>
          </a:p>
        </p:txBody>
      </p:sp>
    </p:spTree>
    <p:extLst>
      <p:ext uri="{BB962C8B-B14F-4D97-AF65-F5344CB8AC3E}">
        <p14:creationId xmlns:p14="http://schemas.microsoft.com/office/powerpoint/2010/main" val="14897051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32F16D-2F74-DC47-B85F-43E18FCDEE44}"/>
              </a:ext>
            </a:extLst>
          </p:cNvPr>
          <p:cNvSpPr>
            <a:spLocks noGrp="1"/>
          </p:cNvSpPr>
          <p:nvPr>
            <p:ph type="title"/>
          </p:nvPr>
        </p:nvSpPr>
        <p:spPr>
          <a:xfrm>
            <a:off x="575816" y="402483"/>
            <a:ext cx="9865096" cy="1461188"/>
          </a:xfrm>
        </p:spPr>
        <p:txBody>
          <a:bodyPr/>
          <a:lstStyle/>
          <a:p>
            <a:r>
              <a:rPr lang="nl-NL" dirty="0"/>
              <a:t>Object </a:t>
            </a:r>
            <a:r>
              <a:rPr lang="nl-NL" dirty="0" err="1"/>
              <a:t>attributes</a:t>
            </a:r>
            <a:r>
              <a:rPr lang="nl-NL" dirty="0"/>
              <a:t> </a:t>
            </a:r>
            <a:r>
              <a:rPr lang="nl-NL" dirty="0" err="1"/>
              <a:t>vs</a:t>
            </a:r>
            <a:r>
              <a:rPr lang="nl-NL" dirty="0"/>
              <a:t> </a:t>
            </a:r>
            <a:br>
              <a:rPr lang="nl-NL" dirty="0"/>
            </a:br>
            <a:r>
              <a:rPr lang="nl-NL" dirty="0"/>
              <a:t>Class-</a:t>
            </a:r>
            <a:r>
              <a:rPr lang="nl-NL" dirty="0" err="1"/>
              <a:t>wide</a:t>
            </a:r>
            <a:r>
              <a:rPr lang="nl-NL" dirty="0"/>
              <a:t> </a:t>
            </a:r>
            <a:r>
              <a:rPr lang="nl-NL" dirty="0" err="1"/>
              <a:t>attributes</a:t>
            </a:r>
            <a:endParaRPr lang="nl-NL" dirty="0"/>
          </a:p>
        </p:txBody>
      </p:sp>
      <p:sp>
        <p:nvSpPr>
          <p:cNvPr id="3" name="Tijdelijke aanduiding voor inhoud 2">
            <a:extLst>
              <a:ext uri="{FF2B5EF4-FFF2-40B4-BE49-F238E27FC236}">
                <a16:creationId xmlns:a16="http://schemas.microsoft.com/office/drawing/2014/main" id="{5093A86E-693F-A041-A6C8-C391A4763DA0}"/>
              </a:ext>
            </a:extLst>
          </p:cNvPr>
          <p:cNvSpPr>
            <a:spLocks noGrp="1"/>
          </p:cNvSpPr>
          <p:nvPr>
            <p:ph idx="1"/>
          </p:nvPr>
        </p:nvSpPr>
        <p:spPr/>
        <p:txBody>
          <a:bodyPr/>
          <a:lstStyle/>
          <a:p>
            <a:r>
              <a:rPr lang="nl-NL" dirty="0"/>
              <a:t>Most </a:t>
            </a:r>
            <a:r>
              <a:rPr lang="nl-NL" dirty="0" err="1"/>
              <a:t>attributes</a:t>
            </a:r>
            <a:r>
              <a:rPr lang="nl-NL" dirty="0"/>
              <a:t> are </a:t>
            </a:r>
            <a:r>
              <a:rPr lang="nl-NL" dirty="0" err="1"/>
              <a:t>attributes</a:t>
            </a:r>
            <a:r>
              <a:rPr lang="nl-NL" dirty="0"/>
              <a:t> </a:t>
            </a:r>
            <a:r>
              <a:rPr lang="nl-NL" dirty="0" err="1"/>
              <a:t>related</a:t>
            </a:r>
            <a:r>
              <a:rPr lang="nl-NL" dirty="0"/>
              <a:t> </a:t>
            </a:r>
            <a:r>
              <a:rPr lang="nl-NL" dirty="0" err="1"/>
              <a:t>to</a:t>
            </a:r>
            <a:r>
              <a:rPr lang="nl-NL" dirty="0"/>
              <a:t> </a:t>
            </a:r>
            <a:r>
              <a:rPr lang="nl-NL" dirty="0" err="1"/>
              <a:t>objects</a:t>
            </a:r>
            <a:r>
              <a:rPr lang="nl-NL" dirty="0"/>
              <a:t>.</a:t>
            </a:r>
          </a:p>
          <a:p>
            <a:r>
              <a:rPr lang="nl-NL" dirty="0" err="1"/>
              <a:t>This</a:t>
            </a:r>
            <a:r>
              <a:rPr lang="nl-NL" dirty="0"/>
              <a:t> means </a:t>
            </a:r>
            <a:r>
              <a:rPr lang="nl-NL" dirty="0" err="1"/>
              <a:t>that</a:t>
            </a:r>
            <a:r>
              <a:rPr lang="nl-NL" dirty="0"/>
              <a:t> </a:t>
            </a:r>
            <a:r>
              <a:rPr lang="nl-NL" dirty="0" err="1"/>
              <a:t>an</a:t>
            </a:r>
            <a:r>
              <a:rPr lang="nl-NL" dirty="0"/>
              <a:t> object has </a:t>
            </a:r>
            <a:r>
              <a:rPr lang="nl-NL" dirty="0" err="1"/>
              <a:t>to</a:t>
            </a:r>
            <a:r>
              <a:rPr lang="nl-NL" dirty="0"/>
              <a:t> </a:t>
            </a:r>
            <a:r>
              <a:rPr lang="nl-NL" dirty="0" err="1"/>
              <a:t>be</a:t>
            </a:r>
            <a:r>
              <a:rPr lang="nl-NL" dirty="0"/>
              <a:t> made first, </a:t>
            </a:r>
            <a:r>
              <a:rPr lang="nl-NL" dirty="0" err="1"/>
              <a:t>before</a:t>
            </a:r>
            <a:r>
              <a:rPr lang="nl-NL" dirty="0"/>
              <a:t> </a:t>
            </a:r>
            <a:r>
              <a:rPr lang="nl-NL" dirty="0" err="1"/>
              <a:t>you</a:t>
            </a:r>
            <a:r>
              <a:rPr lang="nl-NL" dirty="0"/>
              <a:t> </a:t>
            </a:r>
            <a:r>
              <a:rPr lang="nl-NL" dirty="0" err="1"/>
              <a:t>can</a:t>
            </a:r>
            <a:r>
              <a:rPr lang="nl-NL" dirty="0"/>
              <a:t> </a:t>
            </a:r>
            <a:r>
              <a:rPr lang="nl-NL" dirty="0" err="1"/>
              <a:t>use</a:t>
            </a:r>
            <a:r>
              <a:rPr lang="nl-NL" dirty="0"/>
              <a:t> or access </a:t>
            </a:r>
            <a:r>
              <a:rPr lang="nl-NL" dirty="0" err="1"/>
              <a:t>that</a:t>
            </a:r>
            <a:r>
              <a:rPr lang="nl-NL" dirty="0"/>
              <a:t> </a:t>
            </a:r>
            <a:r>
              <a:rPr lang="nl-NL" dirty="0" err="1"/>
              <a:t>attribute</a:t>
            </a:r>
            <a:r>
              <a:rPr lang="nl-NL" dirty="0"/>
              <a:t>.</a:t>
            </a:r>
          </a:p>
          <a:p>
            <a:endParaRPr lang="nl-NL" dirty="0"/>
          </a:p>
          <a:p>
            <a:r>
              <a:rPr lang="nl-NL" dirty="0"/>
              <a:t>It </a:t>
            </a:r>
            <a:r>
              <a:rPr lang="nl-NL" dirty="0" err="1"/>
              <a:t>can</a:t>
            </a:r>
            <a:r>
              <a:rPr lang="nl-NL" dirty="0"/>
              <a:t> </a:t>
            </a:r>
            <a:r>
              <a:rPr lang="nl-NL" dirty="0" err="1"/>
              <a:t>only</a:t>
            </a:r>
            <a:r>
              <a:rPr lang="nl-NL" dirty="0"/>
              <a:t> </a:t>
            </a:r>
            <a:r>
              <a:rPr lang="nl-NL" dirty="0" err="1"/>
              <a:t>work</a:t>
            </a:r>
            <a:r>
              <a:rPr lang="nl-NL" dirty="0"/>
              <a:t> for </a:t>
            </a:r>
            <a:r>
              <a:rPr lang="nl-NL" dirty="0" err="1"/>
              <a:t>that</a:t>
            </a:r>
            <a:r>
              <a:rPr lang="nl-NL" dirty="0"/>
              <a:t> </a:t>
            </a:r>
            <a:r>
              <a:rPr lang="nl-NL" dirty="0" err="1"/>
              <a:t>specific</a:t>
            </a:r>
            <a:r>
              <a:rPr lang="nl-NL" dirty="0"/>
              <a:t> object.</a:t>
            </a:r>
          </a:p>
          <a:p>
            <a:endParaRPr lang="nl-NL" dirty="0"/>
          </a:p>
          <a:p>
            <a:r>
              <a:rPr lang="nl-NL" dirty="0"/>
              <a:t>But </a:t>
            </a:r>
            <a:r>
              <a:rPr lang="nl-NL" dirty="0" err="1"/>
              <a:t>sometimes</a:t>
            </a:r>
            <a:r>
              <a:rPr lang="nl-NL" dirty="0"/>
              <a:t> </a:t>
            </a:r>
            <a:r>
              <a:rPr lang="nl-NL" dirty="0" err="1"/>
              <a:t>there</a:t>
            </a:r>
            <a:r>
              <a:rPr lang="nl-NL" dirty="0"/>
              <a:t> are </a:t>
            </a:r>
            <a:r>
              <a:rPr lang="nl-NL" dirty="0" err="1"/>
              <a:t>attributes</a:t>
            </a:r>
            <a:r>
              <a:rPr lang="nl-NL" dirty="0"/>
              <a:t> </a:t>
            </a:r>
            <a:r>
              <a:rPr lang="nl-NL" dirty="0" err="1"/>
              <a:t>that</a:t>
            </a:r>
            <a:r>
              <a:rPr lang="nl-NL" dirty="0"/>
              <a:t> </a:t>
            </a:r>
            <a:r>
              <a:rPr lang="nl-NL" dirty="0" err="1"/>
              <a:t>you</a:t>
            </a:r>
            <a:r>
              <a:rPr lang="nl-NL" dirty="0"/>
              <a:t> want </a:t>
            </a:r>
            <a:r>
              <a:rPr lang="nl-NL" dirty="0" err="1"/>
              <a:t>to</a:t>
            </a:r>
            <a:r>
              <a:rPr lang="nl-NL" dirty="0"/>
              <a:t> </a:t>
            </a:r>
            <a:r>
              <a:rPr lang="nl-NL" dirty="0" err="1"/>
              <a:t>use</a:t>
            </a:r>
            <a:r>
              <a:rPr lang="nl-NL" dirty="0"/>
              <a:t> </a:t>
            </a:r>
            <a:r>
              <a:rPr lang="nl-NL" dirty="0" err="1"/>
              <a:t>from</a:t>
            </a:r>
            <a:r>
              <a:rPr lang="nl-NL" dirty="0"/>
              <a:t> </a:t>
            </a:r>
            <a:r>
              <a:rPr lang="nl-NL" dirty="0" err="1"/>
              <a:t>the</a:t>
            </a:r>
            <a:r>
              <a:rPr lang="nl-NL" dirty="0"/>
              <a:t> class </a:t>
            </a:r>
            <a:r>
              <a:rPr lang="nl-NL" dirty="0" err="1"/>
              <a:t>itself</a:t>
            </a:r>
            <a:r>
              <a:rPr lang="nl-NL" dirty="0"/>
              <a:t>.</a:t>
            </a:r>
          </a:p>
          <a:p>
            <a:endParaRPr lang="nl-NL" dirty="0"/>
          </a:p>
          <a:p>
            <a:r>
              <a:rPr lang="nl-NL" dirty="0"/>
              <a:t>These are </a:t>
            </a:r>
            <a:r>
              <a:rPr lang="nl-NL" dirty="0" err="1"/>
              <a:t>called</a:t>
            </a:r>
            <a:r>
              <a:rPr lang="nl-NL" dirty="0"/>
              <a:t>: Class-</a:t>
            </a:r>
            <a:r>
              <a:rPr lang="nl-NL" dirty="0" err="1"/>
              <a:t>wide</a:t>
            </a:r>
            <a:r>
              <a:rPr lang="nl-NL" dirty="0"/>
              <a:t> </a:t>
            </a:r>
            <a:r>
              <a:rPr lang="nl-NL" dirty="0" err="1"/>
              <a:t>attributes</a:t>
            </a:r>
            <a:r>
              <a:rPr lang="nl-NL" dirty="0"/>
              <a:t> </a:t>
            </a:r>
          </a:p>
          <a:p>
            <a:endParaRPr lang="nl-NL" dirty="0"/>
          </a:p>
        </p:txBody>
      </p:sp>
    </p:spTree>
    <p:extLst>
      <p:ext uri="{BB962C8B-B14F-4D97-AF65-F5344CB8AC3E}">
        <p14:creationId xmlns:p14="http://schemas.microsoft.com/office/powerpoint/2010/main" val="2784293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8BFA55-FF52-934A-8DB3-C93BADF821B3}"/>
              </a:ext>
            </a:extLst>
          </p:cNvPr>
          <p:cNvSpPr>
            <a:spLocks noGrp="1"/>
          </p:cNvSpPr>
          <p:nvPr>
            <p:ph type="title"/>
          </p:nvPr>
        </p:nvSpPr>
        <p:spPr/>
        <p:txBody>
          <a:bodyPr/>
          <a:lstStyle/>
          <a:p>
            <a:r>
              <a:rPr lang="nl-NL" dirty="0"/>
              <a:t>Class-</a:t>
            </a:r>
            <a:r>
              <a:rPr lang="nl-NL" dirty="0" err="1"/>
              <a:t>wide</a:t>
            </a:r>
            <a:r>
              <a:rPr lang="nl-NL" dirty="0"/>
              <a:t> </a:t>
            </a:r>
            <a:r>
              <a:rPr lang="nl-NL" dirty="0" err="1"/>
              <a:t>attributes</a:t>
            </a:r>
            <a:endParaRPr lang="nl-NL" dirty="0"/>
          </a:p>
        </p:txBody>
      </p:sp>
      <p:sp>
        <p:nvSpPr>
          <p:cNvPr id="3" name="Tijdelijke aanduiding voor inhoud 2">
            <a:extLst>
              <a:ext uri="{FF2B5EF4-FFF2-40B4-BE49-F238E27FC236}">
                <a16:creationId xmlns:a16="http://schemas.microsoft.com/office/drawing/2014/main" id="{E9FB0BC8-40DE-ED44-A22C-38B8D9AC6B72}"/>
              </a:ext>
            </a:extLst>
          </p:cNvPr>
          <p:cNvSpPr>
            <a:spLocks noGrp="1"/>
          </p:cNvSpPr>
          <p:nvPr>
            <p:ph idx="1"/>
          </p:nvPr>
        </p:nvSpPr>
        <p:spPr/>
        <p:txBody>
          <a:bodyPr/>
          <a:lstStyle/>
          <a:p>
            <a:r>
              <a:rPr lang="nl-NL" dirty="0"/>
              <a:t>Class </a:t>
            </a:r>
            <a:r>
              <a:rPr lang="nl-NL" dirty="0" err="1"/>
              <a:t>wide</a:t>
            </a:r>
            <a:r>
              <a:rPr lang="nl-NL" dirty="0"/>
              <a:t> </a:t>
            </a:r>
            <a:r>
              <a:rPr lang="nl-NL" dirty="0" err="1"/>
              <a:t>attributes</a:t>
            </a:r>
            <a:r>
              <a:rPr lang="nl-NL" dirty="0"/>
              <a:t> are </a:t>
            </a:r>
            <a:r>
              <a:rPr lang="nl-NL" dirty="0" err="1"/>
              <a:t>attributes</a:t>
            </a:r>
            <a:r>
              <a:rPr lang="nl-NL" dirty="0"/>
              <a:t> </a:t>
            </a:r>
            <a:r>
              <a:rPr lang="nl-NL" dirty="0" err="1"/>
              <a:t>that</a:t>
            </a:r>
            <a:r>
              <a:rPr lang="nl-NL" dirty="0"/>
              <a:t> are </a:t>
            </a:r>
            <a:r>
              <a:rPr lang="nl-NL" dirty="0" err="1"/>
              <a:t>related</a:t>
            </a:r>
            <a:r>
              <a:rPr lang="nl-NL" dirty="0"/>
              <a:t> </a:t>
            </a:r>
            <a:r>
              <a:rPr lang="nl-NL" dirty="0" err="1"/>
              <a:t>to</a:t>
            </a:r>
            <a:r>
              <a:rPr lang="nl-NL" dirty="0"/>
              <a:t> </a:t>
            </a:r>
            <a:r>
              <a:rPr lang="nl-NL" dirty="0" err="1"/>
              <a:t>the</a:t>
            </a:r>
            <a:r>
              <a:rPr lang="nl-NL" dirty="0"/>
              <a:t> class </a:t>
            </a:r>
            <a:r>
              <a:rPr lang="nl-NL" dirty="0" err="1"/>
              <a:t>instead</a:t>
            </a:r>
            <a:r>
              <a:rPr lang="nl-NL" dirty="0"/>
              <a:t> of </a:t>
            </a:r>
            <a:r>
              <a:rPr lang="nl-NL" dirty="0" err="1"/>
              <a:t>to</a:t>
            </a:r>
            <a:r>
              <a:rPr lang="nl-NL" dirty="0"/>
              <a:t> </a:t>
            </a:r>
            <a:r>
              <a:rPr lang="nl-NL" dirty="0" err="1"/>
              <a:t>an</a:t>
            </a:r>
            <a:r>
              <a:rPr lang="nl-NL" dirty="0"/>
              <a:t> object of </a:t>
            </a:r>
            <a:r>
              <a:rPr lang="nl-NL" dirty="0" err="1"/>
              <a:t>that</a:t>
            </a:r>
            <a:r>
              <a:rPr lang="nl-NL" dirty="0"/>
              <a:t> class.</a:t>
            </a:r>
          </a:p>
          <a:p>
            <a:r>
              <a:rPr lang="nl-NL" dirty="0"/>
              <a:t>Class </a:t>
            </a:r>
            <a:r>
              <a:rPr lang="nl-NL" dirty="0" err="1"/>
              <a:t>wide</a:t>
            </a:r>
            <a:r>
              <a:rPr lang="nl-NL" dirty="0"/>
              <a:t> </a:t>
            </a:r>
            <a:r>
              <a:rPr lang="nl-NL" dirty="0" err="1"/>
              <a:t>attributes</a:t>
            </a:r>
            <a:r>
              <a:rPr lang="nl-NL" dirty="0"/>
              <a:t> </a:t>
            </a:r>
            <a:r>
              <a:rPr lang="nl-NL" dirty="0" err="1"/>
              <a:t>can</a:t>
            </a:r>
            <a:r>
              <a:rPr lang="nl-NL" dirty="0"/>
              <a:t> </a:t>
            </a:r>
            <a:r>
              <a:rPr lang="nl-NL" dirty="0" err="1"/>
              <a:t>be</a:t>
            </a:r>
            <a:r>
              <a:rPr lang="nl-NL" dirty="0"/>
              <a:t> </a:t>
            </a:r>
            <a:r>
              <a:rPr lang="nl-NL" dirty="0" err="1"/>
              <a:t>accessed</a:t>
            </a:r>
            <a:r>
              <a:rPr lang="nl-NL" dirty="0"/>
              <a:t> </a:t>
            </a:r>
            <a:r>
              <a:rPr lang="nl-NL" dirty="0" err="1"/>
              <a:t>by</a:t>
            </a:r>
            <a:r>
              <a:rPr lang="nl-NL" dirty="0"/>
              <a:t> </a:t>
            </a:r>
            <a:r>
              <a:rPr lang="nl-NL" dirty="0" err="1"/>
              <a:t>all</a:t>
            </a:r>
            <a:r>
              <a:rPr lang="nl-NL" dirty="0"/>
              <a:t> </a:t>
            </a:r>
            <a:r>
              <a:rPr lang="nl-NL" dirty="0" err="1"/>
              <a:t>objects</a:t>
            </a:r>
            <a:r>
              <a:rPr lang="nl-NL" dirty="0"/>
              <a:t> of </a:t>
            </a:r>
            <a:r>
              <a:rPr lang="nl-NL" dirty="0" err="1"/>
              <a:t>the</a:t>
            </a:r>
            <a:r>
              <a:rPr lang="nl-NL" dirty="0"/>
              <a:t> class</a:t>
            </a:r>
          </a:p>
        </p:txBody>
      </p:sp>
      <p:sp>
        <p:nvSpPr>
          <p:cNvPr id="4" name="Rechthoek 3">
            <a:extLst>
              <a:ext uri="{FF2B5EF4-FFF2-40B4-BE49-F238E27FC236}">
                <a16:creationId xmlns:a16="http://schemas.microsoft.com/office/drawing/2014/main" id="{7BC9AB68-E0B1-3144-8646-9688FE48E0E5}"/>
              </a:ext>
            </a:extLst>
          </p:cNvPr>
          <p:cNvSpPr/>
          <p:nvPr/>
        </p:nvSpPr>
        <p:spPr>
          <a:xfrm>
            <a:off x="575816" y="5436021"/>
            <a:ext cx="8928991" cy="1754326"/>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class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Mathematics</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pi = </a:t>
            </a:r>
            <a:r>
              <a:rPr lang="nl-NL" b="1" dirty="0">
                <a:solidFill>
                  <a:srgbClr val="098658"/>
                </a:solidFill>
                <a:latin typeface="Menlo" panose="020B0609030804020204" pitchFamily="49" charset="0"/>
              </a:rPr>
              <a:t>3.14159</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    e = </a:t>
            </a:r>
            <a:r>
              <a:rPr lang="nl-NL" b="1" dirty="0">
                <a:solidFill>
                  <a:srgbClr val="098658"/>
                </a:solidFill>
                <a:latin typeface="Menlo" panose="020B0609030804020204" pitchFamily="49" charset="0"/>
              </a:rPr>
              <a:t>2.71828</a:t>
            </a:r>
          </a:p>
          <a:p>
            <a:endParaRPr lang="nl-NL" b="1" dirty="0">
              <a:solidFill>
                <a:srgbClr val="098658"/>
              </a:solidFill>
              <a:effectLst/>
              <a:latin typeface="Menlo" panose="020B0609030804020204" pitchFamily="49" charset="0"/>
            </a:endParaRPr>
          </a:p>
          <a:p>
            <a:r>
              <a:rPr lang="nl-NL" b="1" dirty="0">
                <a:solidFill>
                  <a:srgbClr val="000000"/>
                </a:solidFill>
                <a:latin typeface="Menlo" panose="020B0609030804020204" pitchFamily="49" charset="0"/>
              </a:rPr>
              <a:t>print( </a:t>
            </a:r>
            <a:r>
              <a:rPr lang="nl-NL" b="1" dirty="0" err="1">
                <a:solidFill>
                  <a:srgbClr val="000000"/>
                </a:solidFill>
                <a:latin typeface="Menlo" panose="020B0609030804020204" pitchFamily="49" charset="0"/>
              </a:rPr>
              <a:t>Mathematics.pi</a:t>
            </a:r>
            <a:r>
              <a:rPr lang="nl-NL" b="1" dirty="0">
                <a:solidFill>
                  <a:srgbClr val="000000"/>
                </a:solidFill>
                <a:latin typeface="Menlo" panose="020B0609030804020204" pitchFamily="49" charset="0"/>
              </a:rPr>
              <a:t> )</a:t>
            </a:r>
          </a:p>
          <a:p>
            <a:r>
              <a:rPr lang="nl-NL" b="1" dirty="0">
                <a:solidFill>
                  <a:srgbClr val="000000"/>
                </a:solidFill>
                <a:latin typeface="Menlo" panose="020B0609030804020204" pitchFamily="49" charset="0"/>
              </a:rPr>
              <a:t>print( </a:t>
            </a:r>
            <a:r>
              <a:rPr lang="nl-NL" b="1" dirty="0" err="1">
                <a:solidFill>
                  <a:srgbClr val="000000"/>
                </a:solidFill>
                <a:latin typeface="Menlo" panose="020B0609030804020204" pitchFamily="49" charset="0"/>
              </a:rPr>
              <a:t>Mathematics.e</a:t>
            </a:r>
            <a:r>
              <a:rPr lang="nl-NL" b="1" dirty="0">
                <a:solidFill>
                  <a:srgbClr val="000000"/>
                </a:solidFill>
                <a:latin typeface="Menlo" panose="020B0609030804020204" pitchFamily="49" charset="0"/>
              </a:rPr>
              <a:t> )</a:t>
            </a:r>
          </a:p>
        </p:txBody>
      </p:sp>
    </p:spTree>
    <p:extLst>
      <p:ext uri="{BB962C8B-B14F-4D97-AF65-F5344CB8AC3E}">
        <p14:creationId xmlns:p14="http://schemas.microsoft.com/office/powerpoint/2010/main" val="326167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32F16D-2F74-DC47-B85F-43E18FCDEE44}"/>
              </a:ext>
            </a:extLst>
          </p:cNvPr>
          <p:cNvSpPr>
            <a:spLocks noGrp="1"/>
          </p:cNvSpPr>
          <p:nvPr>
            <p:ph type="title"/>
          </p:nvPr>
        </p:nvSpPr>
        <p:spPr>
          <a:xfrm>
            <a:off x="575816" y="402483"/>
            <a:ext cx="9865096" cy="1461188"/>
          </a:xfrm>
        </p:spPr>
        <p:txBody>
          <a:bodyPr/>
          <a:lstStyle/>
          <a:p>
            <a:r>
              <a:rPr lang="nl-NL" dirty="0"/>
              <a:t>Object </a:t>
            </a:r>
            <a:r>
              <a:rPr lang="nl-NL" dirty="0" err="1"/>
              <a:t>methods</a:t>
            </a:r>
            <a:r>
              <a:rPr lang="nl-NL" dirty="0"/>
              <a:t> </a:t>
            </a:r>
            <a:r>
              <a:rPr lang="nl-NL" dirty="0" err="1"/>
              <a:t>vs</a:t>
            </a:r>
            <a:r>
              <a:rPr lang="nl-NL" dirty="0"/>
              <a:t> </a:t>
            </a:r>
            <a:br>
              <a:rPr lang="nl-NL" dirty="0"/>
            </a:br>
            <a:r>
              <a:rPr lang="nl-NL" dirty="0"/>
              <a:t>Class-</a:t>
            </a:r>
            <a:r>
              <a:rPr lang="nl-NL" dirty="0" err="1"/>
              <a:t>wide</a:t>
            </a:r>
            <a:r>
              <a:rPr lang="nl-NL" dirty="0"/>
              <a:t> </a:t>
            </a:r>
            <a:r>
              <a:rPr lang="nl-NL" dirty="0" err="1"/>
              <a:t>methods</a:t>
            </a:r>
            <a:endParaRPr lang="nl-NL" dirty="0"/>
          </a:p>
        </p:txBody>
      </p:sp>
      <p:sp>
        <p:nvSpPr>
          <p:cNvPr id="3" name="Tijdelijke aanduiding voor inhoud 2">
            <a:extLst>
              <a:ext uri="{FF2B5EF4-FFF2-40B4-BE49-F238E27FC236}">
                <a16:creationId xmlns:a16="http://schemas.microsoft.com/office/drawing/2014/main" id="{5093A86E-693F-A041-A6C8-C391A4763DA0}"/>
              </a:ext>
            </a:extLst>
          </p:cNvPr>
          <p:cNvSpPr>
            <a:spLocks noGrp="1"/>
          </p:cNvSpPr>
          <p:nvPr>
            <p:ph idx="1"/>
          </p:nvPr>
        </p:nvSpPr>
        <p:spPr/>
        <p:txBody>
          <a:bodyPr/>
          <a:lstStyle/>
          <a:p>
            <a:r>
              <a:rPr lang="nl-NL" dirty="0"/>
              <a:t>Most </a:t>
            </a:r>
            <a:r>
              <a:rPr lang="nl-NL" dirty="0" err="1"/>
              <a:t>methods</a:t>
            </a:r>
            <a:r>
              <a:rPr lang="nl-NL" dirty="0"/>
              <a:t> are </a:t>
            </a:r>
            <a:r>
              <a:rPr lang="nl-NL" dirty="0" err="1"/>
              <a:t>methods</a:t>
            </a:r>
            <a:r>
              <a:rPr lang="nl-NL" dirty="0"/>
              <a:t> </a:t>
            </a:r>
            <a:r>
              <a:rPr lang="nl-NL" dirty="0" err="1"/>
              <a:t>related</a:t>
            </a:r>
            <a:r>
              <a:rPr lang="nl-NL" dirty="0"/>
              <a:t> </a:t>
            </a:r>
            <a:r>
              <a:rPr lang="nl-NL" dirty="0" err="1"/>
              <a:t>to</a:t>
            </a:r>
            <a:r>
              <a:rPr lang="nl-NL" dirty="0"/>
              <a:t> </a:t>
            </a:r>
            <a:r>
              <a:rPr lang="nl-NL" dirty="0" err="1"/>
              <a:t>objects</a:t>
            </a:r>
            <a:r>
              <a:rPr lang="nl-NL" dirty="0"/>
              <a:t>.</a:t>
            </a:r>
          </a:p>
          <a:p>
            <a:r>
              <a:rPr lang="nl-NL" dirty="0" err="1"/>
              <a:t>This</a:t>
            </a:r>
            <a:r>
              <a:rPr lang="nl-NL" dirty="0"/>
              <a:t> means </a:t>
            </a:r>
            <a:r>
              <a:rPr lang="nl-NL" dirty="0" err="1"/>
              <a:t>that</a:t>
            </a:r>
            <a:r>
              <a:rPr lang="nl-NL" dirty="0"/>
              <a:t> </a:t>
            </a:r>
            <a:r>
              <a:rPr lang="nl-NL" dirty="0" err="1"/>
              <a:t>an</a:t>
            </a:r>
            <a:r>
              <a:rPr lang="nl-NL" dirty="0"/>
              <a:t> object has </a:t>
            </a:r>
            <a:r>
              <a:rPr lang="nl-NL" dirty="0" err="1"/>
              <a:t>to</a:t>
            </a:r>
            <a:r>
              <a:rPr lang="nl-NL" dirty="0"/>
              <a:t> </a:t>
            </a:r>
            <a:r>
              <a:rPr lang="nl-NL" dirty="0" err="1"/>
              <a:t>be</a:t>
            </a:r>
            <a:r>
              <a:rPr lang="nl-NL" dirty="0"/>
              <a:t> made first, </a:t>
            </a:r>
            <a:r>
              <a:rPr lang="nl-NL" dirty="0" err="1"/>
              <a:t>before</a:t>
            </a:r>
            <a:r>
              <a:rPr lang="nl-NL" dirty="0"/>
              <a:t> </a:t>
            </a:r>
            <a:r>
              <a:rPr lang="nl-NL" dirty="0" err="1"/>
              <a:t>you</a:t>
            </a:r>
            <a:r>
              <a:rPr lang="nl-NL" dirty="0"/>
              <a:t> </a:t>
            </a:r>
            <a:r>
              <a:rPr lang="nl-NL" dirty="0" err="1"/>
              <a:t>can</a:t>
            </a:r>
            <a:r>
              <a:rPr lang="nl-NL" dirty="0"/>
              <a:t> </a:t>
            </a:r>
            <a:r>
              <a:rPr lang="nl-NL" dirty="0" err="1"/>
              <a:t>use</a:t>
            </a:r>
            <a:r>
              <a:rPr lang="nl-NL" dirty="0"/>
              <a:t> </a:t>
            </a:r>
            <a:r>
              <a:rPr lang="nl-NL" dirty="0" err="1"/>
              <a:t>that</a:t>
            </a:r>
            <a:r>
              <a:rPr lang="nl-NL" dirty="0"/>
              <a:t> </a:t>
            </a:r>
            <a:r>
              <a:rPr lang="nl-NL" dirty="0" err="1"/>
              <a:t>method</a:t>
            </a:r>
            <a:r>
              <a:rPr lang="nl-NL" dirty="0"/>
              <a:t>.</a:t>
            </a:r>
          </a:p>
          <a:p>
            <a:endParaRPr lang="nl-NL" dirty="0"/>
          </a:p>
          <a:p>
            <a:r>
              <a:rPr lang="nl-NL" dirty="0"/>
              <a:t>It </a:t>
            </a:r>
            <a:r>
              <a:rPr lang="nl-NL" dirty="0" err="1"/>
              <a:t>can</a:t>
            </a:r>
            <a:r>
              <a:rPr lang="nl-NL" dirty="0"/>
              <a:t> </a:t>
            </a:r>
            <a:r>
              <a:rPr lang="nl-NL" dirty="0" err="1"/>
              <a:t>only</a:t>
            </a:r>
            <a:r>
              <a:rPr lang="nl-NL" dirty="0"/>
              <a:t> </a:t>
            </a:r>
            <a:r>
              <a:rPr lang="nl-NL" dirty="0" err="1"/>
              <a:t>work</a:t>
            </a:r>
            <a:r>
              <a:rPr lang="nl-NL" dirty="0"/>
              <a:t> for </a:t>
            </a:r>
            <a:r>
              <a:rPr lang="nl-NL" dirty="0" err="1"/>
              <a:t>that</a:t>
            </a:r>
            <a:r>
              <a:rPr lang="nl-NL" dirty="0"/>
              <a:t> </a:t>
            </a:r>
            <a:r>
              <a:rPr lang="nl-NL" dirty="0" err="1"/>
              <a:t>specific</a:t>
            </a:r>
            <a:r>
              <a:rPr lang="nl-NL" dirty="0"/>
              <a:t> object.</a:t>
            </a:r>
          </a:p>
          <a:p>
            <a:endParaRPr lang="nl-NL" dirty="0"/>
          </a:p>
          <a:p>
            <a:r>
              <a:rPr lang="nl-NL" dirty="0"/>
              <a:t>But </a:t>
            </a:r>
            <a:r>
              <a:rPr lang="nl-NL" dirty="0" err="1"/>
              <a:t>sometimes</a:t>
            </a:r>
            <a:r>
              <a:rPr lang="nl-NL" dirty="0"/>
              <a:t> </a:t>
            </a:r>
            <a:r>
              <a:rPr lang="nl-NL" dirty="0" err="1"/>
              <a:t>there</a:t>
            </a:r>
            <a:r>
              <a:rPr lang="nl-NL" dirty="0"/>
              <a:t> are </a:t>
            </a:r>
            <a:r>
              <a:rPr lang="nl-NL" dirty="0" err="1"/>
              <a:t>methods</a:t>
            </a:r>
            <a:r>
              <a:rPr lang="nl-NL" dirty="0"/>
              <a:t> </a:t>
            </a:r>
            <a:r>
              <a:rPr lang="nl-NL" dirty="0" err="1"/>
              <a:t>that</a:t>
            </a:r>
            <a:r>
              <a:rPr lang="nl-NL" dirty="0"/>
              <a:t> </a:t>
            </a:r>
            <a:r>
              <a:rPr lang="nl-NL" dirty="0" err="1"/>
              <a:t>you</a:t>
            </a:r>
            <a:r>
              <a:rPr lang="nl-NL" dirty="0"/>
              <a:t> want </a:t>
            </a:r>
            <a:r>
              <a:rPr lang="nl-NL" dirty="0" err="1"/>
              <a:t>to</a:t>
            </a:r>
            <a:r>
              <a:rPr lang="nl-NL" dirty="0"/>
              <a:t> </a:t>
            </a:r>
            <a:r>
              <a:rPr lang="nl-NL" dirty="0" err="1"/>
              <a:t>use</a:t>
            </a:r>
            <a:r>
              <a:rPr lang="nl-NL" dirty="0"/>
              <a:t> </a:t>
            </a:r>
            <a:r>
              <a:rPr lang="nl-NL" dirty="0" err="1"/>
              <a:t>from</a:t>
            </a:r>
            <a:r>
              <a:rPr lang="nl-NL" dirty="0"/>
              <a:t> </a:t>
            </a:r>
            <a:r>
              <a:rPr lang="nl-NL" dirty="0" err="1"/>
              <a:t>the</a:t>
            </a:r>
            <a:r>
              <a:rPr lang="nl-NL" dirty="0"/>
              <a:t> class </a:t>
            </a:r>
            <a:r>
              <a:rPr lang="nl-NL" dirty="0" err="1"/>
              <a:t>itself</a:t>
            </a:r>
            <a:r>
              <a:rPr lang="nl-NL" dirty="0"/>
              <a:t>.</a:t>
            </a:r>
          </a:p>
          <a:p>
            <a:endParaRPr lang="nl-NL" dirty="0"/>
          </a:p>
          <a:p>
            <a:r>
              <a:rPr lang="nl-NL" dirty="0"/>
              <a:t>These are </a:t>
            </a:r>
            <a:r>
              <a:rPr lang="nl-NL" dirty="0" err="1"/>
              <a:t>called</a:t>
            </a:r>
            <a:r>
              <a:rPr lang="nl-NL" dirty="0"/>
              <a:t>: Class-</a:t>
            </a:r>
            <a:r>
              <a:rPr lang="nl-NL" dirty="0" err="1"/>
              <a:t>wide</a:t>
            </a:r>
            <a:r>
              <a:rPr lang="nl-NL" dirty="0"/>
              <a:t> </a:t>
            </a:r>
            <a:r>
              <a:rPr lang="nl-NL" dirty="0" err="1"/>
              <a:t>methods</a:t>
            </a:r>
            <a:r>
              <a:rPr lang="nl-NL" dirty="0"/>
              <a:t> </a:t>
            </a:r>
          </a:p>
          <a:p>
            <a:endParaRPr lang="nl-NL" dirty="0"/>
          </a:p>
        </p:txBody>
      </p:sp>
    </p:spTree>
    <p:extLst>
      <p:ext uri="{BB962C8B-B14F-4D97-AF65-F5344CB8AC3E}">
        <p14:creationId xmlns:p14="http://schemas.microsoft.com/office/powerpoint/2010/main" val="3388429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32F16D-2F74-DC47-B85F-43E18FCDEE44}"/>
              </a:ext>
            </a:extLst>
          </p:cNvPr>
          <p:cNvSpPr>
            <a:spLocks noGrp="1"/>
          </p:cNvSpPr>
          <p:nvPr>
            <p:ph type="title"/>
          </p:nvPr>
        </p:nvSpPr>
        <p:spPr/>
        <p:txBody>
          <a:bodyPr/>
          <a:lstStyle/>
          <a:p>
            <a:r>
              <a:rPr lang="nl-NL" dirty="0"/>
              <a:t>Class-</a:t>
            </a:r>
            <a:r>
              <a:rPr lang="nl-NL" dirty="0" err="1"/>
              <a:t>wide</a:t>
            </a:r>
            <a:r>
              <a:rPr lang="nl-NL" dirty="0"/>
              <a:t> </a:t>
            </a:r>
            <a:r>
              <a:rPr lang="nl-NL" dirty="0" err="1"/>
              <a:t>methods</a:t>
            </a:r>
            <a:endParaRPr lang="nl-NL" dirty="0"/>
          </a:p>
        </p:txBody>
      </p:sp>
      <p:sp>
        <p:nvSpPr>
          <p:cNvPr id="3" name="Tijdelijke aanduiding voor inhoud 2">
            <a:extLst>
              <a:ext uri="{FF2B5EF4-FFF2-40B4-BE49-F238E27FC236}">
                <a16:creationId xmlns:a16="http://schemas.microsoft.com/office/drawing/2014/main" id="{5093A86E-693F-A041-A6C8-C391A4763DA0}"/>
              </a:ext>
            </a:extLst>
          </p:cNvPr>
          <p:cNvSpPr>
            <a:spLocks noGrp="1"/>
          </p:cNvSpPr>
          <p:nvPr>
            <p:ph idx="1"/>
          </p:nvPr>
        </p:nvSpPr>
        <p:spPr/>
        <p:txBody>
          <a:bodyPr/>
          <a:lstStyle/>
          <a:p>
            <a:r>
              <a:rPr lang="nl-NL" dirty="0"/>
              <a:t>Most </a:t>
            </a:r>
            <a:r>
              <a:rPr lang="nl-NL" dirty="0" err="1"/>
              <a:t>methods</a:t>
            </a:r>
            <a:r>
              <a:rPr lang="nl-NL" dirty="0"/>
              <a:t> are </a:t>
            </a:r>
            <a:r>
              <a:rPr lang="nl-NL" dirty="0" err="1"/>
              <a:t>methods</a:t>
            </a:r>
            <a:r>
              <a:rPr lang="nl-NL" dirty="0"/>
              <a:t> </a:t>
            </a:r>
            <a:r>
              <a:rPr lang="nl-NL" dirty="0" err="1"/>
              <a:t>related</a:t>
            </a:r>
            <a:r>
              <a:rPr lang="nl-NL" dirty="0"/>
              <a:t> </a:t>
            </a:r>
            <a:r>
              <a:rPr lang="nl-NL" dirty="0" err="1"/>
              <a:t>to</a:t>
            </a:r>
            <a:r>
              <a:rPr lang="nl-NL" dirty="0"/>
              <a:t> </a:t>
            </a:r>
            <a:r>
              <a:rPr lang="nl-NL" dirty="0" err="1"/>
              <a:t>objects</a:t>
            </a:r>
            <a:r>
              <a:rPr lang="nl-NL" dirty="0"/>
              <a:t>, but:</a:t>
            </a:r>
          </a:p>
          <a:p>
            <a:r>
              <a:rPr lang="nl-NL" dirty="0"/>
              <a:t>Class-</a:t>
            </a:r>
            <a:r>
              <a:rPr lang="nl-NL" dirty="0" err="1"/>
              <a:t>wide</a:t>
            </a:r>
            <a:r>
              <a:rPr lang="nl-NL" dirty="0"/>
              <a:t> </a:t>
            </a:r>
            <a:r>
              <a:rPr lang="nl-NL" dirty="0" err="1"/>
              <a:t>methods</a:t>
            </a:r>
            <a:r>
              <a:rPr lang="nl-NL" dirty="0"/>
              <a:t> are </a:t>
            </a:r>
            <a:r>
              <a:rPr lang="nl-NL" dirty="0" err="1"/>
              <a:t>methods</a:t>
            </a:r>
            <a:r>
              <a:rPr lang="nl-NL" dirty="0"/>
              <a:t> </a:t>
            </a:r>
            <a:r>
              <a:rPr lang="nl-NL" dirty="0" err="1"/>
              <a:t>related</a:t>
            </a:r>
            <a:r>
              <a:rPr lang="nl-NL" dirty="0"/>
              <a:t> </a:t>
            </a:r>
            <a:r>
              <a:rPr lang="nl-NL" dirty="0" err="1"/>
              <a:t>to</a:t>
            </a:r>
            <a:r>
              <a:rPr lang="nl-NL" dirty="0"/>
              <a:t> </a:t>
            </a:r>
            <a:r>
              <a:rPr lang="nl-NL" dirty="0" err="1"/>
              <a:t>the</a:t>
            </a:r>
            <a:r>
              <a:rPr lang="nl-NL" dirty="0"/>
              <a:t> class.</a:t>
            </a:r>
          </a:p>
          <a:p>
            <a:r>
              <a:rPr lang="nl-NL" dirty="0"/>
              <a:t>A </a:t>
            </a:r>
            <a:r>
              <a:rPr lang="nl-NL" dirty="0" err="1"/>
              <a:t>method</a:t>
            </a:r>
            <a:r>
              <a:rPr lang="nl-NL" dirty="0"/>
              <a:t> </a:t>
            </a:r>
            <a:r>
              <a:rPr lang="nl-NL" dirty="0" err="1"/>
              <a:t>can</a:t>
            </a:r>
            <a:r>
              <a:rPr lang="nl-NL" dirty="0"/>
              <a:t> </a:t>
            </a:r>
            <a:r>
              <a:rPr lang="nl-NL" dirty="0" err="1"/>
              <a:t>be</a:t>
            </a:r>
            <a:r>
              <a:rPr lang="nl-NL" dirty="0"/>
              <a:t> </a:t>
            </a:r>
            <a:r>
              <a:rPr lang="nl-NL" dirty="0" err="1"/>
              <a:t>indicated</a:t>
            </a:r>
            <a:r>
              <a:rPr lang="nl-NL" dirty="0"/>
              <a:t> as a class-</a:t>
            </a:r>
            <a:r>
              <a:rPr lang="nl-NL" dirty="0" err="1"/>
              <a:t>wide</a:t>
            </a:r>
            <a:r>
              <a:rPr lang="nl-NL" dirty="0"/>
              <a:t> methode </a:t>
            </a:r>
            <a:r>
              <a:rPr lang="nl-NL" dirty="0" err="1"/>
              <a:t>with</a:t>
            </a:r>
            <a:r>
              <a:rPr lang="nl-NL" dirty="0"/>
              <a:t> a </a:t>
            </a:r>
            <a:r>
              <a:rPr lang="nl-NL" dirty="0" err="1"/>
              <a:t>decorator</a:t>
            </a:r>
            <a:r>
              <a:rPr lang="nl-NL" dirty="0"/>
              <a:t> </a:t>
            </a:r>
            <a:r>
              <a:rPr lang="nl-NL" b="1" dirty="0"/>
              <a:t>@</a:t>
            </a:r>
            <a:r>
              <a:rPr lang="nl-NL" b="1" dirty="0" err="1"/>
              <a:t>classmethod</a:t>
            </a:r>
            <a:r>
              <a:rPr lang="nl-NL" b="1" dirty="0"/>
              <a:t> </a:t>
            </a:r>
            <a:r>
              <a:rPr lang="nl-NL" dirty="0"/>
              <a:t>or </a:t>
            </a:r>
            <a:r>
              <a:rPr lang="nl-NL" b="1" dirty="0"/>
              <a:t>@</a:t>
            </a:r>
            <a:r>
              <a:rPr lang="nl-NL" b="1" dirty="0" err="1"/>
              <a:t>staticmethod</a:t>
            </a:r>
            <a:r>
              <a:rPr lang="nl-NL" dirty="0"/>
              <a:t>.</a:t>
            </a:r>
          </a:p>
        </p:txBody>
      </p:sp>
      <p:sp>
        <p:nvSpPr>
          <p:cNvPr id="4" name="Rechthoek 3">
            <a:extLst>
              <a:ext uri="{FF2B5EF4-FFF2-40B4-BE49-F238E27FC236}">
                <a16:creationId xmlns:a16="http://schemas.microsoft.com/office/drawing/2014/main" id="{5F9E034A-8042-9B41-9021-57F7FFE49098}"/>
              </a:ext>
            </a:extLst>
          </p:cNvPr>
          <p:cNvSpPr/>
          <p:nvPr/>
        </p:nvSpPr>
        <p:spPr>
          <a:xfrm>
            <a:off x="575816" y="3563813"/>
            <a:ext cx="8928991" cy="3693319"/>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class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Mathematics</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staticmethod</a:t>
            </a:r>
            <a:endParaRPr lang="nl-NL" b="1" dirty="0">
              <a:solidFill>
                <a:srgbClr val="000000"/>
              </a:solidFill>
              <a:latin typeface="Menlo" panose="020B0609030804020204" pitchFamily="49" charset="0"/>
            </a:endParaRP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power1(x, n):</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result</a:t>
            </a:r>
            <a:r>
              <a:rPr lang="nl-NL" b="1" dirty="0">
                <a:solidFill>
                  <a:srgbClr val="000000"/>
                </a:solidFill>
                <a:latin typeface="Menlo" panose="020B0609030804020204" pitchFamily="49" charset="0"/>
              </a:rPr>
              <a:t> = </a:t>
            </a:r>
            <a:r>
              <a:rPr lang="nl-NL" b="1" dirty="0">
                <a:solidFill>
                  <a:srgbClr val="098658"/>
                </a:solidFill>
                <a:latin typeface="Menlo" panose="020B0609030804020204" pitchFamily="49" charset="0"/>
              </a:rPr>
              <a:t>1</a:t>
            </a:r>
            <a:endParaRPr lang="nl-NL" b="1" dirty="0">
              <a:solidFill>
                <a:srgbClr val="000000"/>
              </a:solidFill>
              <a:latin typeface="Menlo" panose="020B0609030804020204" pitchFamily="49" charset="0"/>
            </a:endParaRP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__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range(n):</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result</a:t>
            </a:r>
            <a:r>
              <a:rPr lang="nl-NL" b="1" dirty="0">
                <a:solidFill>
                  <a:srgbClr val="000000"/>
                </a:solidFill>
                <a:latin typeface="Menlo" panose="020B0609030804020204" pitchFamily="49" charset="0"/>
              </a:rPr>
              <a:t> *= x</a:t>
            </a:r>
          </a:p>
          <a:p>
            <a:r>
              <a:rPr lang="nl-NL" b="1" dirty="0">
                <a:solidFill>
                  <a:srgbClr val="0000FF"/>
                </a:solidFill>
                <a:latin typeface="Menlo" panose="020B0609030804020204" pitchFamily="49" charset="0"/>
              </a:rPr>
              <a:t>        return</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result</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classmethod</a:t>
            </a:r>
            <a:endParaRPr lang="nl-NL" b="1" dirty="0">
              <a:solidFill>
                <a:srgbClr val="000000"/>
              </a:solidFill>
              <a:latin typeface="Menlo" panose="020B0609030804020204" pitchFamily="49" charset="0"/>
            </a:endParaRP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power2(</a:t>
            </a:r>
            <a:r>
              <a:rPr lang="nl-NL" b="1" dirty="0" err="1">
                <a:solidFill>
                  <a:srgbClr val="000000"/>
                </a:solidFill>
                <a:latin typeface="Menlo" panose="020B0609030804020204" pitchFamily="49" charset="0"/>
              </a:rPr>
              <a:t>cls</a:t>
            </a:r>
            <a:r>
              <a:rPr lang="nl-NL" b="1" dirty="0">
                <a:solidFill>
                  <a:srgbClr val="000000"/>
                </a:solidFill>
                <a:latin typeface="Menlo" panose="020B0609030804020204" pitchFamily="49" charset="0"/>
              </a:rPr>
              <a:t>, x, n):</a:t>
            </a:r>
          </a:p>
          <a:p>
            <a:r>
              <a:rPr lang="nl-NL" b="1" dirty="0">
                <a:solidFill>
                  <a:srgbClr val="0000FF"/>
                </a:solidFill>
                <a:latin typeface="Menlo" panose="020B0609030804020204" pitchFamily="49" charset="0"/>
              </a:rPr>
              <a:t>        return</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cls</a:t>
            </a:r>
            <a:r>
              <a:rPr lang="nl-NL" b="1" dirty="0">
                <a:solidFill>
                  <a:srgbClr val="000000"/>
                </a:solidFill>
                <a:latin typeface="Menlo" panose="020B0609030804020204" pitchFamily="49" charset="0"/>
              </a:rPr>
              <a:t>.power1(x, n)</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print(Mathematics.power1(</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4</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print(Mathematics.power2(</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4</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4194366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91E4C-3C11-7446-BBA3-5DC1DC88DF8A}"/>
              </a:ext>
            </a:extLst>
          </p:cNvPr>
          <p:cNvSpPr>
            <a:spLocks noGrp="1"/>
          </p:cNvSpPr>
          <p:nvPr>
            <p:ph type="title"/>
          </p:nvPr>
        </p:nvSpPr>
        <p:spPr/>
        <p:txBody>
          <a:bodyPr/>
          <a:lstStyle/>
          <a:p>
            <a:r>
              <a:rPr lang="nl-NL" dirty="0" err="1"/>
              <a:t>Example</a:t>
            </a:r>
            <a:endParaRPr lang="nl-NL" dirty="0"/>
          </a:p>
        </p:txBody>
      </p:sp>
      <p:sp>
        <p:nvSpPr>
          <p:cNvPr id="4" name="Rechthoek 3">
            <a:extLst>
              <a:ext uri="{FF2B5EF4-FFF2-40B4-BE49-F238E27FC236}">
                <a16:creationId xmlns:a16="http://schemas.microsoft.com/office/drawing/2014/main" id="{6D33F1C6-0594-3F4D-B322-CF624C3E4E7D}"/>
              </a:ext>
            </a:extLst>
          </p:cNvPr>
          <p:cNvSpPr/>
          <p:nvPr/>
        </p:nvSpPr>
        <p:spPr>
          <a:xfrm>
            <a:off x="575815" y="1619597"/>
            <a:ext cx="8928991" cy="5632311"/>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class</a:t>
            </a:r>
            <a:r>
              <a:rPr lang="nl-NL" b="1" dirty="0">
                <a:solidFill>
                  <a:srgbClr val="000000"/>
                </a:solidFill>
                <a:latin typeface="Menlo" panose="020B0609030804020204" pitchFamily="49" charset="0"/>
              </a:rPr>
              <a:t> Person:</a:t>
            </a:r>
          </a:p>
          <a:p>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	 __</a:t>
            </a:r>
            <a:r>
              <a:rPr lang="nl-NL" b="1" dirty="0" err="1">
                <a:solidFill>
                  <a:srgbClr val="000000"/>
                </a:solidFill>
                <a:latin typeface="Menlo" panose="020B0609030804020204" pitchFamily="49" charset="0"/>
              </a:rPr>
              <a:t>slots</a:t>
            </a:r>
            <a:r>
              <a:rPr lang="nl-NL" b="1" dirty="0">
                <a:solidFill>
                  <a:srgbClr val="000000"/>
                </a:solidFill>
                <a:latin typeface="Menlo" panose="020B0609030804020204" pitchFamily="49" charset="0"/>
              </a:rPr>
              <a:t>__ = (</a:t>
            </a:r>
            <a:r>
              <a:rPr lang="nl-NL" b="1" dirty="0">
                <a:solidFill>
                  <a:srgbClr val="A31515"/>
                </a:solidFill>
                <a:latin typeface="Menlo" panose="020B0609030804020204" pitchFamily="49" charset="0"/>
              </a:rPr>
              <a:t>'__name', '__</a:t>
            </a:r>
            <a:r>
              <a:rPr lang="nl-NL" b="1" dirty="0" err="1">
                <a:solidFill>
                  <a:srgbClr val="A31515"/>
                </a:solidFill>
                <a:latin typeface="Menlo" panose="020B0609030804020204" pitchFamily="49" charset="0"/>
              </a:rPr>
              <a:t>residence</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__</a:t>
            </a:r>
            <a:r>
              <a:rPr lang="nl-NL" b="1" dirty="0" err="1">
                <a:solidFill>
                  <a:srgbClr val="000000"/>
                </a:solidFill>
                <a:latin typeface="Menlo" panose="020B0609030804020204" pitchFamily="49" charset="0"/>
              </a:rPr>
              <a:t>init</a:t>
            </a:r>
            <a:r>
              <a:rPr lang="nl-NL" b="1" dirty="0">
                <a:solidFill>
                  <a:srgbClr val="000000"/>
                </a:solidFill>
                <a:latin typeface="Menlo" panose="020B0609030804020204" pitchFamily="49" charset="0"/>
              </a:rPr>
              <a:t>__(</a:t>
            </a:r>
            <a:r>
              <a:rPr lang="nl-NL" b="1" dirty="0" err="1">
                <a:solidFill>
                  <a:srgbClr val="000000"/>
                </a:solidFill>
                <a:latin typeface="Menlo" panose="020B0609030804020204" pitchFamily="49" charset="0"/>
              </a:rPr>
              <a:t>self</a:t>
            </a:r>
            <a:r>
              <a:rPr lang="nl-NL" b="1" dirty="0">
                <a:solidFill>
                  <a:srgbClr val="000000"/>
                </a:solidFill>
                <a:latin typeface="Menlo" panose="020B0609030804020204" pitchFamily="49" charset="0"/>
              </a:rPr>
              <a:t>, name, </a:t>
            </a:r>
            <a:r>
              <a:rPr lang="nl-NL" b="1" dirty="0" err="1">
                <a:solidFill>
                  <a:srgbClr val="000000"/>
                </a:solidFill>
                <a:latin typeface="Menlo" panose="020B0609030804020204" pitchFamily="49" charset="0"/>
              </a:rPr>
              <a:t>residence</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unknown</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.__name = name</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a:t>
            </a:r>
            <a:r>
              <a:rPr lang="nl-NL" b="1" dirty="0" err="1">
                <a:solidFill>
                  <a:srgbClr val="000000"/>
                </a:solidFill>
                <a:latin typeface="Menlo" panose="020B0609030804020204" pitchFamily="49" charset="0"/>
              </a:rPr>
              <a:t>residence</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residence</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tell</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self</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return</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'I </a:t>
            </a:r>
            <a:r>
              <a:rPr lang="nl-NL" b="1" dirty="0" err="1">
                <a:solidFill>
                  <a:srgbClr val="A31515"/>
                </a:solidFill>
                <a:latin typeface="Menlo" panose="020B0609030804020204" pitchFamily="49" charset="0"/>
              </a:rPr>
              <a:t>am</a:t>
            </a:r>
            <a:r>
              <a:rPr lang="nl-NL" b="1" dirty="0">
                <a:solidFill>
                  <a:srgbClr val="A31515"/>
                </a:solidFill>
                <a:latin typeface="Menlo" panose="020B0609030804020204" pitchFamily="49" charset="0"/>
              </a:rPr>
              <a:t> </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and</a:t>
            </a:r>
            <a:r>
              <a:rPr lang="nl-NL" b="1" dirty="0">
                <a:solidFill>
                  <a:srgbClr val="A31515"/>
                </a:solidFill>
                <a:latin typeface="Menlo" panose="020B0609030804020204" pitchFamily="49" charset="0"/>
              </a:rPr>
              <a:t> I live in </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p>
          <a:p>
            <a:r>
              <a:rPr lang="nl-NL" b="1" dirty="0">
                <a:solidFill>
                  <a:srgbClr val="000000"/>
                </a:solidFill>
                <a:latin typeface="Menlo" panose="020B0609030804020204" pitchFamily="49" charset="0"/>
              </a:rPr>
              <a:t>               .format(</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.__name, </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a:t>
            </a:r>
            <a:r>
              <a:rPr lang="nl-NL" b="1" dirty="0" err="1">
                <a:solidFill>
                  <a:srgbClr val="000000"/>
                </a:solidFill>
                <a:latin typeface="Menlo" panose="020B0609030804020204" pitchFamily="49" charset="0"/>
              </a:rPr>
              <a:t>residence</a:t>
            </a:r>
            <a:r>
              <a:rPr lang="nl-NL" b="1" dirty="0">
                <a:solidFill>
                  <a:srgbClr val="000000"/>
                </a:solidFill>
                <a:latin typeface="Menlo" panose="020B0609030804020204" pitchFamily="49" charset="0"/>
              </a:rPr>
              <a:t>))</a:t>
            </a:r>
            <a:br>
              <a:rPr lang="nl-NL" b="1" dirty="0">
                <a:solidFill>
                  <a:srgbClr val="000000"/>
                </a:solidFill>
                <a:latin typeface="Menlo" panose="020B0609030804020204" pitchFamily="49" charset="0"/>
              </a:rPr>
            </a:b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move(</a:t>
            </a:r>
            <a:r>
              <a:rPr lang="nl-NL" b="1" dirty="0" err="1">
                <a:solidFill>
                  <a:srgbClr val="000000"/>
                </a:solidFill>
                <a:latin typeface="Menlo" panose="020B0609030804020204" pitchFamily="49" charset="0"/>
              </a:rPr>
              <a:t>self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new_residence</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self</a:t>
            </a:r>
            <a:r>
              <a:rPr lang="nl-NL" b="1" dirty="0">
                <a:solidFill>
                  <a:srgbClr val="000000"/>
                </a:solidFill>
                <a:latin typeface="Menlo" panose="020B0609030804020204" pitchFamily="49" charset="0"/>
              </a:rPr>
              <a:t>.__</a:t>
            </a:r>
            <a:r>
              <a:rPr lang="nl-NL" b="1" dirty="0" err="1">
                <a:solidFill>
                  <a:srgbClr val="000000"/>
                </a:solidFill>
                <a:latin typeface="Menlo" panose="020B0609030804020204" pitchFamily="49" charset="0"/>
              </a:rPr>
              <a:t>residence</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new_residence</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p = Person(</a:t>
            </a:r>
            <a:r>
              <a:rPr lang="nl-NL" b="1" dirty="0">
                <a:solidFill>
                  <a:srgbClr val="A31515"/>
                </a:solidFill>
                <a:latin typeface="Menlo" panose="020B0609030804020204" pitchFamily="49" charset="0"/>
              </a:rPr>
              <a:t>'Albert'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'Amsterdam'</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print( </a:t>
            </a:r>
            <a:r>
              <a:rPr lang="nl-NL" b="1" dirty="0" err="1">
                <a:solidFill>
                  <a:srgbClr val="000000"/>
                </a:solidFill>
                <a:latin typeface="Menlo" panose="020B0609030804020204" pitchFamily="49" charset="0"/>
              </a:rPr>
              <a:t>p.tell</a:t>
            </a:r>
            <a:r>
              <a:rPr lang="nl-NL" b="1" dirty="0">
                <a:solidFill>
                  <a:srgbClr val="000000"/>
                </a:solidFill>
                <a:latin typeface="Menlo" panose="020B0609030804020204" pitchFamily="49" charset="0"/>
              </a:rPr>
              <a:t>() )</a:t>
            </a:r>
          </a:p>
          <a:p>
            <a:r>
              <a:rPr lang="nl-NL" b="1" dirty="0" err="1">
                <a:solidFill>
                  <a:srgbClr val="000000"/>
                </a:solidFill>
                <a:latin typeface="Menlo" panose="020B0609030804020204" pitchFamily="49" charset="0"/>
              </a:rPr>
              <a:t>p.move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'Eindhoven'</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print( </a:t>
            </a:r>
            <a:r>
              <a:rPr lang="nl-NL" b="1" dirty="0" err="1">
                <a:solidFill>
                  <a:srgbClr val="000000"/>
                </a:solidFill>
                <a:latin typeface="Menlo" panose="020B0609030804020204" pitchFamily="49" charset="0"/>
              </a:rPr>
              <a:t>p.tell</a:t>
            </a:r>
            <a:r>
              <a:rPr lang="nl-NL" b="1" dirty="0">
                <a:solidFill>
                  <a:srgbClr val="000000"/>
                </a:solidFill>
                <a:latin typeface="Menlo" panose="020B0609030804020204" pitchFamily="49" charset="0"/>
              </a:rPr>
              <a:t>() )</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903027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3EF024-E55E-3747-8064-61839A0D3EA9}"/>
              </a:ext>
            </a:extLst>
          </p:cNvPr>
          <p:cNvSpPr>
            <a:spLocks noGrp="1"/>
          </p:cNvSpPr>
          <p:nvPr>
            <p:ph type="title"/>
          </p:nvPr>
        </p:nvSpPr>
        <p:spPr/>
        <p:txBody>
          <a:bodyPr/>
          <a:lstStyle/>
          <a:p>
            <a:r>
              <a:rPr lang="nl-NL" dirty="0"/>
              <a:t>Bankaccount</a:t>
            </a:r>
          </a:p>
        </p:txBody>
      </p:sp>
      <p:sp>
        <p:nvSpPr>
          <p:cNvPr id="3" name="Tijdelijke aanduiding voor inhoud 2">
            <a:extLst>
              <a:ext uri="{FF2B5EF4-FFF2-40B4-BE49-F238E27FC236}">
                <a16:creationId xmlns:a16="http://schemas.microsoft.com/office/drawing/2014/main" id="{181265C0-C582-144D-9E7D-0DCD7FC64F0C}"/>
              </a:ext>
            </a:extLst>
          </p:cNvPr>
          <p:cNvSpPr>
            <a:spLocks noGrp="1"/>
          </p:cNvSpPr>
          <p:nvPr>
            <p:ph idx="1"/>
          </p:nvPr>
        </p:nvSpPr>
        <p:spPr/>
        <p:txBody>
          <a:bodyPr>
            <a:noAutofit/>
          </a:bodyPr>
          <a:lstStyle/>
          <a:p>
            <a:pPr marL="0" indent="0">
              <a:buNone/>
            </a:pPr>
            <a:r>
              <a:rPr lang="nl-NL" sz="2400" dirty="0" err="1">
                <a:latin typeface="+mn-lt"/>
              </a:rPr>
              <a:t>Create</a:t>
            </a:r>
            <a:r>
              <a:rPr lang="nl-NL" sz="2400" dirty="0">
                <a:latin typeface="+mn-lt"/>
              </a:rPr>
              <a:t> a Bankaccount class, </a:t>
            </a:r>
            <a:r>
              <a:rPr lang="nl-NL" sz="2400" dirty="0" err="1">
                <a:latin typeface="+mn-lt"/>
              </a:rPr>
              <a:t>create</a:t>
            </a:r>
            <a:r>
              <a:rPr lang="nl-NL" sz="2400" dirty="0">
                <a:latin typeface="+mn-lt"/>
              </a:rPr>
              <a:t> </a:t>
            </a:r>
            <a:r>
              <a:rPr lang="nl-NL" sz="2400" dirty="0" err="1">
                <a:latin typeface="+mn-lt"/>
              </a:rPr>
              <a:t>serveral</a:t>
            </a:r>
            <a:r>
              <a:rPr lang="nl-NL" sz="2400" dirty="0">
                <a:latin typeface="+mn-lt"/>
              </a:rPr>
              <a:t> Bankaccount </a:t>
            </a:r>
            <a:r>
              <a:rPr lang="nl-NL" sz="2400" dirty="0" err="1">
                <a:latin typeface="+mn-lt"/>
              </a:rPr>
              <a:t>objects</a:t>
            </a:r>
            <a:r>
              <a:rPr lang="nl-NL" sz="2400" dirty="0">
                <a:latin typeface="+mn-lt"/>
              </a:rPr>
              <a:t> </a:t>
            </a:r>
            <a:r>
              <a:rPr lang="nl-NL" sz="2400" dirty="0" err="1">
                <a:latin typeface="+mn-lt"/>
              </a:rPr>
              <a:t>and</a:t>
            </a:r>
            <a:r>
              <a:rPr lang="nl-NL" sz="2400" dirty="0">
                <a:latin typeface="+mn-lt"/>
              </a:rPr>
              <a:t> </a:t>
            </a:r>
            <a:r>
              <a:rPr lang="nl-NL" sz="2400" dirty="0" err="1">
                <a:latin typeface="+mn-lt"/>
              </a:rPr>
              <a:t>demonstrate</a:t>
            </a:r>
            <a:r>
              <a:rPr lang="nl-NL" sz="2400" dirty="0">
                <a:latin typeface="+mn-lt"/>
              </a:rPr>
              <a:t> </a:t>
            </a:r>
            <a:r>
              <a:rPr lang="nl-NL" sz="2400" dirty="0" err="1">
                <a:latin typeface="+mn-lt"/>
              </a:rPr>
              <a:t>that</a:t>
            </a:r>
            <a:r>
              <a:rPr lang="nl-NL" sz="2400" dirty="0">
                <a:latin typeface="+mn-lt"/>
              </a:rPr>
              <a:t> </a:t>
            </a:r>
            <a:r>
              <a:rPr lang="nl-NL" sz="2400" dirty="0" err="1">
                <a:latin typeface="+mn-lt"/>
              </a:rPr>
              <a:t>you</a:t>
            </a:r>
            <a:r>
              <a:rPr lang="nl-NL" sz="2400" dirty="0">
                <a:latin typeface="+mn-lt"/>
              </a:rPr>
              <a:t> </a:t>
            </a:r>
            <a:r>
              <a:rPr lang="nl-NL" sz="2400" dirty="0" err="1">
                <a:latin typeface="+mn-lt"/>
              </a:rPr>
              <a:t>can</a:t>
            </a:r>
            <a:r>
              <a:rPr lang="nl-NL" sz="2400" dirty="0">
                <a:latin typeface="+mn-lt"/>
              </a:rPr>
              <a:t> </a:t>
            </a:r>
            <a:r>
              <a:rPr lang="nl-NL" sz="2400" dirty="0" err="1">
                <a:latin typeface="+mn-lt"/>
              </a:rPr>
              <a:t>deposit</a:t>
            </a:r>
            <a:r>
              <a:rPr lang="nl-NL" sz="2400" dirty="0">
                <a:latin typeface="+mn-lt"/>
              </a:rPr>
              <a:t> </a:t>
            </a:r>
            <a:r>
              <a:rPr lang="nl-NL" sz="2400" dirty="0" err="1">
                <a:latin typeface="+mn-lt"/>
              </a:rPr>
              <a:t>and</a:t>
            </a:r>
            <a:r>
              <a:rPr lang="nl-NL" sz="2400" dirty="0">
                <a:latin typeface="+mn-lt"/>
              </a:rPr>
              <a:t> </a:t>
            </a:r>
            <a:r>
              <a:rPr lang="nl-NL" sz="2400" dirty="0" err="1">
                <a:latin typeface="+mn-lt"/>
              </a:rPr>
              <a:t>withdraw</a:t>
            </a:r>
            <a:r>
              <a:rPr lang="nl-NL" sz="2400" dirty="0">
                <a:latin typeface="+mn-lt"/>
              </a:rPr>
              <a:t> </a:t>
            </a:r>
            <a:r>
              <a:rPr lang="nl-NL" sz="2400" dirty="0" err="1">
                <a:latin typeface="+mn-lt"/>
              </a:rPr>
              <a:t>amount</a:t>
            </a:r>
            <a:r>
              <a:rPr lang="nl-NL" sz="2400" dirty="0">
                <a:latin typeface="+mn-lt"/>
              </a:rPr>
              <a:t> </a:t>
            </a:r>
            <a:r>
              <a:rPr lang="nl-NL" sz="2400" dirty="0" err="1">
                <a:latin typeface="+mn-lt"/>
              </a:rPr>
              <a:t>to</a:t>
            </a:r>
            <a:r>
              <a:rPr lang="nl-NL" sz="2400" dirty="0">
                <a:latin typeface="+mn-lt"/>
              </a:rPr>
              <a:t> </a:t>
            </a:r>
            <a:r>
              <a:rPr lang="nl-NL" sz="2400" dirty="0" err="1">
                <a:latin typeface="+mn-lt"/>
              </a:rPr>
              <a:t>the</a:t>
            </a:r>
            <a:r>
              <a:rPr lang="nl-NL" sz="2400" dirty="0">
                <a:latin typeface="+mn-lt"/>
              </a:rPr>
              <a:t> account.</a:t>
            </a:r>
          </a:p>
          <a:p>
            <a:pPr marL="0" indent="0">
              <a:buNone/>
            </a:pPr>
            <a:endParaRPr lang="nl-NL" sz="2400" dirty="0">
              <a:latin typeface="+mn-lt"/>
            </a:endParaRPr>
          </a:p>
          <a:p>
            <a:pPr marL="0" indent="0">
              <a:buNone/>
            </a:pPr>
            <a:r>
              <a:rPr lang="nl-NL" sz="2400" dirty="0">
                <a:latin typeface="+mn-lt"/>
              </a:rPr>
              <a:t>Tips:</a:t>
            </a:r>
            <a:endParaRPr lang="nl-NL" dirty="0">
              <a:latin typeface="+mn-lt"/>
            </a:endParaRPr>
          </a:p>
          <a:p>
            <a:r>
              <a:rPr lang="nl-NL" sz="2400" dirty="0" err="1">
                <a:latin typeface="+mn-lt"/>
              </a:rPr>
              <a:t>Create</a:t>
            </a:r>
            <a:r>
              <a:rPr lang="nl-NL" sz="2400" dirty="0">
                <a:latin typeface="+mn-lt"/>
              </a:rPr>
              <a:t> a class Bankaccount</a:t>
            </a:r>
          </a:p>
          <a:p>
            <a:r>
              <a:rPr lang="nl-NL" dirty="0" err="1">
                <a:latin typeface="+mn-lt"/>
              </a:rPr>
              <a:t>Add</a:t>
            </a:r>
            <a:r>
              <a:rPr lang="nl-NL" dirty="0">
                <a:latin typeface="+mn-lt"/>
              </a:rPr>
              <a:t> </a:t>
            </a:r>
            <a:r>
              <a:rPr lang="nl-NL" dirty="0" err="1">
                <a:latin typeface="+mn-lt"/>
              </a:rPr>
              <a:t>attributes</a:t>
            </a:r>
            <a:r>
              <a:rPr lang="nl-NL" dirty="0">
                <a:latin typeface="+mn-lt"/>
              </a:rPr>
              <a:t> in </a:t>
            </a:r>
            <a:r>
              <a:rPr lang="nl-NL" dirty="0" err="1">
                <a:latin typeface="+mn-lt"/>
              </a:rPr>
              <a:t>the</a:t>
            </a:r>
            <a:r>
              <a:rPr lang="nl-NL" dirty="0">
                <a:latin typeface="+mn-lt"/>
              </a:rPr>
              <a:t> </a:t>
            </a:r>
            <a:r>
              <a:rPr lang="nl-NL" b="1" dirty="0">
                <a:latin typeface="+mn-lt"/>
              </a:rPr>
              <a:t>__</a:t>
            </a:r>
            <a:r>
              <a:rPr lang="nl-NL" b="1" dirty="0" err="1">
                <a:latin typeface="+mn-lt"/>
              </a:rPr>
              <a:t>init</a:t>
            </a:r>
            <a:r>
              <a:rPr lang="nl-NL" b="1" dirty="0">
                <a:latin typeface="+mn-lt"/>
              </a:rPr>
              <a:t>__</a:t>
            </a:r>
            <a:r>
              <a:rPr lang="nl-NL" dirty="0">
                <a:latin typeface="+mn-lt"/>
              </a:rPr>
              <a:t> </a:t>
            </a:r>
            <a:r>
              <a:rPr lang="nl-NL" dirty="0" err="1">
                <a:latin typeface="+mn-lt"/>
              </a:rPr>
              <a:t>method</a:t>
            </a:r>
            <a:r>
              <a:rPr lang="nl-NL" dirty="0">
                <a:latin typeface="+mn-lt"/>
              </a:rPr>
              <a:t>. </a:t>
            </a:r>
            <a:r>
              <a:rPr lang="nl-NL" dirty="0" err="1">
                <a:latin typeface="+mn-lt"/>
              </a:rPr>
              <a:t>Attributes</a:t>
            </a:r>
            <a:r>
              <a:rPr lang="nl-NL" dirty="0">
                <a:latin typeface="+mn-lt"/>
              </a:rPr>
              <a:t> </a:t>
            </a:r>
            <a:r>
              <a:rPr lang="nl-NL" dirty="0" err="1">
                <a:latin typeface="+mn-lt"/>
              </a:rPr>
              <a:t>should</a:t>
            </a:r>
            <a:r>
              <a:rPr lang="nl-NL" dirty="0">
                <a:latin typeface="+mn-lt"/>
              </a:rPr>
              <a:t> </a:t>
            </a:r>
            <a:r>
              <a:rPr lang="nl-NL" dirty="0" err="1">
                <a:latin typeface="+mn-lt"/>
              </a:rPr>
              <a:t>be</a:t>
            </a:r>
            <a:r>
              <a:rPr lang="nl-NL" dirty="0">
                <a:latin typeface="+mn-lt"/>
              </a:rPr>
              <a:t> __</a:t>
            </a:r>
            <a:r>
              <a:rPr lang="nl-NL" dirty="0" err="1">
                <a:latin typeface="+mn-lt"/>
              </a:rPr>
              <a:t>balance</a:t>
            </a:r>
            <a:r>
              <a:rPr lang="nl-NL" dirty="0">
                <a:latin typeface="+mn-lt"/>
              </a:rPr>
              <a:t> </a:t>
            </a:r>
            <a:r>
              <a:rPr lang="nl-NL" dirty="0" err="1">
                <a:latin typeface="+mn-lt"/>
              </a:rPr>
              <a:t>and</a:t>
            </a:r>
            <a:r>
              <a:rPr lang="nl-NL" dirty="0">
                <a:latin typeface="+mn-lt"/>
              </a:rPr>
              <a:t> __</a:t>
            </a:r>
            <a:r>
              <a:rPr lang="nl-NL" dirty="0" err="1">
                <a:latin typeface="+mn-lt"/>
              </a:rPr>
              <a:t>holder</a:t>
            </a:r>
            <a:r>
              <a:rPr lang="nl-NL" dirty="0">
                <a:latin typeface="+mn-lt"/>
              </a:rPr>
              <a:t>.</a:t>
            </a:r>
          </a:p>
          <a:p>
            <a:r>
              <a:rPr lang="nl-NL" sz="2400" dirty="0" err="1">
                <a:latin typeface="+mn-lt"/>
              </a:rPr>
              <a:t>Add</a:t>
            </a:r>
            <a:r>
              <a:rPr lang="nl-NL" sz="2400" dirty="0">
                <a:latin typeface="+mn-lt"/>
              </a:rPr>
              <a:t> </a:t>
            </a:r>
            <a:r>
              <a:rPr lang="nl-NL" sz="2400" dirty="0" err="1">
                <a:latin typeface="+mn-lt"/>
              </a:rPr>
              <a:t>the</a:t>
            </a:r>
            <a:r>
              <a:rPr lang="nl-NL" sz="2400" dirty="0">
                <a:latin typeface="+mn-lt"/>
              </a:rPr>
              <a:t> </a:t>
            </a:r>
            <a:r>
              <a:rPr lang="nl-NL" sz="2400" dirty="0" err="1">
                <a:latin typeface="+mn-lt"/>
              </a:rPr>
              <a:t>methods</a:t>
            </a:r>
            <a:r>
              <a:rPr lang="nl-NL" sz="2400" dirty="0">
                <a:latin typeface="+mn-lt"/>
              </a:rPr>
              <a:t>: </a:t>
            </a:r>
            <a:r>
              <a:rPr lang="nl-NL" b="1" dirty="0" err="1">
                <a:latin typeface="+mn-lt"/>
              </a:rPr>
              <a:t>deposit</a:t>
            </a:r>
            <a:r>
              <a:rPr lang="nl-NL" dirty="0">
                <a:latin typeface="+mn-lt"/>
              </a:rPr>
              <a:t> </a:t>
            </a:r>
            <a:r>
              <a:rPr lang="nl-NL" dirty="0" err="1">
                <a:latin typeface="+mn-lt"/>
              </a:rPr>
              <a:t>and</a:t>
            </a:r>
            <a:r>
              <a:rPr lang="nl-NL" dirty="0">
                <a:latin typeface="+mn-lt"/>
              </a:rPr>
              <a:t> </a:t>
            </a:r>
            <a:r>
              <a:rPr lang="nl-NL" b="1" dirty="0" err="1">
                <a:latin typeface="+mn-lt"/>
              </a:rPr>
              <a:t>withdraw</a:t>
            </a:r>
            <a:r>
              <a:rPr lang="nl-NL" dirty="0">
                <a:latin typeface="+mn-lt"/>
              </a:rPr>
              <a:t> </a:t>
            </a:r>
            <a:r>
              <a:rPr lang="nl-NL" dirty="0" err="1">
                <a:latin typeface="+mn-lt"/>
              </a:rPr>
              <a:t>that</a:t>
            </a:r>
            <a:r>
              <a:rPr lang="nl-NL" dirty="0">
                <a:latin typeface="+mn-lt"/>
              </a:rPr>
              <a:t> take </a:t>
            </a:r>
            <a:r>
              <a:rPr lang="nl-NL" dirty="0" err="1">
                <a:latin typeface="+mn-lt"/>
              </a:rPr>
              <a:t>an</a:t>
            </a:r>
            <a:r>
              <a:rPr lang="nl-NL" dirty="0">
                <a:latin typeface="+mn-lt"/>
              </a:rPr>
              <a:t> </a:t>
            </a:r>
            <a:r>
              <a:rPr lang="nl-NL" dirty="0" err="1">
                <a:latin typeface="+mn-lt"/>
              </a:rPr>
              <a:t>amount</a:t>
            </a:r>
            <a:r>
              <a:rPr lang="nl-NL" dirty="0">
                <a:latin typeface="+mn-lt"/>
              </a:rPr>
              <a:t> argument </a:t>
            </a:r>
            <a:r>
              <a:rPr lang="nl-NL" dirty="0" err="1">
                <a:latin typeface="+mn-lt"/>
              </a:rPr>
              <a:t>and</a:t>
            </a:r>
            <a:r>
              <a:rPr lang="nl-NL" dirty="0">
                <a:latin typeface="+mn-lt"/>
              </a:rPr>
              <a:t> a </a:t>
            </a:r>
            <a:r>
              <a:rPr lang="nl-NL" dirty="0" err="1">
                <a:latin typeface="+mn-lt"/>
              </a:rPr>
              <a:t>third</a:t>
            </a:r>
            <a:r>
              <a:rPr lang="nl-NL" dirty="0">
                <a:latin typeface="+mn-lt"/>
              </a:rPr>
              <a:t> </a:t>
            </a:r>
            <a:r>
              <a:rPr lang="nl-NL" dirty="0" err="1">
                <a:latin typeface="+mn-lt"/>
              </a:rPr>
              <a:t>method</a:t>
            </a:r>
            <a:r>
              <a:rPr lang="nl-NL" dirty="0">
                <a:latin typeface="+mn-lt"/>
              </a:rPr>
              <a:t> </a:t>
            </a:r>
            <a:r>
              <a:rPr lang="nl-NL" b="1" dirty="0">
                <a:latin typeface="+mn-lt"/>
              </a:rPr>
              <a:t>info</a:t>
            </a:r>
            <a:r>
              <a:rPr lang="nl-NL" dirty="0">
                <a:latin typeface="+mn-lt"/>
              </a:rPr>
              <a:t> </a:t>
            </a:r>
            <a:r>
              <a:rPr lang="nl-NL" dirty="0" err="1">
                <a:latin typeface="+mn-lt"/>
              </a:rPr>
              <a:t>that</a:t>
            </a:r>
            <a:r>
              <a:rPr lang="nl-NL" dirty="0">
                <a:latin typeface="+mn-lt"/>
              </a:rPr>
              <a:t> returns information </a:t>
            </a:r>
            <a:r>
              <a:rPr lang="nl-NL" dirty="0" err="1">
                <a:latin typeface="+mn-lt"/>
              </a:rPr>
              <a:t>about</a:t>
            </a:r>
            <a:r>
              <a:rPr lang="nl-NL" dirty="0">
                <a:latin typeface="+mn-lt"/>
              </a:rPr>
              <a:t> </a:t>
            </a:r>
            <a:r>
              <a:rPr lang="nl-NL" dirty="0" err="1">
                <a:latin typeface="+mn-lt"/>
              </a:rPr>
              <a:t>the</a:t>
            </a:r>
            <a:r>
              <a:rPr lang="nl-NL" dirty="0">
                <a:latin typeface="+mn-lt"/>
              </a:rPr>
              <a:t> account.</a:t>
            </a:r>
          </a:p>
          <a:p>
            <a:r>
              <a:rPr lang="nl-NL" dirty="0" err="1">
                <a:latin typeface="+mn-lt"/>
              </a:rPr>
              <a:t>Instantiate</a:t>
            </a:r>
            <a:r>
              <a:rPr lang="nl-NL" dirty="0">
                <a:latin typeface="+mn-lt"/>
              </a:rPr>
              <a:t> </a:t>
            </a:r>
            <a:r>
              <a:rPr lang="nl-NL" dirty="0" err="1">
                <a:latin typeface="+mn-lt"/>
              </a:rPr>
              <a:t>serveral</a:t>
            </a:r>
            <a:r>
              <a:rPr lang="nl-NL" dirty="0">
                <a:latin typeface="+mn-lt"/>
              </a:rPr>
              <a:t> bankaccount </a:t>
            </a:r>
            <a:r>
              <a:rPr lang="nl-NL" dirty="0" err="1">
                <a:latin typeface="+mn-lt"/>
              </a:rPr>
              <a:t>objects</a:t>
            </a:r>
            <a:r>
              <a:rPr lang="nl-NL" dirty="0">
                <a:latin typeface="+mn-lt"/>
              </a:rPr>
              <a:t> </a:t>
            </a:r>
            <a:r>
              <a:rPr lang="nl-NL" dirty="0" err="1">
                <a:latin typeface="+mn-lt"/>
              </a:rPr>
              <a:t>and</a:t>
            </a:r>
            <a:r>
              <a:rPr lang="nl-NL" dirty="0">
                <a:latin typeface="+mn-lt"/>
              </a:rPr>
              <a:t> </a:t>
            </a:r>
            <a:r>
              <a:rPr lang="nl-NL" dirty="0" err="1">
                <a:latin typeface="+mn-lt"/>
              </a:rPr>
              <a:t>demonstrate</a:t>
            </a:r>
            <a:r>
              <a:rPr lang="nl-NL" dirty="0">
                <a:latin typeface="+mn-lt"/>
              </a:rPr>
              <a:t> </a:t>
            </a:r>
            <a:r>
              <a:rPr lang="nl-NL" dirty="0" err="1">
                <a:latin typeface="+mn-lt"/>
              </a:rPr>
              <a:t>the</a:t>
            </a:r>
            <a:r>
              <a:rPr lang="nl-NL" dirty="0">
                <a:latin typeface="+mn-lt"/>
              </a:rPr>
              <a:t> </a:t>
            </a:r>
            <a:r>
              <a:rPr lang="nl-NL" dirty="0" err="1">
                <a:latin typeface="+mn-lt"/>
              </a:rPr>
              <a:t>working</a:t>
            </a:r>
            <a:r>
              <a:rPr lang="nl-NL" dirty="0">
                <a:latin typeface="+mn-lt"/>
              </a:rPr>
              <a:t> of </a:t>
            </a:r>
            <a:r>
              <a:rPr lang="nl-NL" dirty="0" err="1">
                <a:latin typeface="+mn-lt"/>
              </a:rPr>
              <a:t>the</a:t>
            </a:r>
            <a:r>
              <a:rPr lang="nl-NL" dirty="0">
                <a:latin typeface="+mn-lt"/>
              </a:rPr>
              <a:t> class</a:t>
            </a:r>
          </a:p>
        </p:txBody>
      </p:sp>
      <p:sp>
        <p:nvSpPr>
          <p:cNvPr id="4" name="Tekstvak 3">
            <a:extLst>
              <a:ext uri="{FF2B5EF4-FFF2-40B4-BE49-F238E27FC236}">
                <a16:creationId xmlns:a16="http://schemas.microsoft.com/office/drawing/2014/main" id="{923818F1-1839-D328-695D-FDD33EEC8F7A}"/>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1.6</a:t>
            </a:r>
          </a:p>
        </p:txBody>
      </p:sp>
    </p:spTree>
    <p:extLst>
      <p:ext uri="{BB962C8B-B14F-4D97-AF65-F5344CB8AC3E}">
        <p14:creationId xmlns:p14="http://schemas.microsoft.com/office/powerpoint/2010/main" val="869890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FAEB91-E1C5-3E4C-8D70-0F867CD6202D}"/>
              </a:ext>
            </a:extLst>
          </p:cNvPr>
          <p:cNvSpPr>
            <a:spLocks noGrp="1"/>
          </p:cNvSpPr>
          <p:nvPr>
            <p:ph type="title"/>
          </p:nvPr>
        </p:nvSpPr>
        <p:spPr/>
        <p:txBody>
          <a:bodyPr/>
          <a:lstStyle/>
          <a:p>
            <a:r>
              <a:rPr lang="nl-NL"/>
              <a:t>Recap</a:t>
            </a:r>
          </a:p>
        </p:txBody>
      </p:sp>
      <p:sp>
        <p:nvSpPr>
          <p:cNvPr id="3" name="Tijdelijke aanduiding voor inhoud 2">
            <a:extLst>
              <a:ext uri="{FF2B5EF4-FFF2-40B4-BE49-F238E27FC236}">
                <a16:creationId xmlns:a16="http://schemas.microsoft.com/office/drawing/2014/main" id="{3FE90742-6EF2-3644-8870-24D3A6F6E2CE}"/>
              </a:ext>
            </a:extLst>
          </p:cNvPr>
          <p:cNvSpPr>
            <a:spLocks noGrp="1"/>
          </p:cNvSpPr>
          <p:nvPr>
            <p:ph idx="1"/>
          </p:nvPr>
        </p:nvSpPr>
        <p:spPr/>
        <p:txBody>
          <a:bodyPr/>
          <a:lstStyle/>
          <a:p>
            <a:r>
              <a:rPr lang="nl-NL" sz="1800" dirty="0"/>
              <a:t>Python prompt</a:t>
            </a:r>
          </a:p>
          <a:p>
            <a:r>
              <a:rPr lang="nl-NL" sz="1800" dirty="0" err="1"/>
              <a:t>Executing</a:t>
            </a:r>
            <a:r>
              <a:rPr lang="nl-NL" sz="1800" dirty="0"/>
              <a:t> a Python module </a:t>
            </a:r>
          </a:p>
          <a:p>
            <a:r>
              <a:rPr lang="nl-NL" sz="1800" dirty="0"/>
              <a:t>Variables</a:t>
            </a:r>
          </a:p>
          <a:p>
            <a:r>
              <a:rPr lang="nl-NL" sz="1800" dirty="0"/>
              <a:t>Operators</a:t>
            </a:r>
          </a:p>
          <a:p>
            <a:r>
              <a:rPr lang="nl-NL" sz="1800" dirty="0"/>
              <a:t>Built-in </a:t>
            </a:r>
            <a:r>
              <a:rPr lang="nl-NL" sz="1800" dirty="0" err="1"/>
              <a:t>functions</a:t>
            </a:r>
            <a:endParaRPr lang="nl-NL" sz="1800" dirty="0"/>
          </a:p>
          <a:p>
            <a:r>
              <a:rPr lang="nl-NL" sz="1800" dirty="0"/>
              <a:t>Strings</a:t>
            </a:r>
          </a:p>
          <a:p>
            <a:r>
              <a:rPr lang="nl-NL" sz="1800" dirty="0" err="1"/>
              <a:t>Conditional</a:t>
            </a:r>
            <a:r>
              <a:rPr lang="nl-NL" sz="1800" dirty="0"/>
              <a:t> statements</a:t>
            </a:r>
          </a:p>
          <a:p>
            <a:r>
              <a:rPr lang="nl-NL" sz="1800" dirty="0"/>
              <a:t>Loop statements</a:t>
            </a:r>
          </a:p>
          <a:p>
            <a:r>
              <a:rPr lang="nl-NL" sz="1800" dirty="0" err="1"/>
              <a:t>Datastructures</a:t>
            </a:r>
            <a:r>
              <a:rPr lang="nl-NL" sz="1800" dirty="0"/>
              <a:t> – </a:t>
            </a:r>
            <a:r>
              <a:rPr lang="nl-NL" sz="1800" dirty="0" err="1"/>
              <a:t>Lists</a:t>
            </a:r>
            <a:r>
              <a:rPr lang="nl-NL" sz="1800" dirty="0"/>
              <a:t>, Sets, </a:t>
            </a:r>
            <a:r>
              <a:rPr lang="nl-NL" sz="1800" dirty="0" err="1"/>
              <a:t>Dicts</a:t>
            </a:r>
            <a:endParaRPr lang="nl-NL" sz="1800" dirty="0"/>
          </a:p>
          <a:p>
            <a:r>
              <a:rPr lang="nl-NL" sz="1800" dirty="0" err="1"/>
              <a:t>Comprehension</a:t>
            </a:r>
            <a:endParaRPr lang="nl-NL" sz="1800" dirty="0"/>
          </a:p>
          <a:p>
            <a:r>
              <a:rPr lang="nl-NL" sz="1800" dirty="0" err="1"/>
              <a:t>Functions</a:t>
            </a:r>
            <a:r>
              <a:rPr lang="nl-NL" sz="1800" dirty="0"/>
              <a:t> – </a:t>
            </a:r>
            <a:r>
              <a:rPr lang="nl-NL" sz="1800" dirty="0" err="1"/>
              <a:t>definition</a:t>
            </a:r>
            <a:r>
              <a:rPr lang="nl-NL" sz="1800" dirty="0"/>
              <a:t>, </a:t>
            </a:r>
            <a:r>
              <a:rPr lang="nl-NL" sz="1800" dirty="0" err="1"/>
              <a:t>arguments</a:t>
            </a:r>
            <a:r>
              <a:rPr lang="nl-NL" sz="1800" dirty="0"/>
              <a:t>, return</a:t>
            </a:r>
          </a:p>
          <a:p>
            <a:r>
              <a:rPr lang="nl-NL" sz="1800" dirty="0"/>
              <a:t>Generators</a:t>
            </a:r>
          </a:p>
        </p:txBody>
      </p:sp>
    </p:spTree>
    <p:extLst>
      <p:ext uri="{BB962C8B-B14F-4D97-AF65-F5344CB8AC3E}">
        <p14:creationId xmlns:p14="http://schemas.microsoft.com/office/powerpoint/2010/main" val="3741192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3F782F-FD81-EC48-8DAE-0C8664DAAAEE}"/>
              </a:ext>
            </a:extLst>
          </p:cNvPr>
          <p:cNvSpPr>
            <a:spLocks noGrp="1"/>
          </p:cNvSpPr>
          <p:nvPr>
            <p:ph type="title"/>
          </p:nvPr>
        </p:nvSpPr>
        <p:spPr/>
        <p:txBody>
          <a:bodyPr/>
          <a:lstStyle/>
          <a:p>
            <a:r>
              <a:rPr lang="nl-NL" dirty="0"/>
              <a:t>Class </a:t>
            </a:r>
            <a:r>
              <a:rPr lang="nl-NL" dirty="0" err="1"/>
              <a:t>Car</a:t>
            </a:r>
            <a:endParaRPr lang="nl-NL" dirty="0"/>
          </a:p>
        </p:txBody>
      </p:sp>
      <p:sp>
        <p:nvSpPr>
          <p:cNvPr id="3" name="Tijdelijke aanduiding voor inhoud 2">
            <a:extLst>
              <a:ext uri="{FF2B5EF4-FFF2-40B4-BE49-F238E27FC236}">
                <a16:creationId xmlns:a16="http://schemas.microsoft.com/office/drawing/2014/main" id="{1AD56490-BEAB-3742-81A6-61F6DE04AE2D}"/>
              </a:ext>
            </a:extLst>
          </p:cNvPr>
          <p:cNvSpPr>
            <a:spLocks noGrp="1"/>
          </p:cNvSpPr>
          <p:nvPr>
            <p:ph idx="1"/>
          </p:nvPr>
        </p:nvSpPr>
        <p:spPr/>
        <p:txBody>
          <a:bodyPr/>
          <a:lstStyle/>
          <a:p>
            <a:r>
              <a:rPr lang="nl-NL" dirty="0" err="1"/>
              <a:t>Create</a:t>
            </a:r>
            <a:r>
              <a:rPr lang="nl-NL" dirty="0"/>
              <a:t> a class </a:t>
            </a:r>
            <a:r>
              <a:rPr lang="nl-NL" dirty="0" err="1"/>
              <a:t>named</a:t>
            </a:r>
            <a:r>
              <a:rPr lang="nl-NL" dirty="0"/>
              <a:t> </a:t>
            </a:r>
            <a:r>
              <a:rPr lang="nl-NL" b="1" dirty="0" err="1"/>
              <a:t>Car</a:t>
            </a:r>
            <a:endParaRPr lang="nl-NL" b="1" dirty="0"/>
          </a:p>
          <a:p>
            <a:r>
              <a:rPr lang="nl-NL" dirty="0"/>
              <a:t>Add the __init__ method and set </a:t>
            </a:r>
            <a:r>
              <a:rPr lang="nl-NL" dirty="0" err="1"/>
              <a:t>several</a:t>
            </a:r>
            <a:r>
              <a:rPr lang="nl-NL" dirty="0"/>
              <a:t> </a:t>
            </a:r>
            <a:r>
              <a:rPr lang="nl-NL" dirty="0" err="1"/>
              <a:t>attributes</a:t>
            </a:r>
            <a:r>
              <a:rPr lang="nl-NL" dirty="0"/>
              <a:t> like _</a:t>
            </a:r>
            <a:r>
              <a:rPr lang="nl-NL" b="1" dirty="0"/>
              <a:t>make</a:t>
            </a:r>
            <a:r>
              <a:rPr lang="nl-NL" dirty="0"/>
              <a:t>, _</a:t>
            </a:r>
            <a:r>
              <a:rPr lang="nl-NL" b="1" dirty="0"/>
              <a:t>type</a:t>
            </a:r>
            <a:r>
              <a:rPr lang="nl-NL" dirty="0"/>
              <a:t> </a:t>
            </a:r>
            <a:r>
              <a:rPr lang="nl-NL" dirty="0" err="1"/>
              <a:t>and</a:t>
            </a:r>
            <a:r>
              <a:rPr lang="nl-NL" dirty="0"/>
              <a:t> _</a:t>
            </a:r>
            <a:r>
              <a:rPr lang="nl-NL" b="1" dirty="0" err="1"/>
              <a:t>color</a:t>
            </a:r>
            <a:endParaRPr lang="nl-NL" b="1" dirty="0"/>
          </a:p>
          <a:p>
            <a:r>
              <a:rPr lang="nl-NL" dirty="0"/>
              <a:t>Set </a:t>
            </a:r>
            <a:r>
              <a:rPr lang="nl-NL" dirty="0" err="1"/>
              <a:t>the</a:t>
            </a:r>
            <a:r>
              <a:rPr lang="nl-NL" dirty="0"/>
              <a:t> _</a:t>
            </a:r>
            <a:r>
              <a:rPr lang="nl-NL" b="1" dirty="0" err="1"/>
              <a:t>mileage</a:t>
            </a:r>
            <a:r>
              <a:rPr lang="nl-NL" dirty="0"/>
              <a:t> </a:t>
            </a:r>
            <a:r>
              <a:rPr lang="nl-NL" dirty="0" err="1"/>
              <a:t>attribute</a:t>
            </a:r>
            <a:r>
              <a:rPr lang="nl-NL" dirty="0"/>
              <a:t> </a:t>
            </a:r>
            <a:r>
              <a:rPr lang="nl-NL" dirty="0" err="1"/>
              <a:t>to</a:t>
            </a:r>
            <a:r>
              <a:rPr lang="nl-NL" dirty="0"/>
              <a:t> 0</a:t>
            </a:r>
          </a:p>
          <a:p>
            <a:r>
              <a:rPr lang="nl-NL" dirty="0" err="1"/>
              <a:t>Create</a:t>
            </a:r>
            <a:r>
              <a:rPr lang="nl-NL" dirty="0"/>
              <a:t> a </a:t>
            </a:r>
            <a:r>
              <a:rPr lang="nl-NL" dirty="0" err="1"/>
              <a:t>method</a:t>
            </a:r>
            <a:r>
              <a:rPr lang="nl-NL" dirty="0"/>
              <a:t> </a:t>
            </a:r>
            <a:r>
              <a:rPr lang="nl-NL" b="1" dirty="0"/>
              <a:t>info</a:t>
            </a:r>
            <a:r>
              <a:rPr lang="nl-NL" dirty="0"/>
              <a:t> </a:t>
            </a:r>
            <a:r>
              <a:rPr lang="nl-NL" dirty="0" err="1"/>
              <a:t>that</a:t>
            </a:r>
            <a:r>
              <a:rPr lang="nl-NL" dirty="0"/>
              <a:t> </a:t>
            </a:r>
            <a:r>
              <a:rPr lang="nl-NL" dirty="0" err="1"/>
              <a:t>describes</a:t>
            </a:r>
            <a:r>
              <a:rPr lang="nl-NL" dirty="0"/>
              <a:t> </a:t>
            </a:r>
            <a:r>
              <a:rPr lang="nl-NL" dirty="0" err="1"/>
              <a:t>the</a:t>
            </a:r>
            <a:r>
              <a:rPr lang="nl-NL" dirty="0"/>
              <a:t> </a:t>
            </a:r>
            <a:r>
              <a:rPr lang="nl-NL" dirty="0" err="1"/>
              <a:t>car</a:t>
            </a:r>
            <a:r>
              <a:rPr lang="nl-NL" dirty="0"/>
              <a:t> </a:t>
            </a:r>
            <a:r>
              <a:rPr lang="nl-NL" dirty="0" err="1"/>
              <a:t>and</a:t>
            </a:r>
            <a:r>
              <a:rPr lang="nl-NL" dirty="0"/>
              <a:t> </a:t>
            </a:r>
            <a:r>
              <a:rPr lang="nl-NL" dirty="0" err="1"/>
              <a:t>the</a:t>
            </a:r>
            <a:r>
              <a:rPr lang="nl-NL" dirty="0"/>
              <a:t> </a:t>
            </a:r>
            <a:r>
              <a:rPr lang="nl-NL" dirty="0" err="1"/>
              <a:t>mileage</a:t>
            </a:r>
            <a:endParaRPr lang="nl-NL" dirty="0"/>
          </a:p>
          <a:p>
            <a:r>
              <a:rPr lang="nl-NL" dirty="0" err="1"/>
              <a:t>Create</a:t>
            </a:r>
            <a:r>
              <a:rPr lang="nl-NL" dirty="0"/>
              <a:t> a </a:t>
            </a:r>
            <a:r>
              <a:rPr lang="nl-NL" dirty="0" err="1"/>
              <a:t>method</a:t>
            </a:r>
            <a:r>
              <a:rPr lang="nl-NL" dirty="0"/>
              <a:t> </a:t>
            </a:r>
            <a:r>
              <a:rPr lang="nl-NL" b="1" dirty="0"/>
              <a:t>drive</a:t>
            </a:r>
            <a:r>
              <a:rPr lang="nl-NL" dirty="0"/>
              <a:t> </a:t>
            </a:r>
            <a:r>
              <a:rPr lang="nl-NL" dirty="0" err="1"/>
              <a:t>that</a:t>
            </a:r>
            <a:r>
              <a:rPr lang="nl-NL" dirty="0"/>
              <a:t> takes </a:t>
            </a:r>
            <a:r>
              <a:rPr lang="nl-NL" dirty="0" err="1"/>
              <a:t>an</a:t>
            </a:r>
            <a:r>
              <a:rPr lang="nl-NL" dirty="0"/>
              <a:t> </a:t>
            </a:r>
            <a:r>
              <a:rPr lang="nl-NL" dirty="0" err="1"/>
              <a:t>amount</a:t>
            </a:r>
            <a:r>
              <a:rPr lang="nl-NL" dirty="0"/>
              <a:t> of kilometers </a:t>
            </a:r>
            <a:r>
              <a:rPr lang="nl-NL" dirty="0" err="1"/>
              <a:t>and</a:t>
            </a:r>
            <a:r>
              <a:rPr lang="nl-NL" dirty="0"/>
              <a:t> </a:t>
            </a:r>
            <a:r>
              <a:rPr lang="nl-NL" dirty="0" err="1"/>
              <a:t>adds</a:t>
            </a:r>
            <a:r>
              <a:rPr lang="nl-NL" dirty="0"/>
              <a:t> </a:t>
            </a:r>
            <a:r>
              <a:rPr lang="nl-NL" dirty="0" err="1"/>
              <a:t>that</a:t>
            </a:r>
            <a:r>
              <a:rPr lang="nl-NL" dirty="0"/>
              <a:t> </a:t>
            </a:r>
            <a:r>
              <a:rPr lang="nl-NL" dirty="0" err="1"/>
              <a:t>to</a:t>
            </a:r>
            <a:r>
              <a:rPr lang="nl-NL" dirty="0"/>
              <a:t> </a:t>
            </a:r>
            <a:r>
              <a:rPr lang="nl-NL" dirty="0" err="1"/>
              <a:t>the</a:t>
            </a:r>
            <a:r>
              <a:rPr lang="nl-NL" dirty="0"/>
              <a:t> </a:t>
            </a:r>
            <a:r>
              <a:rPr lang="nl-NL" dirty="0" err="1"/>
              <a:t>mileage</a:t>
            </a:r>
            <a:r>
              <a:rPr lang="nl-NL" dirty="0"/>
              <a:t>.</a:t>
            </a:r>
          </a:p>
          <a:p>
            <a:r>
              <a:rPr lang="nl-NL" dirty="0"/>
              <a:t>Test </a:t>
            </a:r>
            <a:r>
              <a:rPr lang="nl-NL" dirty="0" err="1"/>
              <a:t>you</a:t>
            </a:r>
            <a:r>
              <a:rPr lang="nl-NL" dirty="0"/>
              <a:t> class </a:t>
            </a:r>
            <a:r>
              <a:rPr lang="nl-NL" dirty="0" err="1"/>
              <a:t>by</a:t>
            </a:r>
            <a:r>
              <a:rPr lang="nl-NL" dirty="0"/>
              <a:t> </a:t>
            </a:r>
            <a:r>
              <a:rPr lang="nl-NL" dirty="0" err="1"/>
              <a:t>instantiating</a:t>
            </a:r>
            <a:r>
              <a:rPr lang="nl-NL" dirty="0"/>
              <a:t> a </a:t>
            </a:r>
            <a:r>
              <a:rPr lang="nl-NL" dirty="0" err="1"/>
              <a:t>car</a:t>
            </a:r>
            <a:r>
              <a:rPr lang="nl-NL" dirty="0"/>
              <a:t> </a:t>
            </a:r>
            <a:r>
              <a:rPr lang="nl-NL" dirty="0" err="1"/>
              <a:t>and</a:t>
            </a:r>
            <a:r>
              <a:rPr lang="nl-NL" dirty="0"/>
              <a:t> </a:t>
            </a:r>
            <a:r>
              <a:rPr lang="nl-NL" dirty="0" err="1"/>
              <a:t>calling</a:t>
            </a:r>
            <a:r>
              <a:rPr lang="nl-NL" dirty="0"/>
              <a:t> </a:t>
            </a:r>
            <a:r>
              <a:rPr lang="nl-NL" dirty="0" err="1"/>
              <a:t>the</a:t>
            </a:r>
            <a:r>
              <a:rPr lang="nl-NL" dirty="0"/>
              <a:t> </a:t>
            </a:r>
            <a:r>
              <a:rPr lang="nl-NL" dirty="0" err="1"/>
              <a:t>methods</a:t>
            </a:r>
            <a:endParaRPr lang="nl-NL" dirty="0"/>
          </a:p>
        </p:txBody>
      </p:sp>
      <p:sp>
        <p:nvSpPr>
          <p:cNvPr id="4" name="Tekstvak 3">
            <a:extLst>
              <a:ext uri="{FF2B5EF4-FFF2-40B4-BE49-F238E27FC236}">
                <a16:creationId xmlns:a16="http://schemas.microsoft.com/office/drawing/2014/main" id="{9E01C086-0B38-FA86-849B-C116C20E4289}"/>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1.7</a:t>
            </a:r>
          </a:p>
        </p:txBody>
      </p:sp>
      <p:sp>
        <p:nvSpPr>
          <p:cNvPr id="5" name="Rechthoek 4">
            <a:extLst>
              <a:ext uri="{FF2B5EF4-FFF2-40B4-BE49-F238E27FC236}">
                <a16:creationId xmlns:a16="http://schemas.microsoft.com/office/drawing/2014/main" id="{3A1A9442-884F-D603-9716-C7F6B1EB96BA}"/>
              </a:ext>
            </a:extLst>
          </p:cNvPr>
          <p:cNvSpPr/>
          <p:nvPr/>
        </p:nvSpPr>
        <p:spPr>
          <a:xfrm>
            <a:off x="935856" y="5508029"/>
            <a:ext cx="4392488" cy="1440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EXTRA:</a:t>
            </a:r>
            <a:br>
              <a:rPr lang="nl-NL" dirty="0"/>
            </a:br>
            <a:r>
              <a:rPr lang="nl-NL" dirty="0"/>
              <a:t>Voeg een </a:t>
            </a:r>
            <a:r>
              <a:rPr lang="nl-NL" dirty="0" err="1"/>
              <a:t>Execption</a:t>
            </a:r>
            <a:r>
              <a:rPr lang="nl-NL" dirty="0"/>
              <a:t> toe als er een negatieve drive wordt gegeven Je kan immers nooit negatieve kilometers rijden.</a:t>
            </a:r>
          </a:p>
        </p:txBody>
      </p:sp>
    </p:spTree>
    <p:extLst>
      <p:ext uri="{BB962C8B-B14F-4D97-AF65-F5344CB8AC3E}">
        <p14:creationId xmlns:p14="http://schemas.microsoft.com/office/powerpoint/2010/main" val="377099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8C628F-CFA6-CF49-A604-9F2C1C688E9A}"/>
              </a:ext>
            </a:extLst>
          </p:cNvPr>
          <p:cNvSpPr>
            <a:spLocks noGrp="1"/>
          </p:cNvSpPr>
          <p:nvPr>
            <p:ph type="title"/>
          </p:nvPr>
        </p:nvSpPr>
        <p:spPr/>
        <p:txBody>
          <a:bodyPr/>
          <a:lstStyle/>
          <a:p>
            <a:r>
              <a:rPr lang="nl-NL" dirty="0"/>
              <a:t>Special </a:t>
            </a:r>
            <a:r>
              <a:rPr lang="nl-NL" dirty="0" err="1"/>
              <a:t>Methods</a:t>
            </a:r>
            <a:endParaRPr lang="nl-NL" dirty="0"/>
          </a:p>
        </p:txBody>
      </p:sp>
      <p:sp>
        <p:nvSpPr>
          <p:cNvPr id="3" name="Tijdelijke aanduiding voor inhoud 2">
            <a:extLst>
              <a:ext uri="{FF2B5EF4-FFF2-40B4-BE49-F238E27FC236}">
                <a16:creationId xmlns:a16="http://schemas.microsoft.com/office/drawing/2014/main" id="{BC4A6CE0-84FF-5B4C-A2FE-B35247DE3E4D}"/>
              </a:ext>
            </a:extLst>
          </p:cNvPr>
          <p:cNvSpPr>
            <a:spLocks noGrp="1"/>
          </p:cNvSpPr>
          <p:nvPr>
            <p:ph idx="1"/>
          </p:nvPr>
        </p:nvSpPr>
        <p:spPr/>
        <p:txBody>
          <a:bodyPr/>
          <a:lstStyle/>
          <a:p>
            <a:r>
              <a:rPr lang="nl-NL" dirty="0"/>
              <a:t>A class </a:t>
            </a:r>
            <a:r>
              <a:rPr lang="nl-NL" dirty="0" err="1"/>
              <a:t>can</a:t>
            </a:r>
            <a:r>
              <a:rPr lang="nl-NL" dirty="0"/>
              <a:t> have </a:t>
            </a:r>
            <a:r>
              <a:rPr lang="nl-NL" dirty="0" err="1"/>
              <a:t>many</a:t>
            </a:r>
            <a:r>
              <a:rPr lang="nl-NL" dirty="0"/>
              <a:t> different special </a:t>
            </a:r>
            <a:r>
              <a:rPr lang="nl-NL" dirty="0" err="1"/>
              <a:t>methods</a:t>
            </a:r>
            <a:r>
              <a:rPr lang="nl-NL" dirty="0"/>
              <a:t>.</a:t>
            </a:r>
          </a:p>
          <a:p>
            <a:r>
              <a:rPr lang="nl-NL" dirty="0" err="1"/>
              <a:t>Also</a:t>
            </a:r>
            <a:r>
              <a:rPr lang="nl-NL" dirty="0"/>
              <a:t> </a:t>
            </a:r>
            <a:r>
              <a:rPr lang="nl-NL" dirty="0" err="1"/>
              <a:t>called</a:t>
            </a:r>
            <a:r>
              <a:rPr lang="nl-NL" dirty="0"/>
              <a:t> </a:t>
            </a:r>
            <a:r>
              <a:rPr lang="nl-NL" dirty="0" err="1"/>
              <a:t>magic</a:t>
            </a:r>
            <a:r>
              <a:rPr lang="nl-NL" dirty="0"/>
              <a:t> </a:t>
            </a:r>
            <a:r>
              <a:rPr lang="nl-NL" dirty="0" err="1"/>
              <a:t>methods</a:t>
            </a:r>
            <a:r>
              <a:rPr lang="nl-NL" dirty="0"/>
              <a:t>.</a:t>
            </a:r>
          </a:p>
          <a:p>
            <a:r>
              <a:rPr lang="nl-NL" dirty="0"/>
              <a:t>A </a:t>
            </a:r>
            <a:r>
              <a:rPr lang="nl-NL" dirty="0" err="1"/>
              <a:t>magic</a:t>
            </a:r>
            <a:r>
              <a:rPr lang="nl-NL" dirty="0"/>
              <a:t> </a:t>
            </a:r>
            <a:r>
              <a:rPr lang="nl-NL" dirty="0" err="1"/>
              <a:t>method</a:t>
            </a:r>
            <a:r>
              <a:rPr lang="nl-NL" dirty="0"/>
              <a:t> is </a:t>
            </a:r>
            <a:r>
              <a:rPr lang="nl-NL" dirty="0" err="1"/>
              <a:t>called</a:t>
            </a:r>
            <a:r>
              <a:rPr lang="nl-NL" dirty="0"/>
              <a:t> </a:t>
            </a:r>
            <a:r>
              <a:rPr lang="nl-NL" dirty="0" err="1"/>
              <a:t>by</a:t>
            </a:r>
            <a:r>
              <a:rPr lang="nl-NL" dirty="0"/>
              <a:t> Python in </a:t>
            </a:r>
            <a:r>
              <a:rPr lang="nl-NL" dirty="0" err="1"/>
              <a:t>all</a:t>
            </a:r>
            <a:r>
              <a:rPr lang="nl-NL" dirty="0"/>
              <a:t> kind of </a:t>
            </a:r>
            <a:r>
              <a:rPr lang="nl-NL" dirty="0" err="1"/>
              <a:t>situations</a:t>
            </a:r>
            <a:r>
              <a:rPr lang="nl-NL" dirty="0"/>
              <a:t>, </a:t>
            </a:r>
            <a:r>
              <a:rPr lang="nl-NL" dirty="0" err="1"/>
              <a:t>typically</a:t>
            </a:r>
            <a:r>
              <a:rPr lang="nl-NL" dirty="0"/>
              <a:t> </a:t>
            </a:r>
            <a:r>
              <a:rPr lang="nl-NL" dirty="0" err="1"/>
              <a:t>when</a:t>
            </a:r>
            <a:r>
              <a:rPr lang="nl-NL" dirty="0"/>
              <a:t> operators are </a:t>
            </a:r>
            <a:r>
              <a:rPr lang="nl-NL" dirty="0" err="1"/>
              <a:t>used</a:t>
            </a:r>
            <a:r>
              <a:rPr lang="nl-NL" dirty="0"/>
              <a:t> </a:t>
            </a:r>
          </a:p>
        </p:txBody>
      </p:sp>
      <p:sp>
        <p:nvSpPr>
          <p:cNvPr id="4" name="Rechthoek 3">
            <a:extLst>
              <a:ext uri="{FF2B5EF4-FFF2-40B4-BE49-F238E27FC236}">
                <a16:creationId xmlns:a16="http://schemas.microsoft.com/office/drawing/2014/main" id="{87264740-60F9-134E-9336-D09E81101F5A}"/>
              </a:ext>
            </a:extLst>
          </p:cNvPr>
          <p:cNvSpPr/>
          <p:nvPr/>
        </p:nvSpPr>
        <p:spPr>
          <a:xfrm>
            <a:off x="575816" y="4028637"/>
            <a:ext cx="8908200" cy="1407384"/>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3">
            <a:noAutofit/>
          </a:bodyPr>
          <a:lstStyle/>
          <a:p>
            <a:r>
              <a:rPr lang="nl-NL" sz="2000" dirty="0">
                <a:solidFill>
                  <a:schemeClr val="tx1"/>
                </a:solidFill>
              </a:rPr>
              <a:t>__</a:t>
            </a:r>
            <a:r>
              <a:rPr lang="nl-NL" sz="2000" dirty="0" err="1">
                <a:solidFill>
                  <a:schemeClr val="tx1"/>
                </a:solidFill>
              </a:rPr>
              <a:t>init</a:t>
            </a:r>
            <a:r>
              <a:rPr lang="nl-NL" sz="2000" dirty="0">
                <a:solidFill>
                  <a:schemeClr val="tx1"/>
                </a:solidFill>
              </a:rPr>
              <a:t>__</a:t>
            </a:r>
          </a:p>
          <a:p>
            <a:r>
              <a:rPr lang="nl-NL" sz="2000" dirty="0">
                <a:solidFill>
                  <a:schemeClr val="tx1"/>
                </a:solidFill>
              </a:rPr>
              <a:t>__del__</a:t>
            </a:r>
          </a:p>
          <a:p>
            <a:r>
              <a:rPr lang="nl-NL" sz="2000" dirty="0">
                <a:solidFill>
                  <a:schemeClr val="tx1"/>
                </a:solidFill>
              </a:rPr>
              <a:t>__</a:t>
            </a:r>
            <a:r>
              <a:rPr lang="nl-NL" sz="2000" dirty="0" err="1">
                <a:solidFill>
                  <a:schemeClr val="tx1"/>
                </a:solidFill>
              </a:rPr>
              <a:t>str</a:t>
            </a:r>
            <a:r>
              <a:rPr lang="nl-NL" sz="2000" dirty="0">
                <a:solidFill>
                  <a:schemeClr val="tx1"/>
                </a:solidFill>
              </a:rPr>
              <a:t>__</a:t>
            </a:r>
          </a:p>
          <a:p>
            <a:r>
              <a:rPr lang="nl-NL" sz="2000" dirty="0">
                <a:solidFill>
                  <a:schemeClr val="tx1"/>
                </a:solidFill>
              </a:rPr>
              <a:t>__</a:t>
            </a:r>
            <a:r>
              <a:rPr lang="nl-NL" sz="2000" dirty="0" err="1">
                <a:solidFill>
                  <a:schemeClr val="tx1"/>
                </a:solidFill>
              </a:rPr>
              <a:t>repr</a:t>
            </a:r>
            <a:r>
              <a:rPr lang="nl-NL" sz="2000" dirty="0">
                <a:solidFill>
                  <a:schemeClr val="tx1"/>
                </a:solidFill>
              </a:rPr>
              <a:t>__</a:t>
            </a:r>
          </a:p>
          <a:p>
            <a:r>
              <a:rPr lang="nl-NL" sz="2000" dirty="0">
                <a:solidFill>
                  <a:schemeClr val="tx1"/>
                </a:solidFill>
              </a:rPr>
              <a:t>__</a:t>
            </a:r>
            <a:r>
              <a:rPr lang="nl-NL" sz="2000" dirty="0" err="1">
                <a:solidFill>
                  <a:schemeClr val="tx1"/>
                </a:solidFill>
              </a:rPr>
              <a:t>eq</a:t>
            </a:r>
            <a:r>
              <a:rPr lang="nl-NL" sz="2000" dirty="0">
                <a:solidFill>
                  <a:schemeClr val="tx1"/>
                </a:solidFill>
              </a:rPr>
              <a:t>__</a:t>
            </a:r>
          </a:p>
          <a:p>
            <a:r>
              <a:rPr lang="nl-NL" sz="2000" dirty="0">
                <a:solidFill>
                  <a:schemeClr val="tx1"/>
                </a:solidFill>
              </a:rPr>
              <a:t>__ne__</a:t>
            </a:r>
          </a:p>
          <a:p>
            <a:r>
              <a:rPr lang="nl-NL" sz="2000" dirty="0">
                <a:solidFill>
                  <a:schemeClr val="tx1"/>
                </a:solidFill>
              </a:rPr>
              <a:t>__</a:t>
            </a:r>
            <a:r>
              <a:rPr lang="nl-NL" sz="2000" dirty="0" err="1">
                <a:solidFill>
                  <a:schemeClr val="tx1"/>
                </a:solidFill>
              </a:rPr>
              <a:t>lt</a:t>
            </a:r>
            <a:r>
              <a:rPr lang="nl-NL" sz="2000" dirty="0">
                <a:solidFill>
                  <a:schemeClr val="tx1"/>
                </a:solidFill>
              </a:rPr>
              <a:t>__</a:t>
            </a:r>
          </a:p>
          <a:p>
            <a:r>
              <a:rPr lang="nl-NL" sz="2000" dirty="0">
                <a:solidFill>
                  <a:schemeClr val="tx1"/>
                </a:solidFill>
              </a:rPr>
              <a:t>__</a:t>
            </a:r>
            <a:r>
              <a:rPr lang="nl-NL" sz="2000" dirty="0" err="1">
                <a:solidFill>
                  <a:schemeClr val="tx1"/>
                </a:solidFill>
              </a:rPr>
              <a:t>le</a:t>
            </a:r>
            <a:r>
              <a:rPr lang="nl-NL" sz="2000" dirty="0">
                <a:solidFill>
                  <a:schemeClr val="tx1"/>
                </a:solidFill>
              </a:rPr>
              <a:t>__</a:t>
            </a:r>
          </a:p>
          <a:p>
            <a:r>
              <a:rPr lang="nl-NL" sz="2000" dirty="0">
                <a:solidFill>
                  <a:schemeClr val="tx1"/>
                </a:solidFill>
              </a:rPr>
              <a:t>__</a:t>
            </a:r>
            <a:r>
              <a:rPr lang="nl-NL" sz="2000" dirty="0" err="1">
                <a:solidFill>
                  <a:schemeClr val="tx1"/>
                </a:solidFill>
              </a:rPr>
              <a:t>gt</a:t>
            </a:r>
            <a:r>
              <a:rPr lang="nl-NL" sz="2000" dirty="0">
                <a:solidFill>
                  <a:schemeClr val="tx1"/>
                </a:solidFill>
              </a:rPr>
              <a:t>__</a:t>
            </a:r>
          </a:p>
          <a:p>
            <a:r>
              <a:rPr lang="nl-NL" sz="2000" dirty="0">
                <a:solidFill>
                  <a:schemeClr val="tx1"/>
                </a:solidFill>
              </a:rPr>
              <a:t>__ge__</a:t>
            </a:r>
          </a:p>
          <a:p>
            <a:r>
              <a:rPr lang="nl-NL" sz="2000" dirty="0">
                <a:solidFill>
                  <a:schemeClr val="tx1"/>
                </a:solidFill>
              </a:rPr>
              <a:t>__</a:t>
            </a:r>
            <a:r>
              <a:rPr lang="nl-NL" sz="2000" dirty="0" err="1">
                <a:solidFill>
                  <a:schemeClr val="tx1"/>
                </a:solidFill>
              </a:rPr>
              <a:t>add</a:t>
            </a:r>
            <a:r>
              <a:rPr lang="nl-NL" sz="2000" dirty="0">
                <a:solidFill>
                  <a:schemeClr val="tx1"/>
                </a:solidFill>
              </a:rPr>
              <a:t>__</a:t>
            </a:r>
          </a:p>
          <a:p>
            <a:r>
              <a:rPr lang="nl-NL" sz="2000" dirty="0">
                <a:solidFill>
                  <a:schemeClr val="tx1"/>
                </a:solidFill>
              </a:rPr>
              <a:t>__sub__</a:t>
            </a:r>
          </a:p>
        </p:txBody>
      </p:sp>
    </p:spTree>
    <p:extLst>
      <p:ext uri="{BB962C8B-B14F-4D97-AF65-F5344CB8AC3E}">
        <p14:creationId xmlns:p14="http://schemas.microsoft.com/office/powerpoint/2010/main" val="3370811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189FD4B-E7B1-4B4E-BD8F-2F2846206E73}"/>
              </a:ext>
            </a:extLst>
          </p:cNvPr>
          <p:cNvSpPr>
            <a:spLocks noGrp="1"/>
          </p:cNvSpPr>
          <p:nvPr>
            <p:ph type="title"/>
          </p:nvPr>
        </p:nvSpPr>
        <p:spPr/>
        <p:txBody>
          <a:bodyPr/>
          <a:lstStyle/>
          <a:p>
            <a:r>
              <a:rPr lang="nl-NL" dirty="0"/>
              <a:t>Vector class</a:t>
            </a:r>
          </a:p>
        </p:txBody>
      </p:sp>
      <p:sp>
        <p:nvSpPr>
          <p:cNvPr id="2" name="Tijdelijke aanduiding voor inhoud 1">
            <a:extLst>
              <a:ext uri="{FF2B5EF4-FFF2-40B4-BE49-F238E27FC236}">
                <a16:creationId xmlns:a16="http://schemas.microsoft.com/office/drawing/2014/main" id="{1E0EBDD4-83CB-F04A-ABD2-6EFA918F04F0}"/>
              </a:ext>
            </a:extLst>
          </p:cNvPr>
          <p:cNvSpPr>
            <a:spLocks noGrp="1"/>
          </p:cNvSpPr>
          <p:nvPr>
            <p:ph idx="1"/>
          </p:nvPr>
        </p:nvSpPr>
        <p:spPr/>
        <p:txBody>
          <a:bodyPr/>
          <a:lstStyle/>
          <a:p>
            <a:pPr marL="0" indent="0">
              <a:buNone/>
            </a:pPr>
            <a:r>
              <a:rPr lang="nl-NL" dirty="0" err="1"/>
              <a:t>Create</a:t>
            </a:r>
            <a:r>
              <a:rPr lang="nl-NL" dirty="0"/>
              <a:t> a 2d-Vector class. </a:t>
            </a:r>
            <a:r>
              <a:rPr lang="nl-NL" dirty="0" err="1"/>
              <a:t>Also</a:t>
            </a:r>
            <a:r>
              <a:rPr lang="nl-NL" dirty="0"/>
              <a:t> </a:t>
            </a:r>
            <a:r>
              <a:rPr lang="nl-NL" dirty="0" err="1"/>
              <a:t>add</a:t>
            </a:r>
            <a:r>
              <a:rPr lang="nl-NL" dirty="0"/>
              <a:t> operator </a:t>
            </a:r>
            <a:r>
              <a:rPr lang="nl-NL" dirty="0" err="1"/>
              <a:t>overloading</a:t>
            </a:r>
            <a:r>
              <a:rPr lang="nl-NL" dirty="0"/>
              <a:t> </a:t>
            </a:r>
            <a:r>
              <a:rPr lang="nl-NL" dirty="0" err="1"/>
              <a:t>for</a:t>
            </a:r>
            <a:r>
              <a:rPr lang="nl-NL" dirty="0"/>
              <a:t> </a:t>
            </a:r>
            <a:r>
              <a:rPr lang="nl-NL" dirty="0" err="1"/>
              <a:t>the</a:t>
            </a:r>
            <a:r>
              <a:rPr lang="nl-NL" dirty="0"/>
              <a:t> + </a:t>
            </a:r>
            <a:r>
              <a:rPr lang="nl-NL" dirty="0" err="1"/>
              <a:t>sign</a:t>
            </a:r>
            <a:r>
              <a:rPr lang="nl-NL" dirty="0"/>
              <a:t> </a:t>
            </a:r>
            <a:r>
              <a:rPr lang="nl-NL" dirty="0" err="1"/>
              <a:t>to</a:t>
            </a:r>
            <a:r>
              <a:rPr lang="nl-NL" dirty="0"/>
              <a:t> </a:t>
            </a:r>
            <a:r>
              <a:rPr lang="nl-NL" dirty="0" err="1"/>
              <a:t>add</a:t>
            </a:r>
            <a:r>
              <a:rPr lang="nl-NL" dirty="0"/>
              <a:t> </a:t>
            </a:r>
            <a:r>
              <a:rPr lang="nl-NL" dirty="0" err="1"/>
              <a:t>two</a:t>
            </a:r>
            <a:r>
              <a:rPr lang="nl-NL" dirty="0"/>
              <a:t> </a:t>
            </a:r>
            <a:r>
              <a:rPr lang="nl-NL" dirty="0" err="1"/>
              <a:t>vectors</a:t>
            </a:r>
            <a:r>
              <a:rPr lang="nl-NL" dirty="0"/>
              <a:t> </a:t>
            </a:r>
            <a:r>
              <a:rPr lang="nl-NL" dirty="0" err="1"/>
              <a:t>together</a:t>
            </a:r>
            <a:r>
              <a:rPr lang="nl-NL" dirty="0"/>
              <a:t>.</a:t>
            </a:r>
          </a:p>
          <a:p>
            <a:endParaRPr lang="nl-NL" dirty="0"/>
          </a:p>
          <a:p>
            <a:pPr marL="0" indent="0">
              <a:buNone/>
            </a:pPr>
            <a:r>
              <a:rPr lang="nl-NL" dirty="0"/>
              <a:t>Tips:</a:t>
            </a:r>
          </a:p>
          <a:p>
            <a:r>
              <a:rPr lang="nl-NL" dirty="0" err="1"/>
              <a:t>Build</a:t>
            </a:r>
            <a:r>
              <a:rPr lang="nl-NL" dirty="0"/>
              <a:t> a class </a:t>
            </a:r>
            <a:r>
              <a:rPr lang="nl-NL" dirty="0" err="1"/>
              <a:t>called</a:t>
            </a:r>
            <a:r>
              <a:rPr lang="nl-NL" dirty="0"/>
              <a:t> Vector</a:t>
            </a:r>
          </a:p>
          <a:p>
            <a:r>
              <a:rPr lang="nl-NL" dirty="0"/>
              <a:t>Add two attributes: x and y</a:t>
            </a:r>
          </a:p>
          <a:p>
            <a:r>
              <a:rPr lang="nl-NL" dirty="0"/>
              <a:t>Implement the __</a:t>
            </a:r>
            <a:r>
              <a:rPr lang="nl-NL" dirty="0" err="1"/>
              <a:t>init</a:t>
            </a:r>
            <a:r>
              <a:rPr lang="nl-NL" dirty="0"/>
              <a:t>__ </a:t>
            </a:r>
            <a:r>
              <a:rPr lang="nl-NL" dirty="0" err="1"/>
              <a:t>method</a:t>
            </a:r>
            <a:r>
              <a:rPr lang="nl-NL" dirty="0"/>
              <a:t> </a:t>
            </a:r>
            <a:r>
              <a:rPr lang="nl-NL" dirty="0" err="1"/>
              <a:t>that</a:t>
            </a:r>
            <a:r>
              <a:rPr lang="nl-NL" dirty="0"/>
              <a:t> takes </a:t>
            </a:r>
            <a:r>
              <a:rPr lang="nl-NL" dirty="0" err="1"/>
              <a:t>two</a:t>
            </a:r>
            <a:r>
              <a:rPr lang="nl-NL" dirty="0"/>
              <a:t> </a:t>
            </a:r>
            <a:r>
              <a:rPr lang="nl-NL" dirty="0" err="1"/>
              <a:t>arguments</a:t>
            </a:r>
            <a:r>
              <a:rPr lang="nl-NL" dirty="0"/>
              <a:t>: x </a:t>
            </a:r>
            <a:r>
              <a:rPr lang="nl-NL" dirty="0" err="1"/>
              <a:t>and</a:t>
            </a:r>
            <a:r>
              <a:rPr lang="nl-NL" dirty="0"/>
              <a:t> y</a:t>
            </a:r>
          </a:p>
          <a:p>
            <a:r>
              <a:rPr lang="nl-NL" dirty="0"/>
              <a:t>Implement the __str__ and __repr__ methods.</a:t>
            </a:r>
          </a:p>
          <a:p>
            <a:r>
              <a:rPr lang="nl-NL" dirty="0" err="1"/>
              <a:t>Implement the </a:t>
            </a:r>
            <a:r>
              <a:rPr lang="nl-NL" dirty="0"/>
              <a:t>__</a:t>
            </a:r>
            <a:r>
              <a:rPr lang="nl-NL" dirty="0" err="1"/>
              <a:t>add</a:t>
            </a:r>
            <a:r>
              <a:rPr lang="nl-NL" dirty="0"/>
              <a:t>__ </a:t>
            </a:r>
            <a:r>
              <a:rPr lang="nl-NL" dirty="0" err="1"/>
              <a:t>method</a:t>
            </a:r>
            <a:r>
              <a:rPr lang="nl-NL" dirty="0"/>
              <a:t> </a:t>
            </a:r>
            <a:r>
              <a:rPr lang="nl-NL" dirty="0" err="1"/>
              <a:t>the</a:t>
            </a:r>
            <a:r>
              <a:rPr lang="nl-NL" dirty="0"/>
              <a:t> </a:t>
            </a:r>
            <a:r>
              <a:rPr lang="nl-NL" dirty="0" err="1"/>
              <a:t>define</a:t>
            </a:r>
            <a:r>
              <a:rPr lang="nl-NL" dirty="0"/>
              <a:t> </a:t>
            </a:r>
            <a:r>
              <a:rPr lang="nl-NL" dirty="0" err="1"/>
              <a:t>the</a:t>
            </a:r>
            <a:r>
              <a:rPr lang="nl-NL" dirty="0"/>
              <a:t> </a:t>
            </a:r>
            <a:r>
              <a:rPr lang="nl-NL" dirty="0" err="1"/>
              <a:t>adding</a:t>
            </a:r>
            <a:r>
              <a:rPr lang="nl-NL" dirty="0"/>
              <a:t> of </a:t>
            </a:r>
            <a:r>
              <a:rPr lang="nl-NL" dirty="0" err="1"/>
              <a:t>two</a:t>
            </a:r>
            <a:r>
              <a:rPr lang="nl-NL" dirty="0"/>
              <a:t> </a:t>
            </a:r>
            <a:r>
              <a:rPr lang="nl-NL" dirty="0" err="1"/>
              <a:t>vectors</a:t>
            </a:r>
            <a:r>
              <a:rPr lang="nl-NL" dirty="0"/>
              <a:t>.</a:t>
            </a:r>
          </a:p>
          <a:p>
            <a:r>
              <a:rPr lang="nl-NL" dirty="0"/>
              <a:t>Test your class by creating two vectors and adding these together.</a:t>
            </a:r>
          </a:p>
        </p:txBody>
      </p:sp>
      <p:sp>
        <p:nvSpPr>
          <p:cNvPr id="4" name="Tekstvak 3">
            <a:extLst>
              <a:ext uri="{FF2B5EF4-FFF2-40B4-BE49-F238E27FC236}">
                <a16:creationId xmlns:a16="http://schemas.microsoft.com/office/drawing/2014/main" id="{F5556E44-45B1-98A3-03B1-510778476AA8}"/>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1.8</a:t>
            </a:r>
          </a:p>
        </p:txBody>
      </p:sp>
    </p:spTree>
    <p:extLst>
      <p:ext uri="{BB962C8B-B14F-4D97-AF65-F5344CB8AC3E}">
        <p14:creationId xmlns:p14="http://schemas.microsoft.com/office/powerpoint/2010/main" val="2103768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43DB71-DA68-4D4D-902A-1751CDC2DBBB}"/>
              </a:ext>
            </a:extLst>
          </p:cNvPr>
          <p:cNvSpPr>
            <a:spLocks noGrp="1"/>
          </p:cNvSpPr>
          <p:nvPr>
            <p:ph type="title"/>
          </p:nvPr>
        </p:nvSpPr>
        <p:spPr/>
        <p:txBody>
          <a:bodyPr/>
          <a:lstStyle/>
          <a:p>
            <a:r>
              <a:rPr lang="nl-NL" dirty="0" err="1"/>
              <a:t>Inheritance</a:t>
            </a:r>
            <a:endParaRPr lang="nl-NL" dirty="0"/>
          </a:p>
        </p:txBody>
      </p:sp>
      <p:sp>
        <p:nvSpPr>
          <p:cNvPr id="3" name="Tijdelijke aanduiding voor inhoud 2">
            <a:extLst>
              <a:ext uri="{FF2B5EF4-FFF2-40B4-BE49-F238E27FC236}">
                <a16:creationId xmlns:a16="http://schemas.microsoft.com/office/drawing/2014/main" id="{CCDC927F-E1BC-1140-AC79-C510B8E9F9BA}"/>
              </a:ext>
            </a:extLst>
          </p:cNvPr>
          <p:cNvSpPr>
            <a:spLocks noGrp="1"/>
          </p:cNvSpPr>
          <p:nvPr>
            <p:ph idx="1"/>
          </p:nvPr>
        </p:nvSpPr>
        <p:spPr/>
        <p:txBody>
          <a:bodyPr/>
          <a:lstStyle/>
          <a:p>
            <a:r>
              <a:rPr lang="nl-NL" dirty="0"/>
              <a:t>Classes </a:t>
            </a:r>
            <a:r>
              <a:rPr lang="nl-NL" dirty="0" err="1"/>
              <a:t>can</a:t>
            </a:r>
            <a:r>
              <a:rPr lang="nl-NL" dirty="0"/>
              <a:t> </a:t>
            </a:r>
            <a:r>
              <a:rPr lang="nl-NL" dirty="0" err="1"/>
              <a:t>be</a:t>
            </a:r>
            <a:r>
              <a:rPr lang="nl-NL" dirty="0"/>
              <a:t> </a:t>
            </a:r>
            <a:r>
              <a:rPr lang="nl-NL" dirty="0" err="1"/>
              <a:t>reused</a:t>
            </a:r>
            <a:r>
              <a:rPr lang="nl-NL" dirty="0"/>
              <a:t> </a:t>
            </a:r>
            <a:r>
              <a:rPr lang="nl-NL" dirty="0" err="1"/>
              <a:t>by</a:t>
            </a:r>
            <a:r>
              <a:rPr lang="nl-NL" dirty="0"/>
              <a:t> </a:t>
            </a:r>
            <a:r>
              <a:rPr lang="nl-NL" dirty="0" err="1"/>
              <a:t>inheritance</a:t>
            </a:r>
            <a:endParaRPr lang="nl-NL" dirty="0"/>
          </a:p>
          <a:p>
            <a:r>
              <a:rPr lang="nl-NL" dirty="0"/>
              <a:t>The </a:t>
            </a:r>
            <a:r>
              <a:rPr lang="nl-NL" dirty="0" err="1"/>
              <a:t>original</a:t>
            </a:r>
            <a:r>
              <a:rPr lang="nl-NL" dirty="0"/>
              <a:t> class is </a:t>
            </a:r>
            <a:r>
              <a:rPr lang="nl-NL" dirty="0" err="1"/>
              <a:t>called</a:t>
            </a:r>
            <a:r>
              <a:rPr lang="nl-NL" dirty="0"/>
              <a:t> </a:t>
            </a:r>
            <a:r>
              <a:rPr lang="nl-NL" dirty="0" err="1"/>
              <a:t>the</a:t>
            </a:r>
            <a:r>
              <a:rPr lang="nl-NL" dirty="0"/>
              <a:t> </a:t>
            </a:r>
            <a:r>
              <a:rPr lang="nl-NL" dirty="0" err="1"/>
              <a:t>parent</a:t>
            </a:r>
            <a:r>
              <a:rPr lang="nl-NL" dirty="0"/>
              <a:t> class, </a:t>
            </a:r>
            <a:r>
              <a:rPr lang="nl-NL" dirty="0" err="1"/>
              <a:t>the</a:t>
            </a:r>
            <a:r>
              <a:rPr lang="nl-NL" dirty="0"/>
              <a:t> superclass or </a:t>
            </a:r>
            <a:r>
              <a:rPr lang="nl-NL" dirty="0" err="1"/>
              <a:t>the</a:t>
            </a:r>
            <a:r>
              <a:rPr lang="nl-NL" dirty="0"/>
              <a:t> base class</a:t>
            </a:r>
          </a:p>
          <a:p>
            <a:r>
              <a:rPr lang="nl-NL" dirty="0"/>
              <a:t>The new class is </a:t>
            </a:r>
            <a:r>
              <a:rPr lang="nl-NL" dirty="0" err="1"/>
              <a:t>called</a:t>
            </a:r>
            <a:r>
              <a:rPr lang="nl-NL" dirty="0"/>
              <a:t> </a:t>
            </a:r>
            <a:r>
              <a:rPr lang="nl-NL" dirty="0" err="1"/>
              <a:t>the</a:t>
            </a:r>
            <a:r>
              <a:rPr lang="nl-NL" dirty="0"/>
              <a:t> </a:t>
            </a:r>
            <a:r>
              <a:rPr lang="nl-NL" dirty="0" err="1"/>
              <a:t>child</a:t>
            </a:r>
            <a:r>
              <a:rPr lang="nl-NL" dirty="0"/>
              <a:t> class, </a:t>
            </a:r>
            <a:r>
              <a:rPr lang="nl-NL" dirty="0" err="1"/>
              <a:t>the</a:t>
            </a:r>
            <a:r>
              <a:rPr lang="nl-NL" dirty="0"/>
              <a:t> </a:t>
            </a:r>
            <a:r>
              <a:rPr lang="nl-NL" dirty="0" err="1"/>
              <a:t>subclass</a:t>
            </a:r>
            <a:r>
              <a:rPr lang="nl-NL" dirty="0"/>
              <a:t> or </a:t>
            </a:r>
            <a:r>
              <a:rPr lang="nl-NL" dirty="0" err="1"/>
              <a:t>the</a:t>
            </a:r>
            <a:r>
              <a:rPr lang="nl-NL" dirty="0"/>
              <a:t> </a:t>
            </a:r>
            <a:r>
              <a:rPr lang="nl-NL" dirty="0" err="1"/>
              <a:t>derived</a:t>
            </a:r>
            <a:r>
              <a:rPr lang="nl-NL" dirty="0"/>
              <a:t> class</a:t>
            </a:r>
          </a:p>
          <a:p>
            <a:r>
              <a:rPr lang="nl-NL" dirty="0" err="1"/>
              <a:t>Enclose</a:t>
            </a:r>
            <a:r>
              <a:rPr lang="nl-NL" dirty="0"/>
              <a:t> </a:t>
            </a:r>
            <a:r>
              <a:rPr lang="nl-NL" dirty="0" err="1"/>
              <a:t>the</a:t>
            </a:r>
            <a:r>
              <a:rPr lang="nl-NL" dirty="0"/>
              <a:t> </a:t>
            </a:r>
            <a:r>
              <a:rPr lang="nl-NL" dirty="0" err="1"/>
              <a:t>parent</a:t>
            </a:r>
            <a:r>
              <a:rPr lang="nl-NL" dirty="0"/>
              <a:t> in parentheses </a:t>
            </a:r>
            <a:r>
              <a:rPr lang="nl-NL" dirty="0" err="1"/>
              <a:t>after</a:t>
            </a:r>
            <a:r>
              <a:rPr lang="nl-NL" dirty="0"/>
              <a:t> </a:t>
            </a:r>
            <a:r>
              <a:rPr lang="nl-NL" dirty="0" err="1"/>
              <a:t>the</a:t>
            </a:r>
            <a:r>
              <a:rPr lang="nl-NL" dirty="0"/>
              <a:t> new class name.</a:t>
            </a:r>
          </a:p>
          <a:p>
            <a:r>
              <a:rPr lang="nl-NL" dirty="0" err="1"/>
              <a:t>All</a:t>
            </a:r>
            <a:r>
              <a:rPr lang="nl-NL" dirty="0"/>
              <a:t> </a:t>
            </a:r>
            <a:r>
              <a:rPr lang="nl-NL" dirty="0" err="1"/>
              <a:t>the</a:t>
            </a:r>
            <a:r>
              <a:rPr lang="nl-NL" dirty="0"/>
              <a:t> </a:t>
            </a:r>
            <a:r>
              <a:rPr lang="nl-NL" dirty="0" err="1"/>
              <a:t>attributes</a:t>
            </a:r>
            <a:r>
              <a:rPr lang="nl-NL" dirty="0"/>
              <a:t> </a:t>
            </a:r>
            <a:r>
              <a:rPr lang="nl-NL" dirty="0" err="1"/>
              <a:t>and</a:t>
            </a:r>
            <a:r>
              <a:rPr lang="nl-NL" dirty="0"/>
              <a:t> </a:t>
            </a:r>
            <a:r>
              <a:rPr lang="nl-NL" dirty="0" err="1"/>
              <a:t>methods</a:t>
            </a:r>
            <a:r>
              <a:rPr lang="nl-NL" dirty="0"/>
              <a:t> of </a:t>
            </a:r>
            <a:r>
              <a:rPr lang="nl-NL" dirty="0" err="1"/>
              <a:t>the</a:t>
            </a:r>
            <a:r>
              <a:rPr lang="nl-NL" dirty="0"/>
              <a:t> </a:t>
            </a:r>
            <a:r>
              <a:rPr lang="nl-NL" dirty="0" err="1"/>
              <a:t>parent</a:t>
            </a:r>
            <a:r>
              <a:rPr lang="nl-NL" dirty="0"/>
              <a:t> class are </a:t>
            </a:r>
            <a:r>
              <a:rPr lang="nl-NL" dirty="0" err="1"/>
              <a:t>avaiable</a:t>
            </a:r>
            <a:r>
              <a:rPr lang="nl-NL" dirty="0"/>
              <a:t> in </a:t>
            </a:r>
            <a:r>
              <a:rPr lang="nl-NL" dirty="0" err="1"/>
              <a:t>the</a:t>
            </a:r>
            <a:r>
              <a:rPr lang="nl-NL" dirty="0"/>
              <a:t> </a:t>
            </a:r>
            <a:r>
              <a:rPr lang="nl-NL" dirty="0" err="1"/>
              <a:t>child</a:t>
            </a:r>
            <a:r>
              <a:rPr lang="nl-NL" dirty="0"/>
              <a:t> class.</a:t>
            </a:r>
          </a:p>
          <a:p>
            <a:r>
              <a:rPr lang="nl-NL" dirty="0"/>
              <a:t>In </a:t>
            </a:r>
            <a:r>
              <a:rPr lang="nl-NL" dirty="0" err="1"/>
              <a:t>the</a:t>
            </a:r>
            <a:r>
              <a:rPr lang="nl-NL" dirty="0"/>
              <a:t> __</a:t>
            </a:r>
            <a:r>
              <a:rPr lang="nl-NL" dirty="0" err="1"/>
              <a:t>init</a:t>
            </a:r>
            <a:r>
              <a:rPr lang="nl-NL" dirty="0"/>
              <a:t>__ </a:t>
            </a:r>
            <a:r>
              <a:rPr lang="nl-NL" dirty="0" err="1"/>
              <a:t>method</a:t>
            </a:r>
            <a:r>
              <a:rPr lang="nl-NL" dirty="0"/>
              <a:t> of </a:t>
            </a:r>
            <a:r>
              <a:rPr lang="nl-NL" dirty="0" err="1"/>
              <a:t>the</a:t>
            </a:r>
            <a:r>
              <a:rPr lang="nl-NL" dirty="0"/>
              <a:t> </a:t>
            </a:r>
            <a:r>
              <a:rPr lang="nl-NL" dirty="0" err="1"/>
              <a:t>child</a:t>
            </a:r>
            <a:r>
              <a:rPr lang="nl-NL" dirty="0"/>
              <a:t> class </a:t>
            </a:r>
            <a:r>
              <a:rPr lang="nl-NL" dirty="0" err="1"/>
              <a:t>always</a:t>
            </a:r>
            <a:r>
              <a:rPr lang="nl-NL" dirty="0"/>
              <a:t> first call de __</a:t>
            </a:r>
            <a:r>
              <a:rPr lang="nl-NL" dirty="0" err="1"/>
              <a:t>init</a:t>
            </a:r>
            <a:r>
              <a:rPr lang="nl-NL" dirty="0"/>
              <a:t>__ </a:t>
            </a:r>
            <a:r>
              <a:rPr lang="nl-NL" dirty="0" err="1"/>
              <a:t>method</a:t>
            </a:r>
            <a:r>
              <a:rPr lang="nl-NL" dirty="0"/>
              <a:t> of </a:t>
            </a:r>
            <a:r>
              <a:rPr lang="nl-NL" dirty="0" err="1"/>
              <a:t>the</a:t>
            </a:r>
            <a:r>
              <a:rPr lang="nl-NL" dirty="0"/>
              <a:t> </a:t>
            </a:r>
            <a:r>
              <a:rPr lang="nl-NL" dirty="0" err="1"/>
              <a:t>parent</a:t>
            </a:r>
            <a:r>
              <a:rPr lang="nl-NL" dirty="0"/>
              <a:t> class </a:t>
            </a:r>
            <a:r>
              <a:rPr lang="nl-NL" dirty="0" err="1"/>
              <a:t>with</a:t>
            </a:r>
            <a:r>
              <a:rPr lang="nl-NL" dirty="0"/>
              <a:t> </a:t>
            </a:r>
            <a:r>
              <a:rPr lang="nl-NL" dirty="0" err="1"/>
              <a:t>the</a:t>
            </a:r>
            <a:r>
              <a:rPr lang="nl-NL" dirty="0"/>
              <a:t> </a:t>
            </a:r>
            <a:r>
              <a:rPr lang="nl-NL" b="1" dirty="0"/>
              <a:t>super</a:t>
            </a:r>
            <a:r>
              <a:rPr lang="nl-NL" dirty="0"/>
              <a:t> </a:t>
            </a:r>
            <a:r>
              <a:rPr lang="nl-NL" dirty="0" err="1"/>
              <a:t>method</a:t>
            </a:r>
            <a:endParaRPr lang="nl-NL" dirty="0"/>
          </a:p>
        </p:txBody>
      </p:sp>
      <p:sp>
        <p:nvSpPr>
          <p:cNvPr id="4" name="Rechthoek 3">
            <a:extLst>
              <a:ext uri="{FF2B5EF4-FFF2-40B4-BE49-F238E27FC236}">
                <a16:creationId xmlns:a16="http://schemas.microsoft.com/office/drawing/2014/main" id="{5636EF3C-2465-9E47-B132-3D0F633FD8A3}"/>
              </a:ext>
            </a:extLst>
          </p:cNvPr>
          <p:cNvSpPr/>
          <p:nvPr/>
        </p:nvSpPr>
        <p:spPr>
          <a:xfrm>
            <a:off x="576263" y="6351800"/>
            <a:ext cx="3888433" cy="369332"/>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class</a:t>
            </a:r>
            <a:r>
              <a:rPr lang="nl-NL" b="1" dirty="0">
                <a:solidFill>
                  <a:srgbClr val="000000"/>
                </a:solidFill>
                <a:latin typeface="Menlo" panose="020B0609030804020204" pitchFamily="49" charset="0"/>
              </a:rPr>
              <a:t> Vector(object):</a:t>
            </a:r>
            <a:endParaRPr lang="nl-NL" b="1" dirty="0">
              <a:solidFill>
                <a:srgbClr val="000000"/>
              </a:solidFill>
              <a:effectLst/>
              <a:latin typeface="Menlo" panose="020B0609030804020204" pitchFamily="49" charset="0"/>
            </a:endParaRPr>
          </a:p>
        </p:txBody>
      </p:sp>
      <p:sp>
        <p:nvSpPr>
          <p:cNvPr id="5" name="Rechthoek 4">
            <a:extLst>
              <a:ext uri="{FF2B5EF4-FFF2-40B4-BE49-F238E27FC236}">
                <a16:creationId xmlns:a16="http://schemas.microsoft.com/office/drawing/2014/main" id="{98459834-8CF7-5B45-8328-DCFFD331BA0F}"/>
              </a:ext>
            </a:extLst>
          </p:cNvPr>
          <p:cNvSpPr/>
          <p:nvPr/>
        </p:nvSpPr>
        <p:spPr>
          <a:xfrm>
            <a:off x="4680272" y="6351800"/>
            <a:ext cx="5058151" cy="923330"/>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class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ChildClass</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ParentClass</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__</a:t>
            </a:r>
            <a:r>
              <a:rPr lang="nl-NL" b="1" dirty="0" err="1">
                <a:solidFill>
                  <a:srgbClr val="000000"/>
                </a:solidFill>
                <a:latin typeface="Menlo" panose="020B0609030804020204" pitchFamily="49" charset="0"/>
              </a:rPr>
              <a:t>init</a:t>
            </a:r>
            <a:r>
              <a:rPr lang="nl-NL" b="1" dirty="0">
                <a:solidFill>
                  <a:srgbClr val="000000"/>
                </a:solidFill>
                <a:latin typeface="Menlo" panose="020B0609030804020204" pitchFamily="49" charset="0"/>
              </a:rPr>
              <a:t>__(</a:t>
            </a:r>
            <a:r>
              <a:rPr lang="nl-NL" b="1" dirty="0" err="1">
                <a:solidFill>
                  <a:srgbClr val="000000"/>
                </a:solidFill>
                <a:latin typeface="Menlo" panose="020B0609030804020204" pitchFamily="49" charset="0"/>
              </a:rPr>
              <a:t>self</a:t>
            </a:r>
            <a:r>
              <a:rPr lang="nl-NL" b="1" dirty="0">
                <a:solidFill>
                  <a:srgbClr val="000000"/>
                </a:solidFill>
                <a:latin typeface="Menlo" panose="020B0609030804020204" pitchFamily="49" charset="0"/>
              </a:rPr>
              <a:t>, name):</a:t>
            </a:r>
          </a:p>
          <a:p>
            <a:r>
              <a:rPr lang="nl-NL" b="1" dirty="0">
                <a:solidFill>
                  <a:srgbClr val="000000"/>
                </a:solidFill>
                <a:latin typeface="Menlo" panose="020B0609030804020204" pitchFamily="49" charset="0"/>
              </a:rPr>
              <a:t>        super().__</a:t>
            </a:r>
            <a:r>
              <a:rPr lang="nl-NL" b="1" dirty="0" err="1">
                <a:solidFill>
                  <a:srgbClr val="000000"/>
                </a:solidFill>
                <a:latin typeface="Menlo" panose="020B0609030804020204" pitchFamily="49" charset="0"/>
              </a:rPr>
              <a:t>init</a:t>
            </a:r>
            <a:r>
              <a:rPr lang="nl-NL" b="1" dirty="0">
                <a:solidFill>
                  <a:srgbClr val="000000"/>
                </a:solidFill>
                <a:latin typeface="Menlo" panose="020B0609030804020204" pitchFamily="49" charset="0"/>
              </a:rPr>
              <a:t>__(name)</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825808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CAC816-5DD5-D2F7-113D-E210D876E6F3}"/>
              </a:ext>
            </a:extLst>
          </p:cNvPr>
          <p:cNvSpPr>
            <a:spLocks noGrp="1"/>
          </p:cNvSpPr>
          <p:nvPr>
            <p:ph type="title"/>
          </p:nvPr>
        </p:nvSpPr>
        <p:spPr/>
        <p:txBody>
          <a:bodyPr/>
          <a:lstStyle/>
          <a:p>
            <a:r>
              <a:rPr lang="nl-NL" dirty="0"/>
              <a:t>Democodes</a:t>
            </a:r>
          </a:p>
        </p:txBody>
      </p:sp>
      <p:sp>
        <p:nvSpPr>
          <p:cNvPr id="3" name="Tijdelijke aanduiding voor inhoud 2">
            <a:extLst>
              <a:ext uri="{FF2B5EF4-FFF2-40B4-BE49-F238E27FC236}">
                <a16:creationId xmlns:a16="http://schemas.microsoft.com/office/drawing/2014/main" id="{BDEB91E7-3BC6-822A-B6AE-F778EE4096A9}"/>
              </a:ext>
            </a:extLst>
          </p:cNvPr>
          <p:cNvSpPr>
            <a:spLocks noGrp="1"/>
          </p:cNvSpPr>
          <p:nvPr>
            <p:ph idx="1"/>
          </p:nvPr>
        </p:nvSpPr>
        <p:spPr/>
        <p:txBody>
          <a:bodyPr/>
          <a:lstStyle/>
          <a:p>
            <a:r>
              <a:rPr lang="nl-NL" dirty="0" err="1"/>
              <a:t>There</a:t>
            </a:r>
            <a:r>
              <a:rPr lang="nl-NL" dirty="0"/>
              <a:t> are more </a:t>
            </a:r>
            <a:r>
              <a:rPr lang="nl-NL" dirty="0" err="1"/>
              <a:t>examples</a:t>
            </a:r>
            <a:r>
              <a:rPr lang="nl-NL" dirty="0"/>
              <a:t> of democode for OO </a:t>
            </a:r>
            <a:r>
              <a:rPr lang="nl-NL" dirty="0" err="1"/>
              <a:t>programming</a:t>
            </a:r>
            <a:r>
              <a:rPr lang="nl-NL" dirty="0"/>
              <a:t> in Python</a:t>
            </a:r>
          </a:p>
          <a:p>
            <a:endParaRPr lang="nl-NL" dirty="0"/>
          </a:p>
          <a:p>
            <a:r>
              <a:rPr lang="nl-NL" dirty="0"/>
              <a:t>Animal.py</a:t>
            </a:r>
          </a:p>
          <a:p>
            <a:r>
              <a:rPr lang="nl-NL" dirty="0"/>
              <a:t>Auto.py</a:t>
            </a:r>
          </a:p>
          <a:p>
            <a:r>
              <a:rPr lang="nl-NL" dirty="0"/>
              <a:t>DemoOO.py</a:t>
            </a:r>
          </a:p>
          <a:p>
            <a:r>
              <a:rPr lang="nl-NL" dirty="0"/>
              <a:t>Dier.py</a:t>
            </a:r>
          </a:p>
          <a:p>
            <a:r>
              <a:rPr lang="nl-NL" dirty="0"/>
              <a:t>Person.py</a:t>
            </a:r>
          </a:p>
          <a:p>
            <a:r>
              <a:rPr lang="nl-NL" dirty="0"/>
              <a:t>Person2.py</a:t>
            </a:r>
          </a:p>
        </p:txBody>
      </p:sp>
    </p:spTree>
    <p:extLst>
      <p:ext uri="{BB962C8B-B14F-4D97-AF65-F5344CB8AC3E}">
        <p14:creationId xmlns:p14="http://schemas.microsoft.com/office/powerpoint/2010/main" val="3987409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3F782F-FD81-EC48-8DAE-0C8664DAAAEE}"/>
              </a:ext>
            </a:extLst>
          </p:cNvPr>
          <p:cNvSpPr>
            <a:spLocks noGrp="1"/>
          </p:cNvSpPr>
          <p:nvPr>
            <p:ph type="title"/>
          </p:nvPr>
        </p:nvSpPr>
        <p:spPr/>
        <p:txBody>
          <a:bodyPr/>
          <a:lstStyle/>
          <a:p>
            <a:r>
              <a:rPr lang="nl-NL" dirty="0"/>
              <a:t>Make </a:t>
            </a:r>
            <a:r>
              <a:rPr lang="nl-NL" dirty="0" err="1"/>
              <a:t>your</a:t>
            </a:r>
            <a:r>
              <a:rPr lang="nl-NL" dirty="0"/>
              <a:t> </a:t>
            </a:r>
            <a:r>
              <a:rPr lang="nl-NL" dirty="0" err="1"/>
              <a:t>own</a:t>
            </a:r>
            <a:r>
              <a:rPr lang="nl-NL" dirty="0"/>
              <a:t> classes</a:t>
            </a:r>
          </a:p>
        </p:txBody>
      </p:sp>
      <p:sp>
        <p:nvSpPr>
          <p:cNvPr id="3" name="Tijdelijke aanduiding voor inhoud 2">
            <a:extLst>
              <a:ext uri="{FF2B5EF4-FFF2-40B4-BE49-F238E27FC236}">
                <a16:creationId xmlns:a16="http://schemas.microsoft.com/office/drawing/2014/main" id="{1AD56490-BEAB-3742-81A6-61F6DE04AE2D}"/>
              </a:ext>
            </a:extLst>
          </p:cNvPr>
          <p:cNvSpPr>
            <a:spLocks noGrp="1"/>
          </p:cNvSpPr>
          <p:nvPr>
            <p:ph idx="1"/>
          </p:nvPr>
        </p:nvSpPr>
        <p:spPr/>
        <p:txBody>
          <a:bodyPr/>
          <a:lstStyle/>
          <a:p>
            <a:r>
              <a:rPr lang="nl-NL" dirty="0" err="1"/>
              <a:t>Create</a:t>
            </a:r>
            <a:r>
              <a:rPr lang="nl-NL" dirty="0"/>
              <a:t> </a:t>
            </a:r>
            <a:r>
              <a:rPr lang="nl-NL" dirty="0" err="1"/>
              <a:t>your</a:t>
            </a:r>
            <a:r>
              <a:rPr lang="nl-NL" dirty="0"/>
              <a:t> </a:t>
            </a:r>
            <a:r>
              <a:rPr lang="nl-NL" dirty="0" err="1"/>
              <a:t>own</a:t>
            </a:r>
            <a:r>
              <a:rPr lang="nl-NL" dirty="0"/>
              <a:t> classes for </a:t>
            </a:r>
            <a:r>
              <a:rPr lang="nl-NL" dirty="0" err="1"/>
              <a:t>your</a:t>
            </a:r>
            <a:r>
              <a:rPr lang="nl-NL" dirty="0"/>
              <a:t> </a:t>
            </a:r>
            <a:r>
              <a:rPr lang="nl-NL" dirty="0" err="1"/>
              <a:t>own</a:t>
            </a:r>
            <a:r>
              <a:rPr lang="nl-NL" dirty="0"/>
              <a:t> </a:t>
            </a:r>
            <a:r>
              <a:rPr lang="nl-NL" dirty="0" err="1"/>
              <a:t>work</a:t>
            </a:r>
            <a:r>
              <a:rPr lang="nl-NL" dirty="0"/>
              <a:t>.</a:t>
            </a:r>
          </a:p>
          <a:p>
            <a:endParaRPr lang="nl-NL" dirty="0"/>
          </a:p>
          <a:p>
            <a:r>
              <a:rPr lang="nl-NL" dirty="0"/>
              <a:t>First, </a:t>
            </a:r>
            <a:r>
              <a:rPr lang="nl-NL" dirty="0" err="1"/>
              <a:t>think</a:t>
            </a:r>
            <a:r>
              <a:rPr lang="nl-NL" dirty="0"/>
              <a:t> </a:t>
            </a:r>
            <a:r>
              <a:rPr lang="nl-NL" dirty="0" err="1"/>
              <a:t>about</a:t>
            </a:r>
            <a:r>
              <a:rPr lang="nl-NL" dirty="0"/>
              <a:t> </a:t>
            </a:r>
            <a:r>
              <a:rPr lang="nl-NL" dirty="0" err="1"/>
              <a:t>the</a:t>
            </a:r>
            <a:r>
              <a:rPr lang="nl-NL" dirty="0"/>
              <a:t> classes </a:t>
            </a:r>
            <a:r>
              <a:rPr lang="nl-NL" dirty="0" err="1"/>
              <a:t>you</a:t>
            </a:r>
            <a:r>
              <a:rPr lang="nl-NL" dirty="0"/>
              <a:t> </a:t>
            </a:r>
            <a:r>
              <a:rPr lang="nl-NL" dirty="0" err="1"/>
              <a:t>need</a:t>
            </a:r>
            <a:r>
              <a:rPr lang="nl-NL" dirty="0"/>
              <a:t> for </a:t>
            </a:r>
            <a:r>
              <a:rPr lang="nl-NL" dirty="0" err="1"/>
              <a:t>your</a:t>
            </a:r>
            <a:r>
              <a:rPr lang="nl-NL" dirty="0"/>
              <a:t> </a:t>
            </a:r>
            <a:r>
              <a:rPr lang="nl-NL" dirty="0" err="1"/>
              <a:t>work</a:t>
            </a:r>
            <a:endParaRPr lang="nl-NL" dirty="0"/>
          </a:p>
          <a:p>
            <a:endParaRPr lang="nl-NL" dirty="0"/>
          </a:p>
          <a:p>
            <a:r>
              <a:rPr lang="nl-NL" dirty="0"/>
              <a:t>Make UML class diagram. </a:t>
            </a:r>
          </a:p>
          <a:p>
            <a:endParaRPr lang="nl-NL" dirty="0"/>
          </a:p>
          <a:p>
            <a:r>
              <a:rPr lang="nl-NL" dirty="0"/>
              <a:t>Ask </a:t>
            </a:r>
            <a:r>
              <a:rPr lang="nl-NL" dirty="0" err="1"/>
              <a:t>the</a:t>
            </a:r>
            <a:r>
              <a:rPr lang="nl-NL" dirty="0"/>
              <a:t> trainer </a:t>
            </a:r>
            <a:r>
              <a:rPr lang="nl-NL" dirty="0" err="1"/>
              <a:t>if</a:t>
            </a:r>
            <a:r>
              <a:rPr lang="nl-NL" dirty="0"/>
              <a:t> </a:t>
            </a:r>
            <a:r>
              <a:rPr lang="nl-NL" dirty="0" err="1"/>
              <a:t>everything</a:t>
            </a:r>
            <a:r>
              <a:rPr lang="nl-NL" dirty="0"/>
              <a:t> is correct in UML </a:t>
            </a:r>
            <a:r>
              <a:rPr lang="nl-NL" dirty="0" err="1"/>
              <a:t>what</a:t>
            </a:r>
            <a:r>
              <a:rPr lang="nl-NL" dirty="0"/>
              <a:t> </a:t>
            </a:r>
            <a:r>
              <a:rPr lang="nl-NL" dirty="0" err="1"/>
              <a:t>you</a:t>
            </a:r>
            <a:r>
              <a:rPr lang="nl-NL" dirty="0"/>
              <a:t> are thinking </a:t>
            </a:r>
            <a:r>
              <a:rPr lang="nl-NL" dirty="0" err="1"/>
              <a:t>about</a:t>
            </a:r>
            <a:r>
              <a:rPr lang="nl-NL" dirty="0"/>
              <a:t> </a:t>
            </a:r>
            <a:r>
              <a:rPr lang="nl-NL" dirty="0" err="1"/>
              <a:t>to</a:t>
            </a:r>
            <a:r>
              <a:rPr lang="nl-NL" dirty="0"/>
              <a:t> make. </a:t>
            </a:r>
          </a:p>
          <a:p>
            <a:endParaRPr lang="nl-NL" dirty="0"/>
          </a:p>
          <a:p>
            <a:r>
              <a:rPr lang="nl-NL" dirty="0" err="1"/>
              <a:t>If</a:t>
            </a:r>
            <a:r>
              <a:rPr lang="nl-NL" dirty="0"/>
              <a:t> </a:t>
            </a:r>
            <a:r>
              <a:rPr lang="nl-NL" dirty="0" err="1"/>
              <a:t>the</a:t>
            </a:r>
            <a:r>
              <a:rPr lang="nl-NL" dirty="0"/>
              <a:t> trainer </a:t>
            </a:r>
            <a:r>
              <a:rPr lang="nl-NL" dirty="0" err="1"/>
              <a:t>gives</a:t>
            </a:r>
            <a:r>
              <a:rPr lang="nl-NL" dirty="0"/>
              <a:t> </a:t>
            </a:r>
            <a:r>
              <a:rPr lang="nl-NL" dirty="0" err="1"/>
              <a:t>you</a:t>
            </a:r>
            <a:r>
              <a:rPr lang="nl-NL" dirty="0"/>
              <a:t> a GO, </a:t>
            </a:r>
            <a:r>
              <a:rPr lang="nl-NL" dirty="0" err="1"/>
              <a:t>you</a:t>
            </a:r>
            <a:r>
              <a:rPr lang="nl-NL" dirty="0"/>
              <a:t> </a:t>
            </a:r>
            <a:r>
              <a:rPr lang="nl-NL" dirty="0" err="1"/>
              <a:t>can</a:t>
            </a:r>
            <a:r>
              <a:rPr lang="nl-NL" dirty="0"/>
              <a:t> begin </a:t>
            </a:r>
            <a:r>
              <a:rPr lang="nl-NL" dirty="0" err="1"/>
              <a:t>programming</a:t>
            </a:r>
            <a:r>
              <a:rPr lang="nl-NL" dirty="0"/>
              <a:t> in Python. </a:t>
            </a:r>
          </a:p>
        </p:txBody>
      </p:sp>
      <p:sp>
        <p:nvSpPr>
          <p:cNvPr id="4" name="Tekstvak 3">
            <a:extLst>
              <a:ext uri="{FF2B5EF4-FFF2-40B4-BE49-F238E27FC236}">
                <a16:creationId xmlns:a16="http://schemas.microsoft.com/office/drawing/2014/main" id="{9E01C086-0B38-FA86-849B-C116C20E4289}"/>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1.9</a:t>
            </a:r>
          </a:p>
        </p:txBody>
      </p:sp>
    </p:spTree>
    <p:extLst>
      <p:ext uri="{BB962C8B-B14F-4D97-AF65-F5344CB8AC3E}">
        <p14:creationId xmlns:p14="http://schemas.microsoft.com/office/powerpoint/2010/main" val="39903857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3F782F-FD81-EC48-8DAE-0C8664DAAAEE}"/>
              </a:ext>
            </a:extLst>
          </p:cNvPr>
          <p:cNvSpPr>
            <a:spLocks noGrp="1"/>
          </p:cNvSpPr>
          <p:nvPr>
            <p:ph type="title"/>
          </p:nvPr>
        </p:nvSpPr>
        <p:spPr/>
        <p:txBody>
          <a:bodyPr/>
          <a:lstStyle/>
          <a:p>
            <a:r>
              <a:rPr lang="nl-NL" dirty="0"/>
              <a:t>Make </a:t>
            </a:r>
            <a:r>
              <a:rPr lang="nl-NL" dirty="0" err="1"/>
              <a:t>your</a:t>
            </a:r>
            <a:r>
              <a:rPr lang="nl-NL" dirty="0"/>
              <a:t> </a:t>
            </a:r>
            <a:r>
              <a:rPr lang="nl-NL" dirty="0" err="1"/>
              <a:t>own</a:t>
            </a:r>
            <a:r>
              <a:rPr lang="nl-NL" dirty="0"/>
              <a:t> classes</a:t>
            </a:r>
          </a:p>
        </p:txBody>
      </p:sp>
      <p:sp>
        <p:nvSpPr>
          <p:cNvPr id="3" name="Tijdelijke aanduiding voor inhoud 2">
            <a:extLst>
              <a:ext uri="{FF2B5EF4-FFF2-40B4-BE49-F238E27FC236}">
                <a16:creationId xmlns:a16="http://schemas.microsoft.com/office/drawing/2014/main" id="{1AD56490-BEAB-3742-81A6-61F6DE04AE2D}"/>
              </a:ext>
            </a:extLst>
          </p:cNvPr>
          <p:cNvSpPr>
            <a:spLocks noGrp="1"/>
          </p:cNvSpPr>
          <p:nvPr>
            <p:ph idx="1"/>
          </p:nvPr>
        </p:nvSpPr>
        <p:spPr/>
        <p:txBody>
          <a:bodyPr/>
          <a:lstStyle/>
          <a:p>
            <a:r>
              <a:rPr lang="nl-NL" dirty="0" err="1"/>
              <a:t>Example</a:t>
            </a:r>
            <a:r>
              <a:rPr lang="nl-NL" dirty="0"/>
              <a:t> for </a:t>
            </a:r>
            <a:r>
              <a:rPr lang="nl-NL" dirty="0" err="1"/>
              <a:t>the</a:t>
            </a:r>
            <a:r>
              <a:rPr lang="nl-NL" dirty="0"/>
              <a:t> trainer:</a:t>
            </a:r>
          </a:p>
          <a:p>
            <a:endParaRPr lang="nl-NL" dirty="0"/>
          </a:p>
          <a:p>
            <a:endParaRPr lang="nl-NL" dirty="0"/>
          </a:p>
        </p:txBody>
      </p:sp>
      <p:sp>
        <p:nvSpPr>
          <p:cNvPr id="4" name="Tekstvak 3">
            <a:extLst>
              <a:ext uri="{FF2B5EF4-FFF2-40B4-BE49-F238E27FC236}">
                <a16:creationId xmlns:a16="http://schemas.microsoft.com/office/drawing/2014/main" id="{9E01C086-0B38-FA86-849B-C116C20E4289}"/>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1.9</a:t>
            </a:r>
          </a:p>
        </p:txBody>
      </p:sp>
      <p:pic>
        <p:nvPicPr>
          <p:cNvPr id="6" name="Afbeelding 5" descr="Afbeelding met tekst, schermopname, lijn, diagram&#10;&#10;Automatisch gegenereerde beschrijving">
            <a:extLst>
              <a:ext uri="{FF2B5EF4-FFF2-40B4-BE49-F238E27FC236}">
                <a16:creationId xmlns:a16="http://schemas.microsoft.com/office/drawing/2014/main" id="{76833426-C2F6-484A-E83A-9454C152F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949" y="2636853"/>
            <a:ext cx="9434723" cy="4536504"/>
          </a:xfrm>
          <a:prstGeom prst="rect">
            <a:avLst/>
          </a:prstGeom>
        </p:spPr>
      </p:pic>
      <p:sp>
        <p:nvSpPr>
          <p:cNvPr id="7" name="Tekstvak 6">
            <a:extLst>
              <a:ext uri="{FF2B5EF4-FFF2-40B4-BE49-F238E27FC236}">
                <a16:creationId xmlns:a16="http://schemas.microsoft.com/office/drawing/2014/main" id="{AEBF2159-EEF5-AA54-97FA-21802A44C124}"/>
              </a:ext>
            </a:extLst>
          </p:cNvPr>
          <p:cNvSpPr txBox="1"/>
          <p:nvPr/>
        </p:nvSpPr>
        <p:spPr>
          <a:xfrm>
            <a:off x="4536256" y="2012414"/>
            <a:ext cx="4158880" cy="369332"/>
          </a:xfrm>
          <a:prstGeom prst="rect">
            <a:avLst/>
          </a:prstGeom>
          <a:noFill/>
        </p:spPr>
        <p:txBody>
          <a:bodyPr wrap="square" rtlCol="0">
            <a:spAutoFit/>
          </a:bodyPr>
          <a:lstStyle/>
          <a:p>
            <a:pPr algn="l"/>
            <a:r>
              <a:rPr lang="nl-NL" dirty="0">
                <a:solidFill>
                  <a:schemeClr val="tx1"/>
                </a:solidFill>
                <a:latin typeface="+mn-lt"/>
              </a:rPr>
              <a:t>Forward engineering Python file: Fiets.py</a:t>
            </a:r>
          </a:p>
        </p:txBody>
      </p:sp>
    </p:spTree>
    <p:extLst>
      <p:ext uri="{BB962C8B-B14F-4D97-AF65-F5344CB8AC3E}">
        <p14:creationId xmlns:p14="http://schemas.microsoft.com/office/powerpoint/2010/main" val="40708845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3F782F-FD81-EC48-8DAE-0C8664DAAAEE}"/>
              </a:ext>
            </a:extLst>
          </p:cNvPr>
          <p:cNvSpPr>
            <a:spLocks noGrp="1"/>
          </p:cNvSpPr>
          <p:nvPr>
            <p:ph type="title"/>
          </p:nvPr>
        </p:nvSpPr>
        <p:spPr/>
        <p:txBody>
          <a:bodyPr/>
          <a:lstStyle/>
          <a:p>
            <a:r>
              <a:rPr lang="nl-NL" dirty="0" err="1"/>
              <a:t>Presentations</a:t>
            </a:r>
            <a:r>
              <a:rPr lang="nl-NL" dirty="0"/>
              <a:t> of classes</a:t>
            </a:r>
          </a:p>
        </p:txBody>
      </p:sp>
      <p:sp>
        <p:nvSpPr>
          <p:cNvPr id="3" name="Tijdelijke aanduiding voor inhoud 2">
            <a:extLst>
              <a:ext uri="{FF2B5EF4-FFF2-40B4-BE49-F238E27FC236}">
                <a16:creationId xmlns:a16="http://schemas.microsoft.com/office/drawing/2014/main" id="{1AD56490-BEAB-3742-81A6-61F6DE04AE2D}"/>
              </a:ext>
            </a:extLst>
          </p:cNvPr>
          <p:cNvSpPr>
            <a:spLocks noGrp="1"/>
          </p:cNvSpPr>
          <p:nvPr>
            <p:ph idx="1"/>
          </p:nvPr>
        </p:nvSpPr>
        <p:spPr/>
        <p:txBody>
          <a:bodyPr/>
          <a:lstStyle/>
          <a:p>
            <a:r>
              <a:rPr lang="nl-NL" dirty="0" err="1"/>
              <a:t>Each</a:t>
            </a:r>
            <a:r>
              <a:rPr lang="nl-NL" dirty="0"/>
              <a:t> </a:t>
            </a:r>
            <a:r>
              <a:rPr lang="nl-NL" dirty="0" err="1"/>
              <a:t>group</a:t>
            </a:r>
            <a:r>
              <a:rPr lang="nl-NL" dirty="0"/>
              <a:t> has made </a:t>
            </a:r>
            <a:r>
              <a:rPr lang="nl-NL" dirty="0" err="1"/>
              <a:t>their</a:t>
            </a:r>
            <a:r>
              <a:rPr lang="nl-NL" dirty="0"/>
              <a:t> </a:t>
            </a:r>
            <a:r>
              <a:rPr lang="nl-NL" dirty="0" err="1"/>
              <a:t>own</a:t>
            </a:r>
            <a:r>
              <a:rPr lang="nl-NL" dirty="0"/>
              <a:t> classes in Python </a:t>
            </a:r>
            <a:r>
              <a:rPr lang="nl-NL" dirty="0" err="1"/>
              <a:t>according</a:t>
            </a:r>
            <a:r>
              <a:rPr lang="nl-NL" dirty="0"/>
              <a:t> a class diagram.</a:t>
            </a:r>
          </a:p>
          <a:p>
            <a:endParaRPr lang="nl-NL" dirty="0"/>
          </a:p>
          <a:p>
            <a:r>
              <a:rPr lang="nl-NL" dirty="0" err="1"/>
              <a:t>Each</a:t>
            </a:r>
            <a:r>
              <a:rPr lang="nl-NL" dirty="0"/>
              <a:t> </a:t>
            </a:r>
            <a:r>
              <a:rPr lang="nl-NL" dirty="0" err="1"/>
              <a:t>group</a:t>
            </a:r>
            <a:r>
              <a:rPr lang="nl-NL" dirty="0"/>
              <a:t> has </a:t>
            </a:r>
            <a:r>
              <a:rPr lang="nl-NL" dirty="0" err="1"/>
              <a:t>to</a:t>
            </a:r>
            <a:r>
              <a:rPr lang="nl-NL" dirty="0"/>
              <a:t> present </a:t>
            </a:r>
            <a:r>
              <a:rPr lang="nl-NL" dirty="0" err="1"/>
              <a:t>their</a:t>
            </a:r>
            <a:r>
              <a:rPr lang="nl-NL" dirty="0"/>
              <a:t> </a:t>
            </a:r>
            <a:r>
              <a:rPr lang="nl-NL" dirty="0" err="1"/>
              <a:t>work</a:t>
            </a:r>
            <a:r>
              <a:rPr lang="nl-NL" dirty="0"/>
              <a:t> </a:t>
            </a:r>
            <a:r>
              <a:rPr lang="nl-NL" dirty="0" err="1"/>
              <a:t>to</a:t>
            </a:r>
            <a:r>
              <a:rPr lang="nl-NL" dirty="0"/>
              <a:t> </a:t>
            </a:r>
            <a:r>
              <a:rPr lang="nl-NL" dirty="0" err="1"/>
              <a:t>each</a:t>
            </a:r>
            <a:r>
              <a:rPr lang="nl-NL" dirty="0"/>
              <a:t> </a:t>
            </a:r>
            <a:r>
              <a:rPr lang="nl-NL" dirty="0" err="1"/>
              <a:t>others</a:t>
            </a:r>
            <a:r>
              <a:rPr lang="nl-NL" dirty="0"/>
              <a:t>.</a:t>
            </a:r>
          </a:p>
          <a:p>
            <a:endParaRPr lang="nl-NL" dirty="0"/>
          </a:p>
          <a:p>
            <a:r>
              <a:rPr lang="nl-NL" dirty="0"/>
              <a:t>The trainer </a:t>
            </a:r>
            <a:r>
              <a:rPr lang="nl-NL" dirty="0" err="1"/>
              <a:t>gives</a:t>
            </a:r>
            <a:r>
              <a:rPr lang="nl-NL" dirty="0"/>
              <a:t> feedback </a:t>
            </a:r>
            <a:r>
              <a:rPr lang="nl-NL" dirty="0" err="1"/>
              <a:t>during</a:t>
            </a:r>
            <a:r>
              <a:rPr lang="nl-NL" dirty="0"/>
              <a:t> </a:t>
            </a:r>
            <a:r>
              <a:rPr lang="nl-NL" dirty="0" err="1"/>
              <a:t>and</a:t>
            </a:r>
            <a:r>
              <a:rPr lang="nl-NL" dirty="0"/>
              <a:t> </a:t>
            </a:r>
            <a:r>
              <a:rPr lang="nl-NL" dirty="0" err="1"/>
              <a:t>after</a:t>
            </a:r>
            <a:r>
              <a:rPr lang="nl-NL" dirty="0"/>
              <a:t> </a:t>
            </a:r>
            <a:r>
              <a:rPr lang="nl-NL" dirty="0" err="1"/>
              <a:t>the</a:t>
            </a:r>
            <a:r>
              <a:rPr lang="nl-NL" dirty="0"/>
              <a:t> </a:t>
            </a:r>
            <a:r>
              <a:rPr lang="nl-NL" dirty="0" err="1"/>
              <a:t>presentations</a:t>
            </a:r>
            <a:r>
              <a:rPr lang="nl-NL" dirty="0"/>
              <a:t>.</a:t>
            </a:r>
          </a:p>
          <a:p>
            <a:endParaRPr lang="nl-NL" dirty="0"/>
          </a:p>
          <a:p>
            <a:r>
              <a:rPr lang="nl-NL" dirty="0" err="1"/>
              <a:t>Presentations</a:t>
            </a:r>
            <a:r>
              <a:rPr lang="nl-NL" dirty="0"/>
              <a:t> are </a:t>
            </a:r>
            <a:r>
              <a:rPr lang="nl-NL" dirty="0" err="1"/>
              <a:t>given</a:t>
            </a:r>
            <a:r>
              <a:rPr lang="nl-NL" dirty="0"/>
              <a:t> </a:t>
            </a:r>
            <a:r>
              <a:rPr lang="nl-NL" dirty="0" err="1"/>
              <a:t>afternoon</a:t>
            </a:r>
            <a:r>
              <a:rPr lang="nl-NL" dirty="0"/>
              <a:t> of next </a:t>
            </a:r>
            <a:r>
              <a:rPr lang="nl-NL" dirty="0" err="1"/>
              <a:t>day</a:t>
            </a:r>
            <a:endParaRPr lang="nl-NL" dirty="0"/>
          </a:p>
          <a:p>
            <a:endParaRPr lang="nl-NL" dirty="0"/>
          </a:p>
        </p:txBody>
      </p:sp>
      <p:sp>
        <p:nvSpPr>
          <p:cNvPr id="4" name="Tekstvak 3">
            <a:extLst>
              <a:ext uri="{FF2B5EF4-FFF2-40B4-BE49-F238E27FC236}">
                <a16:creationId xmlns:a16="http://schemas.microsoft.com/office/drawing/2014/main" id="{9E01C086-0B38-FA86-849B-C116C20E4289}"/>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1.9: </a:t>
            </a:r>
            <a:r>
              <a:rPr lang="nl-NL" dirty="0" err="1">
                <a:solidFill>
                  <a:schemeClr val="bg2">
                    <a:lumMod val="50000"/>
                  </a:schemeClr>
                </a:solidFill>
                <a:latin typeface="+mn-lt"/>
              </a:rPr>
              <a:t>Results</a:t>
            </a:r>
            <a:endParaRPr lang="nl-NL" dirty="0">
              <a:solidFill>
                <a:schemeClr val="bg2">
                  <a:lumMod val="50000"/>
                </a:schemeClr>
              </a:solidFill>
              <a:latin typeface="+mn-lt"/>
            </a:endParaRPr>
          </a:p>
        </p:txBody>
      </p:sp>
    </p:spTree>
    <p:extLst>
      <p:ext uri="{BB962C8B-B14F-4D97-AF65-F5344CB8AC3E}">
        <p14:creationId xmlns:p14="http://schemas.microsoft.com/office/powerpoint/2010/main" val="2922951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39532562-E73F-8147-B658-B7A3BA7E5258}"/>
              </a:ext>
            </a:extLst>
          </p:cNvPr>
          <p:cNvSpPr>
            <a:spLocks noGrp="1"/>
          </p:cNvSpPr>
          <p:nvPr>
            <p:ph idx="1"/>
          </p:nvPr>
        </p:nvSpPr>
        <p:spPr/>
        <p:txBody>
          <a:bodyPr/>
          <a:lstStyle/>
          <a:p>
            <a:r>
              <a:rPr lang="nl-NL" dirty="0">
                <a:latin typeface="+mn-lt"/>
              </a:rPr>
              <a:t>The Python Standard Library </a:t>
            </a:r>
            <a:r>
              <a:rPr lang="nl-NL" dirty="0" err="1">
                <a:latin typeface="+mn-lt"/>
              </a:rPr>
              <a:t>consists</a:t>
            </a:r>
            <a:r>
              <a:rPr lang="nl-NL" dirty="0">
                <a:latin typeface="+mn-lt"/>
              </a:rPr>
              <a:t> of more </a:t>
            </a:r>
            <a:r>
              <a:rPr lang="nl-NL" dirty="0" err="1">
                <a:latin typeface="+mn-lt"/>
              </a:rPr>
              <a:t>than</a:t>
            </a:r>
            <a:r>
              <a:rPr lang="nl-NL" dirty="0">
                <a:latin typeface="+mn-lt"/>
              </a:rPr>
              <a:t> 200 modules </a:t>
            </a:r>
            <a:r>
              <a:rPr lang="nl-NL" dirty="0" err="1">
                <a:latin typeface="+mn-lt"/>
              </a:rPr>
              <a:t>and</a:t>
            </a:r>
            <a:r>
              <a:rPr lang="nl-NL" dirty="0">
                <a:latin typeface="+mn-lt"/>
              </a:rPr>
              <a:t> packages</a:t>
            </a:r>
          </a:p>
          <a:p>
            <a:r>
              <a:rPr lang="nl-NL" dirty="0">
                <a:latin typeface="+mn-lt"/>
              </a:rPr>
              <a:t>The Python has "</a:t>
            </a:r>
            <a:r>
              <a:rPr lang="nl-NL" dirty="0" err="1">
                <a:latin typeface="+mn-lt"/>
              </a:rPr>
              <a:t>batteries</a:t>
            </a:r>
            <a:r>
              <a:rPr lang="nl-NL" dirty="0">
                <a:latin typeface="+mn-lt"/>
              </a:rPr>
              <a:t> </a:t>
            </a:r>
            <a:r>
              <a:rPr lang="nl-NL" dirty="0" err="1">
                <a:latin typeface="+mn-lt"/>
              </a:rPr>
              <a:t>included</a:t>
            </a:r>
            <a:r>
              <a:rPr lang="nl-NL" dirty="0">
                <a:latin typeface="+mn-lt"/>
              </a:rPr>
              <a:t>"</a:t>
            </a:r>
          </a:p>
          <a:p>
            <a:endParaRPr lang="nl-NL" dirty="0">
              <a:latin typeface="+mn-lt"/>
            </a:endParaRPr>
          </a:p>
        </p:txBody>
      </p:sp>
      <p:sp>
        <p:nvSpPr>
          <p:cNvPr id="3" name="Titel 2">
            <a:extLst>
              <a:ext uri="{FF2B5EF4-FFF2-40B4-BE49-F238E27FC236}">
                <a16:creationId xmlns:a16="http://schemas.microsoft.com/office/drawing/2014/main" id="{1C5D6E1C-C05D-CE44-B472-235E69B554AB}"/>
              </a:ext>
            </a:extLst>
          </p:cNvPr>
          <p:cNvSpPr>
            <a:spLocks noGrp="1"/>
          </p:cNvSpPr>
          <p:nvPr>
            <p:ph type="title"/>
          </p:nvPr>
        </p:nvSpPr>
        <p:spPr/>
        <p:txBody>
          <a:bodyPr/>
          <a:lstStyle/>
          <a:p>
            <a:r>
              <a:rPr lang="nl-NL" dirty="0"/>
              <a:t>Python Standard Library</a:t>
            </a:r>
          </a:p>
        </p:txBody>
      </p:sp>
      <p:sp>
        <p:nvSpPr>
          <p:cNvPr id="4" name="Tijdelijke aanduiding voor inhoud 4">
            <a:extLst>
              <a:ext uri="{FF2B5EF4-FFF2-40B4-BE49-F238E27FC236}">
                <a16:creationId xmlns:a16="http://schemas.microsoft.com/office/drawing/2014/main" id="{5963996D-DDF6-E745-89EA-65D3FF7CCD81}"/>
              </a:ext>
            </a:extLst>
          </p:cNvPr>
          <p:cNvSpPr txBox="1">
            <a:spLocks/>
          </p:cNvSpPr>
          <p:nvPr/>
        </p:nvSpPr>
        <p:spPr>
          <a:xfrm>
            <a:off x="575816" y="3419797"/>
            <a:ext cx="8928990" cy="3851846"/>
          </a:xfrm>
          <a:prstGeom prst="rect">
            <a:avLst/>
          </a:prstGeom>
          <a:solidFill>
            <a:schemeClr val="accent1">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vert="horz" lIns="360000" tIns="180000" rIns="0" bIns="180000" numCol="4" rtlCol="0">
            <a:noAutofit/>
          </a:bodyPr>
          <a:lstStyle>
            <a:lvl1pPr marL="251986" indent="-251986" algn="l" defTabSz="1007943" rtl="0" eaLnBrk="1" latinLnBrk="0" hangingPunct="1">
              <a:lnSpc>
                <a:spcPct val="90000"/>
              </a:lnSpc>
              <a:spcBef>
                <a:spcPts val="1102"/>
              </a:spcBef>
              <a:buFont typeface="Arial" panose="020B0604020202020204" pitchFamily="34" charset="0"/>
              <a:buChar char="•"/>
              <a:defRPr sz="2400" kern="1200">
                <a:solidFill>
                  <a:srgbClr val="595959"/>
                </a:solidFill>
                <a:latin typeface="Verdana" panose="020B0604030504040204" pitchFamily="34" charset="0"/>
                <a:ea typeface="Verdana" panose="020B0604030504040204" pitchFamily="34" charset="0"/>
                <a:cs typeface="Verdana" panose="020B0604030504040204" pitchFamily="34" charset="0"/>
              </a:defRPr>
            </a:lvl1pPr>
            <a:lvl2pPr marL="755957" indent="-251986" algn="l" defTabSz="1007943" rtl="0" eaLnBrk="1" latinLnBrk="0" hangingPunct="1">
              <a:lnSpc>
                <a:spcPct val="90000"/>
              </a:lnSpc>
              <a:spcBef>
                <a:spcPts val="551"/>
              </a:spcBef>
              <a:buFont typeface="Arial" panose="020B0604020202020204" pitchFamily="34" charset="0"/>
              <a:buChar char="•"/>
              <a:defRPr sz="2646" kern="1200">
                <a:solidFill>
                  <a:srgbClr val="595959"/>
                </a:solidFill>
                <a:latin typeface="Verdana" panose="020B0604030504040204" pitchFamily="34" charset="0"/>
                <a:ea typeface="Verdana" panose="020B0604030504040204" pitchFamily="34" charset="0"/>
                <a:cs typeface="Verdana" panose="020B0604030504040204" pitchFamily="34" charset="0"/>
              </a:defRPr>
            </a:lvl2pPr>
            <a:lvl3pPr marL="1259929" indent="-251986" algn="l" defTabSz="1007943" rtl="0" eaLnBrk="1" latinLnBrk="0" hangingPunct="1">
              <a:lnSpc>
                <a:spcPct val="90000"/>
              </a:lnSpc>
              <a:spcBef>
                <a:spcPts val="551"/>
              </a:spcBef>
              <a:buFont typeface="Arial" panose="020B0604020202020204" pitchFamily="34" charset="0"/>
              <a:buChar char="•"/>
              <a:defRPr sz="2205" kern="1200">
                <a:solidFill>
                  <a:srgbClr val="595959"/>
                </a:solidFill>
                <a:latin typeface="Verdana" panose="020B0604030504040204" pitchFamily="34" charset="0"/>
                <a:ea typeface="Verdana" panose="020B0604030504040204" pitchFamily="34" charset="0"/>
                <a:cs typeface="Verdana" panose="020B0604030504040204" pitchFamily="34" charset="0"/>
              </a:defRPr>
            </a:lvl3pPr>
            <a:lvl4pPr marL="1763900" indent="-251986" algn="l" defTabSz="1007943" rtl="0" eaLnBrk="1" latinLnBrk="0" hangingPunct="1">
              <a:lnSpc>
                <a:spcPct val="90000"/>
              </a:lnSpc>
              <a:spcBef>
                <a:spcPts val="551"/>
              </a:spcBef>
              <a:buFont typeface="Arial" panose="020B0604020202020204" pitchFamily="34" charset="0"/>
              <a:buChar char="•"/>
              <a:defRPr sz="1653" kern="1200">
                <a:solidFill>
                  <a:srgbClr val="595959"/>
                </a:solidFill>
                <a:latin typeface="Verdana" panose="020B0604030504040204" pitchFamily="34" charset="0"/>
                <a:ea typeface="Verdana" panose="020B0604030504040204" pitchFamily="34" charset="0"/>
                <a:cs typeface="Verdana" panose="020B0604030504040204" pitchFamily="34" charset="0"/>
              </a:defRPr>
            </a:lvl4pPr>
            <a:lvl5pPr marL="2267872" indent="-251986" algn="l" defTabSz="1007943" rtl="0" eaLnBrk="1" latinLnBrk="0" hangingPunct="1">
              <a:lnSpc>
                <a:spcPct val="90000"/>
              </a:lnSpc>
              <a:spcBef>
                <a:spcPts val="551"/>
              </a:spcBef>
              <a:buFont typeface="Arial" panose="020B0604020202020204" pitchFamily="34" charset="0"/>
              <a:buChar char="•"/>
              <a:defRPr sz="1653" kern="1200">
                <a:solidFill>
                  <a:srgbClr val="595959"/>
                </a:solidFill>
                <a:latin typeface="Verdana" panose="020B0604030504040204" pitchFamily="34" charset="0"/>
                <a:ea typeface="Verdana" panose="020B0604030504040204" pitchFamily="34" charset="0"/>
                <a:cs typeface="Verdana" panose="020B0604030504040204" pitchFamily="34" charset="0"/>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nl-NL" sz="2000" b="1" dirty="0">
                <a:latin typeface="+mn-lt"/>
              </a:rPr>
              <a:t>os</a:t>
            </a:r>
          </a:p>
          <a:p>
            <a:pPr marL="0" indent="0" fontAlgn="auto">
              <a:spcAft>
                <a:spcPts val="0"/>
              </a:spcAft>
              <a:buFont typeface="Arial" panose="020B0604020202020204" pitchFamily="34" charset="0"/>
              <a:buNone/>
            </a:pPr>
            <a:r>
              <a:rPr lang="nl-NL" sz="2000" b="1" dirty="0" err="1">
                <a:latin typeface="+mn-lt"/>
              </a:rPr>
              <a:t>os.path</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sys</a:t>
            </a:r>
            <a:endParaRPr lang="nl-NL" sz="2000" b="1" dirty="0">
              <a:latin typeface="+mn-lt"/>
            </a:endParaRPr>
          </a:p>
          <a:p>
            <a:pPr marL="0" indent="0" fontAlgn="auto">
              <a:spcAft>
                <a:spcPts val="0"/>
              </a:spcAft>
              <a:buFont typeface="Arial" panose="020B0604020202020204" pitchFamily="34" charset="0"/>
              <a:buNone/>
            </a:pPr>
            <a:r>
              <a:rPr lang="nl-NL" sz="2000" b="1" dirty="0">
                <a:latin typeface="+mn-lt"/>
              </a:rPr>
              <a:t>string</a:t>
            </a:r>
          </a:p>
          <a:p>
            <a:pPr marL="0" indent="0" fontAlgn="auto">
              <a:spcAft>
                <a:spcPts val="0"/>
              </a:spcAft>
              <a:buFont typeface="Arial" panose="020B0604020202020204" pitchFamily="34" charset="0"/>
              <a:buNone/>
            </a:pPr>
            <a:r>
              <a:rPr lang="nl-NL" sz="2000" b="1" dirty="0">
                <a:latin typeface="+mn-lt"/>
              </a:rPr>
              <a:t>re</a:t>
            </a:r>
          </a:p>
          <a:p>
            <a:pPr marL="0" indent="0" fontAlgn="auto">
              <a:spcAft>
                <a:spcPts val="0"/>
              </a:spcAft>
              <a:buFont typeface="Arial" panose="020B0604020202020204" pitchFamily="34" charset="0"/>
              <a:buNone/>
            </a:pPr>
            <a:r>
              <a:rPr lang="nl-NL" sz="2000" b="1" dirty="0" err="1">
                <a:latin typeface="+mn-lt"/>
              </a:rPr>
              <a:t>math</a:t>
            </a:r>
            <a:endParaRPr lang="nl-NL" sz="2000" b="1" dirty="0">
              <a:latin typeface="+mn-lt"/>
            </a:endParaRPr>
          </a:p>
          <a:p>
            <a:pPr marL="0" indent="0" fontAlgn="auto">
              <a:spcAft>
                <a:spcPts val="0"/>
              </a:spcAft>
              <a:buFont typeface="Arial" panose="020B0604020202020204" pitchFamily="34" charset="0"/>
              <a:buNone/>
            </a:pPr>
            <a:r>
              <a:rPr lang="nl-NL" sz="2000" b="1" dirty="0">
                <a:latin typeface="+mn-lt"/>
              </a:rPr>
              <a:t>random</a:t>
            </a:r>
          </a:p>
          <a:p>
            <a:pPr marL="0" indent="0" fontAlgn="auto">
              <a:spcAft>
                <a:spcPts val="0"/>
              </a:spcAft>
              <a:buFont typeface="Arial" panose="020B0604020202020204" pitchFamily="34" charset="0"/>
              <a:buNone/>
            </a:pPr>
            <a:r>
              <a:rPr lang="nl-NL" sz="2000" b="1" dirty="0" err="1">
                <a:latin typeface="+mn-lt"/>
              </a:rPr>
              <a:t>datetime</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calendar</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csv</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collections</a:t>
            </a:r>
            <a:endParaRPr lang="nl-NL" sz="2000" b="1" dirty="0">
              <a:latin typeface="+mn-lt"/>
            </a:endParaRPr>
          </a:p>
          <a:p>
            <a:pPr marL="0" indent="0" fontAlgn="auto">
              <a:spcAft>
                <a:spcPts val="0"/>
              </a:spcAft>
              <a:buFont typeface="Arial" panose="020B0604020202020204" pitchFamily="34" charset="0"/>
              <a:buNone/>
            </a:pPr>
            <a:r>
              <a:rPr lang="nl-NL" sz="2000" b="1" dirty="0">
                <a:latin typeface="+mn-lt"/>
              </a:rPr>
              <a:t>array</a:t>
            </a:r>
          </a:p>
          <a:p>
            <a:pPr marL="0" indent="0" fontAlgn="auto">
              <a:spcAft>
                <a:spcPts val="0"/>
              </a:spcAft>
              <a:buFont typeface="Arial" panose="020B0604020202020204" pitchFamily="34" charset="0"/>
              <a:buNone/>
            </a:pPr>
            <a:r>
              <a:rPr lang="nl-NL" sz="2000" b="1" dirty="0" err="1">
                <a:latin typeface="+mn-lt"/>
              </a:rPr>
              <a:t>decimal</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fractions</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statistics</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pathlib</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pickle</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shelve</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json</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xml</a:t>
            </a:r>
            <a:endParaRPr lang="nl-NL" sz="2000" b="1" dirty="0">
              <a:latin typeface="+mn-lt"/>
            </a:endParaRPr>
          </a:p>
          <a:p>
            <a:pPr marL="0" indent="0" fontAlgn="auto">
              <a:spcAft>
                <a:spcPts val="0"/>
              </a:spcAft>
              <a:buFont typeface="Arial" panose="020B0604020202020204" pitchFamily="34" charset="0"/>
              <a:buNone/>
            </a:pPr>
            <a:r>
              <a:rPr lang="nl-NL" sz="2000" b="1" dirty="0">
                <a:latin typeface="+mn-lt"/>
              </a:rPr>
              <a:t>sqlite3</a:t>
            </a:r>
          </a:p>
          <a:p>
            <a:pPr marL="0" indent="0" fontAlgn="auto">
              <a:spcAft>
                <a:spcPts val="0"/>
              </a:spcAft>
              <a:buFont typeface="Arial" panose="020B0604020202020204" pitchFamily="34" charset="0"/>
              <a:buNone/>
            </a:pPr>
            <a:r>
              <a:rPr lang="nl-NL" sz="2000" b="1" dirty="0">
                <a:latin typeface="+mn-lt"/>
              </a:rPr>
              <a:t>zipfile</a:t>
            </a:r>
          </a:p>
          <a:p>
            <a:pPr marL="0" indent="0" fontAlgn="auto">
              <a:spcAft>
                <a:spcPts val="0"/>
              </a:spcAft>
              <a:buFont typeface="Arial" panose="020B0604020202020204" pitchFamily="34" charset="0"/>
              <a:buNone/>
            </a:pPr>
            <a:r>
              <a:rPr lang="nl-NL" sz="2000" b="1" dirty="0">
                <a:latin typeface="+mn-lt"/>
              </a:rPr>
              <a:t>time</a:t>
            </a:r>
          </a:p>
          <a:p>
            <a:pPr marL="0" indent="0" fontAlgn="auto">
              <a:spcAft>
                <a:spcPts val="0"/>
              </a:spcAft>
              <a:buFont typeface="Arial" panose="020B0604020202020204" pitchFamily="34" charset="0"/>
              <a:buNone/>
            </a:pPr>
            <a:r>
              <a:rPr lang="nl-NL" sz="2000" b="1" dirty="0" err="1">
                <a:latin typeface="+mn-lt"/>
              </a:rPr>
              <a:t>argparse</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logging</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threading</a:t>
            </a:r>
            <a:endParaRPr lang="nl-NL" sz="2000" b="1" dirty="0">
              <a:latin typeface="+mn-lt"/>
            </a:endParaRPr>
          </a:p>
          <a:p>
            <a:pPr marL="0" indent="0" fontAlgn="auto">
              <a:spcAft>
                <a:spcPts val="0"/>
              </a:spcAft>
              <a:buFont typeface="Arial" panose="020B0604020202020204" pitchFamily="34" charset="0"/>
              <a:buNone/>
            </a:pPr>
            <a:r>
              <a:rPr lang="nl-NL" sz="2000" b="1" dirty="0">
                <a:latin typeface="+mn-lt"/>
              </a:rPr>
              <a:t>multiprocessing</a:t>
            </a:r>
          </a:p>
          <a:p>
            <a:pPr marL="0" indent="0" fontAlgn="auto">
              <a:spcAft>
                <a:spcPts val="0"/>
              </a:spcAft>
              <a:buFont typeface="Arial" panose="020B0604020202020204" pitchFamily="34" charset="0"/>
              <a:buNone/>
            </a:pPr>
            <a:r>
              <a:rPr lang="nl-NL" sz="2000" b="1" dirty="0" err="1">
                <a:latin typeface="+mn-lt"/>
              </a:rPr>
              <a:t>subprocess</a:t>
            </a:r>
            <a:endParaRPr lang="nl-NL" sz="2000" b="1" dirty="0">
              <a:latin typeface="+mn-lt"/>
            </a:endParaRPr>
          </a:p>
          <a:p>
            <a:pPr marL="0" indent="0" fontAlgn="auto">
              <a:spcAft>
                <a:spcPts val="0"/>
              </a:spcAft>
              <a:buFont typeface="Arial" panose="020B0604020202020204" pitchFamily="34" charset="0"/>
              <a:buNone/>
            </a:pPr>
            <a:r>
              <a:rPr lang="nl-NL" sz="2000" b="1" dirty="0">
                <a:latin typeface="+mn-lt"/>
              </a:rPr>
              <a:t>socket</a:t>
            </a:r>
          </a:p>
          <a:p>
            <a:pPr marL="0" indent="0" fontAlgn="auto">
              <a:spcAft>
                <a:spcPts val="0"/>
              </a:spcAft>
              <a:buFont typeface="Arial" panose="020B0604020202020204" pitchFamily="34" charset="0"/>
              <a:buNone/>
            </a:pPr>
            <a:r>
              <a:rPr lang="nl-NL" sz="2000" b="1" dirty="0" err="1">
                <a:latin typeface="+mn-lt"/>
              </a:rPr>
              <a:t>asyncio</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urllib</a:t>
            </a:r>
            <a:endParaRPr lang="nl-NL" sz="2000" b="1" dirty="0">
              <a:latin typeface="+mn-lt"/>
            </a:endParaRPr>
          </a:p>
          <a:p>
            <a:pPr marL="0" indent="0" fontAlgn="auto">
              <a:spcAft>
                <a:spcPts val="0"/>
              </a:spcAft>
              <a:buFont typeface="Arial" panose="020B0604020202020204" pitchFamily="34" charset="0"/>
              <a:buNone/>
            </a:pPr>
            <a:r>
              <a:rPr lang="nl-NL" sz="2000" b="1" dirty="0">
                <a:latin typeface="+mn-lt"/>
              </a:rPr>
              <a:t>http</a:t>
            </a:r>
          </a:p>
          <a:p>
            <a:pPr marL="0" indent="0" fontAlgn="auto">
              <a:spcAft>
                <a:spcPts val="0"/>
              </a:spcAft>
              <a:buFont typeface="Arial" panose="020B0604020202020204" pitchFamily="34" charset="0"/>
              <a:buNone/>
            </a:pPr>
            <a:r>
              <a:rPr lang="nl-NL" sz="2000" b="1" dirty="0" err="1">
                <a:latin typeface="+mn-lt"/>
              </a:rPr>
              <a:t>tkinter</a:t>
            </a:r>
            <a:endParaRPr lang="nl-NL" sz="2000" b="1" dirty="0">
              <a:latin typeface="+mn-lt"/>
            </a:endParaRPr>
          </a:p>
          <a:p>
            <a:pPr marL="0" indent="0" fontAlgn="auto">
              <a:spcAft>
                <a:spcPts val="0"/>
              </a:spcAft>
              <a:buFont typeface="Arial" panose="020B0604020202020204" pitchFamily="34" charset="0"/>
              <a:buNone/>
            </a:pPr>
            <a:r>
              <a:rPr lang="nl-NL" sz="2000" b="1" dirty="0" err="1">
                <a:latin typeface="+mn-lt"/>
              </a:rPr>
              <a:t>doctest</a:t>
            </a:r>
            <a:endParaRPr lang="nl-NL" sz="2000" b="1" dirty="0">
              <a:latin typeface="+mn-lt"/>
            </a:endParaRPr>
          </a:p>
          <a:p>
            <a:pPr marL="0" indent="0" fontAlgn="auto">
              <a:spcAft>
                <a:spcPts val="0"/>
              </a:spcAft>
              <a:buFont typeface="Arial" panose="020B0604020202020204" pitchFamily="34" charset="0"/>
              <a:buNone/>
            </a:pPr>
            <a:r>
              <a:rPr lang="nl-NL" sz="2000" b="1" dirty="0">
                <a:latin typeface="+mn-lt"/>
              </a:rPr>
              <a:t>unittest</a:t>
            </a:r>
          </a:p>
          <a:p>
            <a:pPr marL="0" indent="0" fontAlgn="auto">
              <a:spcAft>
                <a:spcPts val="0"/>
              </a:spcAft>
              <a:buFont typeface="Arial" panose="020B0604020202020204" pitchFamily="34" charset="0"/>
              <a:buNone/>
            </a:pPr>
            <a:r>
              <a:rPr lang="nl-NL" sz="2000" b="1" dirty="0" err="1">
                <a:latin typeface="+mn-lt"/>
              </a:rPr>
              <a:t>timeit</a:t>
            </a:r>
            <a:endParaRPr lang="nl-NL" sz="2000" b="1" dirty="0">
              <a:latin typeface="+mn-lt"/>
            </a:endParaRPr>
          </a:p>
        </p:txBody>
      </p:sp>
    </p:spTree>
    <p:extLst>
      <p:ext uri="{BB962C8B-B14F-4D97-AF65-F5344CB8AC3E}">
        <p14:creationId xmlns:p14="http://schemas.microsoft.com/office/powerpoint/2010/main" val="3053075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sys</a:t>
            </a:r>
            <a:r>
              <a:rPr lang="nl-NL" dirty="0"/>
              <a:t> - System-</a:t>
            </a:r>
            <a:r>
              <a:rPr lang="nl-NL" dirty="0" err="1"/>
              <a:t>specific</a:t>
            </a:r>
            <a:endParaRPr lang="nl-NL" dirty="0"/>
          </a:p>
        </p:txBody>
      </p:sp>
      <p:sp>
        <p:nvSpPr>
          <p:cNvPr id="5" name="Tijdelijke aanduiding voor inhoud 4">
            <a:extLst>
              <a:ext uri="{FF2B5EF4-FFF2-40B4-BE49-F238E27FC236}">
                <a16:creationId xmlns:a16="http://schemas.microsoft.com/office/drawing/2014/main" id="{30781A32-28EE-DD42-9613-AF9FDFA7D946}"/>
              </a:ext>
            </a:extLst>
          </p:cNvPr>
          <p:cNvSpPr>
            <a:spLocks noGrp="1"/>
          </p:cNvSpPr>
          <p:nvPr>
            <p:ph idx="1"/>
          </p:nvPr>
        </p:nvSpPr>
        <p:spPr/>
        <p:txBody>
          <a:bodyPr/>
          <a:lstStyle/>
          <a:p>
            <a:r>
              <a:rPr lang="nl-NL" dirty="0"/>
              <a:t>System-</a:t>
            </a:r>
            <a:r>
              <a:rPr lang="nl-NL" dirty="0" err="1"/>
              <a:t>specific</a:t>
            </a:r>
            <a:r>
              <a:rPr lang="nl-NL" dirty="0"/>
              <a:t> parameters </a:t>
            </a:r>
            <a:r>
              <a:rPr lang="nl-NL" dirty="0" err="1"/>
              <a:t>and</a:t>
            </a:r>
            <a:r>
              <a:rPr lang="nl-NL" dirty="0"/>
              <a:t> </a:t>
            </a:r>
            <a:r>
              <a:rPr lang="nl-NL" dirty="0" err="1"/>
              <a:t>functions</a:t>
            </a:r>
            <a:endParaRPr lang="nl-NL" dirty="0"/>
          </a:p>
          <a:p>
            <a:pPr marL="0" indent="0">
              <a:buNone/>
            </a:pPr>
            <a:endParaRPr lang="nl-NL" dirty="0"/>
          </a:p>
        </p:txBody>
      </p:sp>
      <p:sp>
        <p:nvSpPr>
          <p:cNvPr id="6" name="Rechthoek 5">
            <a:extLst>
              <a:ext uri="{FF2B5EF4-FFF2-40B4-BE49-F238E27FC236}">
                <a16:creationId xmlns:a16="http://schemas.microsoft.com/office/drawing/2014/main" id="{C51C0D4D-1205-0441-9188-28E3A4A1B900}"/>
              </a:ext>
            </a:extLst>
          </p:cNvPr>
          <p:cNvSpPr/>
          <p:nvPr/>
        </p:nvSpPr>
        <p:spPr>
          <a:xfrm>
            <a:off x="574149" y="2932130"/>
            <a:ext cx="8908200" cy="1368152"/>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3">
            <a:noAutofit/>
          </a:bodyPr>
          <a:lstStyle/>
          <a:p>
            <a:r>
              <a:rPr lang="nl-NL" sz="2400" b="1" dirty="0" err="1">
                <a:solidFill>
                  <a:schemeClr val="tx1">
                    <a:lumMod val="75000"/>
                    <a:lumOff val="25000"/>
                  </a:schemeClr>
                </a:solidFill>
                <a:latin typeface="+mn-lt"/>
              </a:rPr>
              <a:t>version</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version_info</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path</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argv</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exit</a:t>
            </a:r>
          </a:p>
          <a:p>
            <a:r>
              <a:rPr lang="nl-NL" sz="2400" b="1" dirty="0" err="1">
                <a:solidFill>
                  <a:schemeClr val="tx1">
                    <a:lumMod val="75000"/>
                    <a:lumOff val="25000"/>
                  </a:schemeClr>
                </a:solidFill>
                <a:latin typeface="+mn-lt"/>
              </a:rPr>
              <a:t>stdin</a:t>
            </a:r>
            <a:r>
              <a:rPr lang="nl-NL" sz="2400" b="1" dirty="0">
                <a:solidFill>
                  <a:schemeClr val="tx1">
                    <a:lumMod val="75000"/>
                    <a:lumOff val="25000"/>
                  </a:schemeClr>
                </a:solidFill>
                <a:latin typeface="+mn-lt"/>
              </a:rPr>
              <a:t> / </a:t>
            </a:r>
            <a:r>
              <a:rPr lang="nl-NL" sz="2400" b="1" dirty="0" err="1">
                <a:solidFill>
                  <a:schemeClr val="tx1">
                    <a:lumMod val="75000"/>
                    <a:lumOff val="25000"/>
                  </a:schemeClr>
                </a:solidFill>
                <a:latin typeface="+mn-lt"/>
              </a:rPr>
              <a:t>stdout</a:t>
            </a:r>
            <a:r>
              <a:rPr lang="nl-NL" sz="2400" b="1" dirty="0">
                <a:solidFill>
                  <a:schemeClr val="tx1">
                    <a:lumMod val="75000"/>
                    <a:lumOff val="25000"/>
                  </a:schemeClr>
                </a:solidFill>
                <a:latin typeface="+mn-lt"/>
              </a:rPr>
              <a:t> / </a:t>
            </a:r>
            <a:r>
              <a:rPr lang="nl-NL" sz="2400" b="1" dirty="0" err="1">
                <a:solidFill>
                  <a:schemeClr val="tx1">
                    <a:lumMod val="75000"/>
                    <a:lumOff val="25000"/>
                  </a:schemeClr>
                </a:solidFill>
                <a:latin typeface="+mn-lt"/>
              </a:rPr>
              <a:t>stderr</a:t>
            </a:r>
            <a:endParaRPr lang="nl-NL" sz="2400" b="1" dirty="0">
              <a:solidFill>
                <a:schemeClr val="tx1">
                  <a:lumMod val="75000"/>
                  <a:lumOff val="25000"/>
                </a:schemeClr>
              </a:solidFill>
              <a:latin typeface="+mn-lt"/>
            </a:endParaRPr>
          </a:p>
          <a:p>
            <a:endParaRPr lang="nl-NL" sz="2400" b="1" dirty="0">
              <a:solidFill>
                <a:schemeClr val="tx1">
                  <a:lumMod val="75000"/>
                  <a:lumOff val="25000"/>
                </a:schemeClr>
              </a:solidFill>
              <a:latin typeface="+mn-lt"/>
            </a:endParaRPr>
          </a:p>
        </p:txBody>
      </p:sp>
      <p:sp>
        <p:nvSpPr>
          <p:cNvPr id="4" name="Rechthoek 3">
            <a:extLst>
              <a:ext uri="{FF2B5EF4-FFF2-40B4-BE49-F238E27FC236}">
                <a16:creationId xmlns:a16="http://schemas.microsoft.com/office/drawing/2014/main" id="{C86A73F7-D6B5-B640-839A-A5F5D61DDDA5}"/>
              </a:ext>
            </a:extLst>
          </p:cNvPr>
          <p:cNvSpPr/>
          <p:nvPr/>
        </p:nvSpPr>
        <p:spPr>
          <a:xfrm>
            <a:off x="574149" y="5204500"/>
            <a:ext cx="8908200" cy="2031325"/>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sys</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8000"/>
                </a:solidFill>
                <a:latin typeface="Menlo" panose="020B0609030804020204" pitchFamily="49" charset="0"/>
              </a:rPr>
              <a:t># get Python </a:t>
            </a:r>
            <a:r>
              <a:rPr lang="nl-NL" b="1" dirty="0" err="1">
                <a:solidFill>
                  <a:srgbClr val="008000"/>
                </a:solidFill>
                <a:latin typeface="Menlo" panose="020B0609030804020204" pitchFamily="49" charset="0"/>
              </a:rPr>
              <a:t>version</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print(</a:t>
            </a:r>
            <a:r>
              <a:rPr lang="nl-NL" b="1" dirty="0" err="1">
                <a:solidFill>
                  <a:srgbClr val="000000"/>
                </a:solidFill>
                <a:latin typeface="Menlo" panose="020B0609030804020204" pitchFamily="49" charset="0"/>
              </a:rPr>
              <a:t>sys.version</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8000"/>
                </a:solidFill>
                <a:latin typeface="Menlo" panose="020B0609030804020204" pitchFamily="49" charset="0"/>
              </a:rPr>
              <a:t># </a:t>
            </a:r>
            <a:r>
              <a:rPr lang="nl-NL" b="1" dirty="0" err="1">
                <a:solidFill>
                  <a:srgbClr val="008000"/>
                </a:solidFill>
                <a:latin typeface="Menlo" panose="020B0609030804020204" pitchFamily="49" charset="0"/>
              </a:rPr>
              <a:t>add</a:t>
            </a:r>
            <a:r>
              <a:rPr lang="nl-NL" b="1" dirty="0">
                <a:solidFill>
                  <a:srgbClr val="008000"/>
                </a:solidFill>
                <a:latin typeface="Menlo" panose="020B0609030804020204" pitchFamily="49" charset="0"/>
              </a:rPr>
              <a:t> directory </a:t>
            </a:r>
            <a:r>
              <a:rPr lang="nl-NL" b="1" dirty="0" err="1">
                <a:solidFill>
                  <a:srgbClr val="008000"/>
                </a:solidFill>
                <a:latin typeface="Menlo" panose="020B0609030804020204" pitchFamily="49" charset="0"/>
              </a:rPr>
              <a:t>to</a:t>
            </a:r>
            <a:r>
              <a:rPr lang="nl-NL" b="1" dirty="0">
                <a:solidFill>
                  <a:srgbClr val="008000"/>
                </a:solidFill>
                <a:latin typeface="Menlo" panose="020B0609030804020204" pitchFamily="49" charset="0"/>
              </a:rPr>
              <a:t> </a:t>
            </a:r>
            <a:r>
              <a:rPr lang="nl-NL" b="1" dirty="0" err="1">
                <a:solidFill>
                  <a:srgbClr val="008000"/>
                </a:solidFill>
                <a:latin typeface="Menlo" panose="020B0609030804020204" pitchFamily="49" charset="0"/>
              </a:rPr>
              <a:t>sys.path</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sys.path.append</a:t>
            </a:r>
            <a:r>
              <a:rPr lang="nl-NL" b="1" dirty="0">
                <a:solidFill>
                  <a:srgbClr val="000000"/>
                </a:solidFill>
                <a:latin typeface="Menlo" panose="020B0609030804020204" pitchFamily="49" charset="0"/>
              </a:rPr>
              <a:t>(</a:t>
            </a:r>
            <a:r>
              <a:rPr lang="nl-NL" b="1" dirty="0" err="1">
                <a:solidFill>
                  <a:srgbClr val="0000FF"/>
                </a:solidFill>
                <a:latin typeface="Menlo" panose="020B0609030804020204" pitchFamily="49" charset="0"/>
              </a:rPr>
              <a:t>r</a:t>
            </a:r>
            <a:r>
              <a:rPr lang="nl-NL" b="1" dirty="0" err="1">
                <a:solidFill>
                  <a:srgbClr val="811F3F"/>
                </a:solidFill>
                <a:latin typeface="Menlo" panose="020B0609030804020204" pitchFamily="49" charset="0"/>
              </a:rPr>
              <a:t>'c</a:t>
            </a:r>
            <a:r>
              <a:rPr lang="nl-NL" b="1" dirty="0">
                <a:solidFill>
                  <a:srgbClr val="811F3F"/>
                </a:solidFill>
                <a:latin typeface="Menlo" panose="020B0609030804020204" pitchFamily="49" charset="0"/>
              </a:rPr>
              <a:t>:\</a:t>
            </a:r>
            <a:r>
              <a:rPr lang="nl-NL" b="1" dirty="0" err="1">
                <a:solidFill>
                  <a:srgbClr val="811F3F"/>
                </a:solidFill>
                <a:latin typeface="Menlo" panose="020B0609030804020204" pitchFamily="49" charset="0"/>
              </a:rPr>
              <a:t>pythondev</a:t>
            </a:r>
            <a:r>
              <a:rPr lang="nl-NL" b="1" dirty="0">
                <a:solidFill>
                  <a:srgbClr val="811F3F"/>
                </a:solidFill>
                <a:latin typeface="Menlo" panose="020B0609030804020204" pitchFamily="49" charset="0"/>
              </a:rPr>
              <a:t>'</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052332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393379-6FA2-D74E-97B2-44B1055A7C2E}"/>
              </a:ext>
            </a:extLst>
          </p:cNvPr>
          <p:cNvSpPr>
            <a:spLocks noGrp="1"/>
          </p:cNvSpPr>
          <p:nvPr>
            <p:ph type="title"/>
          </p:nvPr>
        </p:nvSpPr>
        <p:spPr/>
        <p:txBody>
          <a:bodyPr/>
          <a:lstStyle/>
          <a:p>
            <a:r>
              <a:rPr lang="nl-NL" dirty="0" err="1"/>
              <a:t>Book</a:t>
            </a:r>
            <a:endParaRPr lang="nl-NL" dirty="0"/>
          </a:p>
        </p:txBody>
      </p:sp>
      <p:sp>
        <p:nvSpPr>
          <p:cNvPr id="3" name="Tijdelijke aanduiding voor inhoud 2">
            <a:extLst>
              <a:ext uri="{FF2B5EF4-FFF2-40B4-BE49-F238E27FC236}">
                <a16:creationId xmlns:a16="http://schemas.microsoft.com/office/drawing/2014/main" id="{92111854-F4D7-4A41-B7AF-6F754C0BB2BF}"/>
              </a:ext>
            </a:extLst>
          </p:cNvPr>
          <p:cNvSpPr>
            <a:spLocks noGrp="1"/>
          </p:cNvSpPr>
          <p:nvPr>
            <p:ph idx="1"/>
          </p:nvPr>
        </p:nvSpPr>
        <p:spPr/>
        <p:txBody>
          <a:bodyPr/>
          <a:lstStyle/>
          <a:p>
            <a:pPr marL="0" indent="0">
              <a:buNone/>
            </a:pPr>
            <a:r>
              <a:rPr lang="nl-NL" sz="1400" b="1" dirty="0"/>
              <a:t>Part I: Basics</a:t>
            </a:r>
          </a:p>
          <a:p>
            <a:pPr marL="342900" indent="-342900">
              <a:buFont typeface="+mj-lt"/>
              <a:buAutoNum type="arabicPeriod"/>
            </a:pPr>
            <a:r>
              <a:rPr lang="nl-NL" sz="1400" dirty="0" err="1"/>
              <a:t>Getting</a:t>
            </a:r>
            <a:r>
              <a:rPr lang="nl-NL" sz="1400" dirty="0"/>
              <a:t> </a:t>
            </a:r>
            <a:r>
              <a:rPr lang="nl-NL" sz="1400" dirty="0" err="1"/>
              <a:t>started</a:t>
            </a:r>
            <a:endParaRPr lang="nl-NL" sz="1400" dirty="0"/>
          </a:p>
          <a:p>
            <a:pPr marL="342900" indent="-342900">
              <a:buFont typeface="+mj-lt"/>
              <a:buAutoNum type="arabicPeriod"/>
            </a:pPr>
            <a:r>
              <a:rPr lang="nl-NL" sz="1400" dirty="0"/>
              <a:t>Variables </a:t>
            </a:r>
            <a:r>
              <a:rPr lang="nl-NL" sz="1400" dirty="0" err="1"/>
              <a:t>and</a:t>
            </a:r>
            <a:r>
              <a:rPr lang="nl-NL" sz="1400" dirty="0"/>
              <a:t> Simple Data Types</a:t>
            </a:r>
          </a:p>
          <a:p>
            <a:pPr marL="342900" indent="-342900">
              <a:buFont typeface="+mj-lt"/>
              <a:buAutoNum type="arabicPeriod"/>
            </a:pPr>
            <a:r>
              <a:rPr lang="nl-NL" sz="1400" dirty="0" err="1"/>
              <a:t>Introducing</a:t>
            </a:r>
            <a:r>
              <a:rPr lang="nl-NL" sz="1400" dirty="0"/>
              <a:t> </a:t>
            </a:r>
            <a:r>
              <a:rPr lang="nl-NL" sz="1400" dirty="0" err="1"/>
              <a:t>Lists</a:t>
            </a:r>
            <a:endParaRPr lang="nl-NL" sz="1400" dirty="0"/>
          </a:p>
          <a:p>
            <a:pPr marL="342900" indent="-342900">
              <a:buFont typeface="+mj-lt"/>
              <a:buAutoNum type="arabicPeriod"/>
            </a:pPr>
            <a:r>
              <a:rPr lang="nl-NL" sz="1400" dirty="0" err="1"/>
              <a:t>Working</a:t>
            </a:r>
            <a:r>
              <a:rPr lang="nl-NL" sz="1400" dirty="0"/>
              <a:t> </a:t>
            </a:r>
            <a:r>
              <a:rPr lang="nl-NL" sz="1400" dirty="0" err="1"/>
              <a:t>with</a:t>
            </a:r>
            <a:r>
              <a:rPr lang="nl-NL" sz="1400" dirty="0"/>
              <a:t> </a:t>
            </a:r>
            <a:r>
              <a:rPr lang="nl-NL" sz="1400" dirty="0" err="1"/>
              <a:t>Lists</a:t>
            </a:r>
            <a:endParaRPr lang="nl-NL" sz="1400" dirty="0"/>
          </a:p>
          <a:p>
            <a:pPr marL="342900" indent="-342900">
              <a:buFont typeface="+mj-lt"/>
              <a:buAutoNum type="arabicPeriod"/>
            </a:pPr>
            <a:r>
              <a:rPr lang="nl-NL" sz="1400" dirty="0" err="1"/>
              <a:t>If</a:t>
            </a:r>
            <a:r>
              <a:rPr lang="nl-NL" sz="1400" dirty="0"/>
              <a:t> Statements</a:t>
            </a:r>
          </a:p>
          <a:p>
            <a:pPr marL="342900" indent="-342900">
              <a:buFont typeface="+mj-lt"/>
              <a:buAutoNum type="arabicPeriod"/>
            </a:pPr>
            <a:r>
              <a:rPr lang="nl-NL" sz="1400" dirty="0" err="1"/>
              <a:t>Dictionaries</a:t>
            </a:r>
            <a:endParaRPr lang="nl-NL" sz="1400" dirty="0"/>
          </a:p>
          <a:p>
            <a:pPr marL="342900" indent="-342900">
              <a:buFont typeface="+mj-lt"/>
              <a:buAutoNum type="arabicPeriod"/>
            </a:pPr>
            <a:r>
              <a:rPr lang="nl-NL" sz="1400" dirty="0"/>
              <a:t>User input </a:t>
            </a:r>
            <a:r>
              <a:rPr lang="nl-NL" sz="1400" dirty="0" err="1"/>
              <a:t>and</a:t>
            </a:r>
            <a:r>
              <a:rPr lang="nl-NL" sz="1400" dirty="0"/>
              <a:t> </a:t>
            </a:r>
            <a:r>
              <a:rPr lang="nl-NL" sz="1400" dirty="0" err="1"/>
              <a:t>While</a:t>
            </a:r>
            <a:r>
              <a:rPr lang="nl-NL" sz="1400" dirty="0"/>
              <a:t> Loops</a:t>
            </a:r>
          </a:p>
          <a:p>
            <a:pPr marL="342900" indent="-342900">
              <a:buFont typeface="+mj-lt"/>
              <a:buAutoNum type="arabicPeriod"/>
            </a:pPr>
            <a:r>
              <a:rPr lang="nl-NL" sz="1400" dirty="0" err="1"/>
              <a:t>Functions</a:t>
            </a:r>
            <a:endParaRPr lang="nl-NL" sz="1400" dirty="0"/>
          </a:p>
          <a:p>
            <a:pPr marL="342900" indent="-342900">
              <a:buFont typeface="+mj-lt"/>
              <a:buAutoNum type="arabicPeriod"/>
            </a:pPr>
            <a:r>
              <a:rPr lang="nl-NL" sz="1400" dirty="0"/>
              <a:t>Classes</a:t>
            </a:r>
          </a:p>
          <a:p>
            <a:pPr marL="342900" indent="-342900">
              <a:buFont typeface="+mj-lt"/>
              <a:buAutoNum type="arabicPeriod"/>
            </a:pPr>
            <a:r>
              <a:rPr lang="nl-NL" sz="1400" dirty="0"/>
              <a:t>Files </a:t>
            </a:r>
            <a:r>
              <a:rPr lang="nl-NL" sz="1400" dirty="0" err="1"/>
              <a:t>and</a:t>
            </a:r>
            <a:r>
              <a:rPr lang="nl-NL" sz="1400" dirty="0"/>
              <a:t> </a:t>
            </a:r>
            <a:r>
              <a:rPr lang="nl-NL" sz="1400" dirty="0" err="1"/>
              <a:t>Exceptions</a:t>
            </a:r>
            <a:endParaRPr lang="nl-NL" sz="1400" dirty="0"/>
          </a:p>
          <a:p>
            <a:pPr marL="342900" indent="-342900">
              <a:buFont typeface="+mj-lt"/>
              <a:buAutoNum type="arabicPeriod"/>
            </a:pPr>
            <a:r>
              <a:rPr lang="nl-NL" sz="1400" dirty="0" err="1"/>
              <a:t>Testing</a:t>
            </a:r>
            <a:r>
              <a:rPr lang="nl-NL" sz="1400" dirty="0"/>
              <a:t> </a:t>
            </a:r>
            <a:r>
              <a:rPr lang="nl-NL" sz="1400" dirty="0" err="1"/>
              <a:t>Your</a:t>
            </a:r>
            <a:r>
              <a:rPr lang="nl-NL" sz="1400" dirty="0"/>
              <a:t> Code</a:t>
            </a:r>
          </a:p>
          <a:p>
            <a:pPr marL="0" indent="0">
              <a:buNone/>
            </a:pPr>
            <a:r>
              <a:rPr lang="nl-NL" sz="1400" b="1" dirty="0"/>
              <a:t>Part II: </a:t>
            </a:r>
            <a:r>
              <a:rPr lang="nl-NL" sz="1400" b="1" dirty="0" err="1"/>
              <a:t>Projects</a:t>
            </a:r>
            <a:endParaRPr lang="nl-NL" sz="1400" b="1" dirty="0"/>
          </a:p>
          <a:p>
            <a:pPr marL="342900" indent="-342900">
              <a:buFont typeface="+mj-lt"/>
              <a:buAutoNum type="arabicPeriod" startAt="12"/>
            </a:pPr>
            <a:r>
              <a:rPr lang="nl-NL" sz="1400" dirty="0"/>
              <a:t>Project 1: Alien </a:t>
            </a:r>
            <a:r>
              <a:rPr lang="nl-NL" sz="1400" dirty="0" err="1"/>
              <a:t>Invasion</a:t>
            </a:r>
            <a:endParaRPr lang="nl-NL" sz="1400" dirty="0"/>
          </a:p>
          <a:p>
            <a:pPr marL="342900" indent="-342900">
              <a:buFont typeface="+mj-lt"/>
              <a:buAutoNum type="arabicPeriod" startAt="12"/>
            </a:pPr>
            <a:r>
              <a:rPr lang="nl-NL" sz="1400" dirty="0"/>
              <a:t>Project 2: Data </a:t>
            </a:r>
            <a:r>
              <a:rPr lang="nl-NL" sz="1400" dirty="0" err="1"/>
              <a:t>Visualization</a:t>
            </a:r>
            <a:endParaRPr lang="nl-NL" sz="1400" dirty="0"/>
          </a:p>
          <a:p>
            <a:pPr marL="342900" indent="-342900">
              <a:buFont typeface="+mj-lt"/>
              <a:buAutoNum type="arabicPeriod" startAt="12"/>
            </a:pPr>
            <a:r>
              <a:rPr lang="nl-NL" sz="1400" dirty="0"/>
              <a:t>Project 3: Web Applications</a:t>
            </a:r>
          </a:p>
          <a:p>
            <a:pPr marL="342900" indent="-342900">
              <a:buFont typeface="+mj-lt"/>
              <a:buAutoNum type="arabicPeriod" startAt="12"/>
            </a:pPr>
            <a:endParaRPr lang="nl-NL" sz="1400" dirty="0"/>
          </a:p>
          <a:p>
            <a:pPr marL="0" indent="0">
              <a:buNone/>
            </a:pPr>
            <a:endParaRPr lang="nl-NL" sz="1400" dirty="0"/>
          </a:p>
        </p:txBody>
      </p:sp>
      <p:pic>
        <p:nvPicPr>
          <p:cNvPr id="1026" name="Picture 2" descr="https://nostarch.com/sites/default/files/styles/uc_product/public/pcc2e_cover-front_final.png?itok=CRtz0EF2">
            <a:extLst>
              <a:ext uri="{FF2B5EF4-FFF2-40B4-BE49-F238E27FC236}">
                <a16:creationId xmlns:a16="http://schemas.microsoft.com/office/drawing/2014/main" id="{EF50FFFD-BC0B-6942-834A-44D0893EB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8464" y="2339677"/>
            <a:ext cx="2951088" cy="3905852"/>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8D2ED5A6-F01E-2B46-A85E-9FDBBE2B9B44}"/>
              </a:ext>
            </a:extLst>
          </p:cNvPr>
          <p:cNvSpPr txBox="1"/>
          <p:nvPr/>
        </p:nvSpPr>
        <p:spPr>
          <a:xfrm>
            <a:off x="4752280" y="6732165"/>
            <a:ext cx="5112567" cy="523220"/>
          </a:xfrm>
          <a:prstGeom prst="rect">
            <a:avLst/>
          </a:prstGeom>
          <a:noFill/>
        </p:spPr>
        <p:txBody>
          <a:bodyPr wrap="square" rtlCol="0">
            <a:spAutoFit/>
          </a:bodyPr>
          <a:lstStyle/>
          <a:p>
            <a:r>
              <a:rPr lang="nl-NL" sz="1400" dirty="0">
                <a:solidFill>
                  <a:schemeClr val="tx1"/>
                </a:solidFill>
                <a:latin typeface="+mn-lt"/>
              </a:rPr>
              <a:t>Resources:</a:t>
            </a:r>
          </a:p>
          <a:p>
            <a:r>
              <a:rPr lang="nl-NL" sz="1400" dirty="0">
                <a:solidFill>
                  <a:schemeClr val="tx1"/>
                </a:solidFill>
                <a:latin typeface="+mn-lt"/>
                <a:hlinkClick r:id="rId3"/>
              </a:rPr>
              <a:t>https://ehmatthes.github.io/pcc_2e/regular_index/</a:t>
            </a:r>
            <a:endParaRPr lang="nl-NL" sz="1400" dirty="0">
              <a:solidFill>
                <a:schemeClr val="tx1"/>
              </a:solidFill>
              <a:latin typeface="+mn-lt"/>
            </a:endParaRPr>
          </a:p>
        </p:txBody>
      </p:sp>
    </p:spTree>
    <p:extLst>
      <p:ext uri="{BB962C8B-B14F-4D97-AF65-F5344CB8AC3E}">
        <p14:creationId xmlns:p14="http://schemas.microsoft.com/office/powerpoint/2010/main" val="38135455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os - Operating system interfaces</a:t>
            </a:r>
          </a:p>
        </p:txBody>
      </p:sp>
      <p:sp>
        <p:nvSpPr>
          <p:cNvPr id="5" name="Tijdelijke aanduiding voor inhoud 4">
            <a:extLst>
              <a:ext uri="{FF2B5EF4-FFF2-40B4-BE49-F238E27FC236}">
                <a16:creationId xmlns:a16="http://schemas.microsoft.com/office/drawing/2014/main" id="{E283A336-E5BA-A147-8DA6-55C7BEA105CF}"/>
              </a:ext>
            </a:extLst>
          </p:cNvPr>
          <p:cNvSpPr>
            <a:spLocks noGrp="1"/>
          </p:cNvSpPr>
          <p:nvPr>
            <p:ph idx="1"/>
          </p:nvPr>
        </p:nvSpPr>
        <p:spPr/>
        <p:txBody>
          <a:bodyPr numCol="1"/>
          <a:lstStyle/>
          <a:p>
            <a:r>
              <a:rPr lang="nl-NL" dirty="0"/>
              <a:t>The </a:t>
            </a:r>
            <a:r>
              <a:rPr lang="nl-NL" b="1" dirty="0" err="1"/>
              <a:t>os.path</a:t>
            </a:r>
            <a:r>
              <a:rPr lang="nl-NL" dirty="0"/>
              <a:t> module </a:t>
            </a:r>
            <a:r>
              <a:rPr lang="nl-NL" dirty="0" err="1"/>
              <a:t>provides</a:t>
            </a:r>
            <a:r>
              <a:rPr lang="nl-NL" dirty="0"/>
              <a:t> a portable way of </a:t>
            </a:r>
            <a:r>
              <a:rPr lang="nl-NL" dirty="0" err="1"/>
              <a:t>using</a:t>
            </a:r>
            <a:r>
              <a:rPr lang="nl-NL" dirty="0"/>
              <a:t> operating system </a:t>
            </a:r>
            <a:r>
              <a:rPr lang="nl-NL" dirty="0" err="1"/>
              <a:t>dependent</a:t>
            </a:r>
            <a:r>
              <a:rPr lang="nl-NL" dirty="0"/>
              <a:t> </a:t>
            </a:r>
            <a:r>
              <a:rPr lang="nl-NL" dirty="0" err="1"/>
              <a:t>functionality</a:t>
            </a:r>
            <a:r>
              <a:rPr lang="nl-NL" dirty="0"/>
              <a:t>.</a:t>
            </a:r>
          </a:p>
        </p:txBody>
      </p:sp>
      <p:sp>
        <p:nvSpPr>
          <p:cNvPr id="6" name="Rechthoek 5">
            <a:extLst>
              <a:ext uri="{FF2B5EF4-FFF2-40B4-BE49-F238E27FC236}">
                <a16:creationId xmlns:a16="http://schemas.microsoft.com/office/drawing/2014/main" id="{675A72D2-1252-CD48-A792-30AF83160A77}"/>
              </a:ext>
            </a:extLst>
          </p:cNvPr>
          <p:cNvSpPr/>
          <p:nvPr/>
        </p:nvSpPr>
        <p:spPr>
          <a:xfrm>
            <a:off x="569831" y="3203773"/>
            <a:ext cx="8908200" cy="2338304"/>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3">
            <a:noAutofit/>
          </a:bodyPr>
          <a:lstStyle/>
          <a:p>
            <a:r>
              <a:rPr lang="nl-NL" sz="2000" b="1" dirty="0" err="1">
                <a:solidFill>
                  <a:schemeClr val="tx1">
                    <a:lumMod val="75000"/>
                    <a:lumOff val="25000"/>
                  </a:schemeClr>
                </a:solidFill>
                <a:latin typeface="+mn-lt"/>
              </a:rPr>
              <a:t>rename</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remove</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mkdir</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makedirs</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chdir</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getcwd</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rmdir</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listdir</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path</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pipe</a:t>
            </a:r>
          </a:p>
          <a:p>
            <a:r>
              <a:rPr lang="nl-NL" sz="2000" b="1" dirty="0" err="1">
                <a:solidFill>
                  <a:schemeClr val="tx1">
                    <a:lumMod val="75000"/>
                    <a:lumOff val="25000"/>
                  </a:schemeClr>
                </a:solidFill>
                <a:latin typeface="+mn-lt"/>
              </a:rPr>
              <a:t>scandir</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walk</a:t>
            </a:r>
          </a:p>
          <a:p>
            <a:r>
              <a:rPr lang="nl-NL" sz="2000" b="1" dirty="0" err="1">
                <a:solidFill>
                  <a:schemeClr val="tx1">
                    <a:lumMod val="75000"/>
                    <a:lumOff val="25000"/>
                  </a:schemeClr>
                </a:solidFill>
                <a:latin typeface="+mn-lt"/>
              </a:rPr>
              <a:t>fork</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exec</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system</a:t>
            </a:r>
          </a:p>
          <a:p>
            <a:r>
              <a:rPr lang="nl-NL" sz="2000" b="1" dirty="0" err="1">
                <a:solidFill>
                  <a:schemeClr val="tx1">
                    <a:lumMod val="75000"/>
                    <a:lumOff val="25000"/>
                  </a:schemeClr>
                </a:solidFill>
                <a:latin typeface="+mn-lt"/>
              </a:rPr>
              <a:t>getenv</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getpid</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getppid</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kill</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wait</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nice</a:t>
            </a:r>
            <a:endParaRPr lang="nl-NL" sz="2000" b="1" dirty="0">
              <a:solidFill>
                <a:schemeClr val="tx1">
                  <a:lumMod val="75000"/>
                  <a:lumOff val="25000"/>
                </a:schemeClr>
              </a:solidFill>
              <a:latin typeface="+mn-lt"/>
            </a:endParaRPr>
          </a:p>
        </p:txBody>
      </p:sp>
      <p:sp>
        <p:nvSpPr>
          <p:cNvPr id="4" name="Rechthoek 3">
            <a:extLst>
              <a:ext uri="{FF2B5EF4-FFF2-40B4-BE49-F238E27FC236}">
                <a16:creationId xmlns:a16="http://schemas.microsoft.com/office/drawing/2014/main" id="{5824E5F5-3430-7C4D-BCE3-10765024F3A2}"/>
              </a:ext>
            </a:extLst>
          </p:cNvPr>
          <p:cNvSpPr/>
          <p:nvPr/>
        </p:nvSpPr>
        <p:spPr>
          <a:xfrm>
            <a:off x="576263" y="5758497"/>
            <a:ext cx="8928991" cy="1477328"/>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os</a:t>
            </a:r>
          </a:p>
          <a:p>
            <a:br>
              <a:rPr lang="nl-NL" b="1" dirty="0">
                <a:solidFill>
                  <a:srgbClr val="000000"/>
                </a:solidFill>
                <a:latin typeface="Menlo" panose="020B0609030804020204" pitchFamily="49" charset="0"/>
              </a:rPr>
            </a:br>
            <a:r>
              <a:rPr lang="nl-NL" b="1" dirty="0">
                <a:solidFill>
                  <a:srgbClr val="008000"/>
                </a:solidFill>
                <a:latin typeface="Menlo" panose="020B0609030804020204" pitchFamily="49" charset="0"/>
              </a:rPr>
              <a:t># set </a:t>
            </a:r>
            <a:r>
              <a:rPr lang="nl-NL" b="1" dirty="0" err="1">
                <a:solidFill>
                  <a:srgbClr val="008000"/>
                </a:solidFill>
                <a:latin typeface="Menlo" panose="020B0609030804020204" pitchFamily="49" charset="0"/>
              </a:rPr>
              <a:t>current</a:t>
            </a:r>
            <a:r>
              <a:rPr lang="nl-NL" b="1" dirty="0">
                <a:solidFill>
                  <a:srgbClr val="008000"/>
                </a:solidFill>
                <a:latin typeface="Menlo" panose="020B0609030804020204" pitchFamily="49" charset="0"/>
              </a:rPr>
              <a:t> </a:t>
            </a:r>
            <a:r>
              <a:rPr lang="nl-NL" b="1" dirty="0" err="1">
                <a:solidFill>
                  <a:srgbClr val="008000"/>
                </a:solidFill>
                <a:latin typeface="Menlo" panose="020B0609030804020204" pitchFamily="49" charset="0"/>
              </a:rPr>
              <a:t>working</a:t>
            </a:r>
            <a:r>
              <a:rPr lang="nl-NL" b="1" dirty="0">
                <a:solidFill>
                  <a:srgbClr val="008000"/>
                </a:solidFill>
                <a:latin typeface="Menlo" panose="020B0609030804020204" pitchFamily="49" charset="0"/>
              </a:rPr>
              <a:t> directory</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os.chdir</a:t>
            </a:r>
            <a:r>
              <a:rPr lang="nl-NL" b="1" dirty="0">
                <a:solidFill>
                  <a:srgbClr val="000000"/>
                </a:solidFill>
                <a:latin typeface="Menlo" panose="020B0609030804020204" pitchFamily="49" charset="0"/>
              </a:rPr>
              <a:t>(</a:t>
            </a:r>
            <a:r>
              <a:rPr lang="nl-NL" b="1" dirty="0" err="1">
                <a:solidFill>
                  <a:srgbClr val="0000FF"/>
                </a:solidFill>
                <a:latin typeface="Menlo" panose="020B0609030804020204" pitchFamily="49" charset="0"/>
              </a:rPr>
              <a:t>r</a:t>
            </a:r>
            <a:r>
              <a:rPr lang="nl-NL" b="1" dirty="0" err="1">
                <a:solidFill>
                  <a:srgbClr val="811F3F"/>
                </a:solidFill>
                <a:latin typeface="Menlo" panose="020B0609030804020204" pitchFamily="49" charset="0"/>
              </a:rPr>
              <a:t>'c</a:t>
            </a:r>
            <a:r>
              <a:rPr lang="nl-NL" b="1" dirty="0">
                <a:solidFill>
                  <a:srgbClr val="811F3F"/>
                </a:solidFill>
                <a:latin typeface="Menlo" panose="020B0609030804020204" pitchFamily="49" charset="0"/>
              </a:rPr>
              <a:t>:\</a:t>
            </a:r>
            <a:r>
              <a:rPr lang="nl-NL" b="1" dirty="0" err="1">
                <a:solidFill>
                  <a:srgbClr val="811F3F"/>
                </a:solidFill>
                <a:latin typeface="Menlo" panose="020B0609030804020204" pitchFamily="49" charset="0"/>
              </a:rPr>
              <a:t>pythondev</a:t>
            </a:r>
            <a:r>
              <a:rPr lang="nl-NL" b="1" dirty="0">
                <a:solidFill>
                  <a:srgbClr val="811F3F"/>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print(</a:t>
            </a:r>
            <a:r>
              <a:rPr lang="nl-NL" b="1" dirty="0" err="1">
                <a:solidFill>
                  <a:srgbClr val="000000"/>
                </a:solidFill>
                <a:latin typeface="Menlo" panose="020B0609030804020204" pitchFamily="49" charset="0"/>
              </a:rPr>
              <a:t>os.getcwd</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6576291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E4B24E-5D27-144A-AF9C-DB1256E9EBA9}"/>
              </a:ext>
            </a:extLst>
          </p:cNvPr>
          <p:cNvSpPr>
            <a:spLocks noGrp="1"/>
          </p:cNvSpPr>
          <p:nvPr>
            <p:ph type="title"/>
          </p:nvPr>
        </p:nvSpPr>
        <p:spPr/>
        <p:txBody>
          <a:bodyPr>
            <a:normAutofit/>
          </a:bodyPr>
          <a:lstStyle/>
          <a:p>
            <a:r>
              <a:rPr lang="nl-NL" sz="3600"/>
              <a:t>pathlib - Object-oriented filesystem paths</a:t>
            </a:r>
          </a:p>
        </p:txBody>
      </p:sp>
      <p:sp>
        <p:nvSpPr>
          <p:cNvPr id="3" name="Tijdelijke aanduiding voor inhoud 2">
            <a:extLst>
              <a:ext uri="{FF2B5EF4-FFF2-40B4-BE49-F238E27FC236}">
                <a16:creationId xmlns:a16="http://schemas.microsoft.com/office/drawing/2014/main" id="{F7C19898-2D93-B34A-9BA1-F3A907CB20B2}"/>
              </a:ext>
            </a:extLst>
          </p:cNvPr>
          <p:cNvSpPr>
            <a:spLocks noGrp="1"/>
          </p:cNvSpPr>
          <p:nvPr>
            <p:ph idx="1"/>
          </p:nvPr>
        </p:nvSpPr>
        <p:spPr/>
        <p:txBody>
          <a:bodyPr/>
          <a:lstStyle/>
          <a:p>
            <a:pPr marL="0" indent="0">
              <a:buNone/>
            </a:pPr>
            <a:r>
              <a:rPr lang="nl-NL"/>
              <a:t>This module offers classes representing filesystem paths with semantics appropriate for different operating systems. </a:t>
            </a:r>
          </a:p>
        </p:txBody>
      </p:sp>
      <p:sp>
        <p:nvSpPr>
          <p:cNvPr id="4" name="Rechthoek 3">
            <a:extLst>
              <a:ext uri="{FF2B5EF4-FFF2-40B4-BE49-F238E27FC236}">
                <a16:creationId xmlns:a16="http://schemas.microsoft.com/office/drawing/2014/main" id="{4766AF03-3DC1-064B-8FEF-90EE144F7481}"/>
              </a:ext>
            </a:extLst>
          </p:cNvPr>
          <p:cNvSpPr/>
          <p:nvPr/>
        </p:nvSpPr>
        <p:spPr>
          <a:xfrm>
            <a:off x="576263" y="5758497"/>
            <a:ext cx="8928991" cy="1477328"/>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a:solidFill>
                  <a:srgbClr val="0000FF"/>
                </a:solidFill>
                <a:latin typeface="Menlo" panose="020B0609030804020204" pitchFamily="49" charset="0"/>
              </a:rPr>
              <a:t>from</a:t>
            </a:r>
            <a:r>
              <a:rPr lang="nl-NL" b="1">
                <a:solidFill>
                  <a:srgbClr val="000000"/>
                </a:solidFill>
                <a:latin typeface="Menlo" panose="020B0609030804020204" pitchFamily="49" charset="0"/>
              </a:rPr>
              <a:t> pathlib </a:t>
            </a:r>
            <a:r>
              <a:rPr lang="nl-NL" b="1">
                <a:solidFill>
                  <a:srgbClr val="0000FF"/>
                </a:solidFill>
                <a:latin typeface="Menlo" panose="020B0609030804020204" pitchFamily="49" charset="0"/>
              </a:rPr>
              <a:t>import</a:t>
            </a:r>
            <a:r>
              <a:rPr lang="nl-NL" b="1">
                <a:solidFill>
                  <a:srgbClr val="000000"/>
                </a:solidFill>
                <a:latin typeface="Menlo" panose="020B0609030804020204" pitchFamily="49" charset="0"/>
              </a:rPr>
              <a:t> Path</a:t>
            </a:r>
          </a:p>
          <a:p>
            <a:br>
              <a:rPr lang="nl-NL" b="1">
                <a:solidFill>
                  <a:srgbClr val="000000"/>
                </a:solidFill>
                <a:latin typeface="Menlo" panose="020B0609030804020204" pitchFamily="49" charset="0"/>
              </a:rPr>
            </a:br>
            <a:r>
              <a:rPr lang="nl-NL" b="1">
                <a:solidFill>
                  <a:srgbClr val="000000"/>
                </a:solidFill>
                <a:latin typeface="Menlo" panose="020B0609030804020204" pitchFamily="49" charset="0"/>
              </a:rPr>
              <a:t>p = Path(</a:t>
            </a:r>
            <a:r>
              <a:rPr lang="nl-NL" b="1">
                <a:solidFill>
                  <a:srgbClr val="A31515"/>
                </a:solidFill>
                <a:latin typeface="Menlo" panose="020B0609030804020204" pitchFamily="49" charset="0"/>
              </a:rPr>
              <a:t>'.'</a:t>
            </a:r>
            <a:r>
              <a:rPr lang="nl-NL" b="1">
                <a:solidFill>
                  <a:srgbClr val="000000"/>
                </a:solidFill>
                <a:latin typeface="Menlo" panose="020B0609030804020204" pitchFamily="49" charset="0"/>
              </a:rPr>
              <a:t>)</a:t>
            </a:r>
          </a:p>
          <a:p>
            <a:br>
              <a:rPr lang="nl-NL" b="1">
                <a:solidFill>
                  <a:srgbClr val="000000"/>
                </a:solidFill>
                <a:latin typeface="Menlo" panose="020B0609030804020204" pitchFamily="49" charset="0"/>
              </a:rPr>
            </a:br>
            <a:r>
              <a:rPr lang="nl-NL" b="1">
                <a:solidFill>
                  <a:srgbClr val="000000"/>
                </a:solidFill>
                <a:latin typeface="Menlo" panose="020B0609030804020204" pitchFamily="49" charset="0"/>
              </a:rPr>
              <a:t>list(p.glob(</a:t>
            </a:r>
            <a:r>
              <a:rPr lang="nl-NL" b="1">
                <a:solidFill>
                  <a:srgbClr val="A31515"/>
                </a:solidFill>
                <a:latin typeface="Menlo" panose="020B0609030804020204" pitchFamily="49" charset="0"/>
              </a:rPr>
              <a:t>'**/*.py'</a:t>
            </a:r>
            <a:r>
              <a:rPr lang="nl-NL" b="1">
                <a:solidFill>
                  <a:srgbClr val="000000"/>
                </a:solidFill>
                <a:latin typeface="Menlo" panose="020B0609030804020204" pitchFamily="49" charset="0"/>
              </a:rPr>
              <a:t>))</a:t>
            </a:r>
          </a:p>
        </p:txBody>
      </p:sp>
      <p:sp>
        <p:nvSpPr>
          <p:cNvPr id="5" name="Rechthoek 4">
            <a:extLst>
              <a:ext uri="{FF2B5EF4-FFF2-40B4-BE49-F238E27FC236}">
                <a16:creationId xmlns:a16="http://schemas.microsoft.com/office/drawing/2014/main" id="{0489981C-21BC-124D-8121-985031609EF0}"/>
              </a:ext>
            </a:extLst>
          </p:cNvPr>
          <p:cNvSpPr/>
          <p:nvPr/>
        </p:nvSpPr>
        <p:spPr>
          <a:xfrm>
            <a:off x="569831" y="3203773"/>
            <a:ext cx="8908200" cy="2338304"/>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3">
            <a:noAutofit/>
          </a:bodyPr>
          <a:lstStyle/>
          <a:p>
            <a:r>
              <a:rPr lang="nl-NL" sz="2000" b="1" dirty="0">
                <a:solidFill>
                  <a:schemeClr val="tx1">
                    <a:lumMod val="75000"/>
                    <a:lumOff val="25000"/>
                  </a:schemeClr>
                </a:solidFill>
                <a:latin typeface="+mn-lt"/>
              </a:rPr>
              <a:t>Path</a:t>
            </a:r>
          </a:p>
          <a:p>
            <a:r>
              <a:rPr lang="nl-NL" sz="2000" b="1" dirty="0">
                <a:solidFill>
                  <a:schemeClr val="tx1">
                    <a:lumMod val="75000"/>
                    <a:lumOff val="25000"/>
                  </a:schemeClr>
                </a:solidFill>
                <a:latin typeface="+mn-lt"/>
              </a:rPr>
              <a:t>PurePath</a:t>
            </a:r>
          </a:p>
          <a:p>
            <a:r>
              <a:rPr lang="nl-NL" sz="2000" b="1" dirty="0">
                <a:solidFill>
                  <a:schemeClr val="tx1">
                    <a:lumMod val="75000"/>
                    <a:lumOff val="25000"/>
                  </a:schemeClr>
                </a:solidFill>
                <a:latin typeface="+mn-lt"/>
              </a:rPr>
              <a:t>WindowsPath</a:t>
            </a:r>
          </a:p>
          <a:p>
            <a:r>
              <a:rPr lang="nl-NL" sz="2000" b="1" dirty="0">
                <a:solidFill>
                  <a:schemeClr val="tx1">
                    <a:lumMod val="75000"/>
                    <a:lumOff val="25000"/>
                  </a:schemeClr>
                </a:solidFill>
                <a:latin typeface="+mn-lt"/>
              </a:rPr>
              <a:t>PureWindowsPath</a:t>
            </a:r>
          </a:p>
          <a:p>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operator /</a:t>
            </a:r>
          </a:p>
          <a:p>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parts</a:t>
            </a:r>
          </a:p>
          <a:p>
            <a:r>
              <a:rPr lang="nl-NL" sz="2000" b="1" dirty="0">
                <a:solidFill>
                  <a:schemeClr val="tx1">
                    <a:lumMod val="75000"/>
                    <a:lumOff val="25000"/>
                  </a:schemeClr>
                </a:solidFill>
                <a:latin typeface="+mn-lt"/>
              </a:rPr>
              <a:t>drive</a:t>
            </a:r>
          </a:p>
          <a:p>
            <a:r>
              <a:rPr lang="nl-NL" sz="2000" b="1" dirty="0">
                <a:solidFill>
                  <a:schemeClr val="tx1">
                    <a:lumMod val="75000"/>
                    <a:lumOff val="25000"/>
                  </a:schemeClr>
                </a:solidFill>
                <a:latin typeface="+mn-lt"/>
              </a:rPr>
              <a:t>root</a:t>
            </a:r>
          </a:p>
          <a:p>
            <a:r>
              <a:rPr lang="nl-NL" sz="2000" b="1" dirty="0">
                <a:solidFill>
                  <a:schemeClr val="tx1">
                    <a:lumMod val="75000"/>
                    <a:lumOff val="25000"/>
                  </a:schemeClr>
                </a:solidFill>
                <a:latin typeface="+mn-lt"/>
              </a:rPr>
              <a:t>anchor</a:t>
            </a:r>
          </a:p>
          <a:p>
            <a:r>
              <a:rPr lang="nl-NL" sz="2000" b="1" dirty="0">
                <a:solidFill>
                  <a:schemeClr val="tx1">
                    <a:lumMod val="75000"/>
                    <a:lumOff val="25000"/>
                  </a:schemeClr>
                </a:solidFill>
                <a:latin typeface="+mn-lt"/>
              </a:rPr>
              <a:t>parent</a:t>
            </a:r>
          </a:p>
          <a:p>
            <a:r>
              <a:rPr lang="nl-NL" sz="2000" b="1" dirty="0">
                <a:solidFill>
                  <a:schemeClr val="tx1">
                    <a:lumMod val="75000"/>
                    <a:lumOff val="25000"/>
                  </a:schemeClr>
                </a:solidFill>
                <a:latin typeface="+mn-lt"/>
              </a:rPr>
              <a:t>parents</a:t>
            </a:r>
          </a:p>
          <a:p>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cwd()</a:t>
            </a:r>
          </a:p>
          <a:p>
            <a:r>
              <a:rPr lang="nl-NL" sz="2000" b="1" dirty="0">
                <a:solidFill>
                  <a:schemeClr val="tx1">
                    <a:lumMod val="75000"/>
                    <a:lumOff val="25000"/>
                  </a:schemeClr>
                </a:solidFill>
                <a:latin typeface="+mn-lt"/>
              </a:rPr>
              <a:t>home()</a:t>
            </a:r>
          </a:p>
          <a:p>
            <a:r>
              <a:rPr lang="nl-NL" sz="2000" b="1" dirty="0">
                <a:solidFill>
                  <a:schemeClr val="tx1">
                    <a:lumMod val="75000"/>
                    <a:lumOff val="25000"/>
                  </a:schemeClr>
                </a:solidFill>
                <a:latin typeface="+mn-lt"/>
              </a:rPr>
              <a:t>chmod()</a:t>
            </a:r>
          </a:p>
          <a:p>
            <a:r>
              <a:rPr lang="nl-NL" sz="2000" b="1" dirty="0">
                <a:solidFill>
                  <a:schemeClr val="tx1">
                    <a:lumMod val="75000"/>
                    <a:lumOff val="25000"/>
                  </a:schemeClr>
                </a:solidFill>
                <a:latin typeface="+mn-lt"/>
              </a:rPr>
              <a:t>exists()</a:t>
            </a:r>
          </a:p>
          <a:p>
            <a:r>
              <a:rPr lang="nl-NL" sz="2000" b="1" dirty="0">
                <a:solidFill>
                  <a:schemeClr val="tx1">
                    <a:lumMod val="75000"/>
                    <a:lumOff val="25000"/>
                  </a:schemeClr>
                </a:solidFill>
                <a:latin typeface="+mn-lt"/>
              </a:rPr>
              <a:t>is_dir()</a:t>
            </a:r>
          </a:p>
          <a:p>
            <a:r>
              <a:rPr lang="nl-NL" sz="2000" b="1" dirty="0">
                <a:solidFill>
                  <a:schemeClr val="tx1">
                    <a:lumMod val="75000"/>
                    <a:lumOff val="25000"/>
                  </a:schemeClr>
                </a:solidFill>
                <a:latin typeface="+mn-lt"/>
              </a:rPr>
              <a:t>is_file()</a:t>
            </a:r>
          </a:p>
          <a:p>
            <a:r>
              <a:rPr lang="nl-NL" sz="2000" b="1" dirty="0">
                <a:solidFill>
                  <a:schemeClr val="tx1">
                    <a:lumMod val="75000"/>
                    <a:lumOff val="25000"/>
                  </a:schemeClr>
                </a:solidFill>
                <a:latin typeface="+mn-lt"/>
              </a:rPr>
              <a:t>glob()</a:t>
            </a:r>
          </a:p>
        </p:txBody>
      </p:sp>
    </p:spTree>
    <p:extLst>
      <p:ext uri="{BB962C8B-B14F-4D97-AF65-F5344CB8AC3E}">
        <p14:creationId xmlns:p14="http://schemas.microsoft.com/office/powerpoint/2010/main" val="910754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F92080-7826-1448-AD16-0B44C407584C}"/>
              </a:ext>
            </a:extLst>
          </p:cNvPr>
          <p:cNvSpPr>
            <a:spLocks noGrp="1"/>
          </p:cNvSpPr>
          <p:nvPr>
            <p:ph type="title"/>
          </p:nvPr>
        </p:nvSpPr>
        <p:spPr/>
        <p:txBody>
          <a:bodyPr/>
          <a:lstStyle/>
          <a:p>
            <a:r>
              <a:rPr lang="nl-NL" dirty="0" err="1"/>
              <a:t>shutil</a:t>
            </a:r>
            <a:endParaRPr lang="nl-NL" dirty="0"/>
          </a:p>
        </p:txBody>
      </p:sp>
      <p:sp>
        <p:nvSpPr>
          <p:cNvPr id="3" name="Tijdelijke aanduiding voor inhoud 2">
            <a:extLst>
              <a:ext uri="{FF2B5EF4-FFF2-40B4-BE49-F238E27FC236}">
                <a16:creationId xmlns:a16="http://schemas.microsoft.com/office/drawing/2014/main" id="{FAD5012D-C075-1641-9B51-E6A27A551316}"/>
              </a:ext>
            </a:extLst>
          </p:cNvPr>
          <p:cNvSpPr>
            <a:spLocks noGrp="1"/>
          </p:cNvSpPr>
          <p:nvPr>
            <p:ph idx="1"/>
          </p:nvPr>
        </p:nvSpPr>
        <p:spPr>
          <a:xfrm>
            <a:off x="575817" y="2012414"/>
            <a:ext cx="8928990" cy="5223411"/>
          </a:xfrm>
        </p:spPr>
        <p:txBody>
          <a:bodyPr/>
          <a:lstStyle/>
          <a:p>
            <a:pPr marL="0" indent="0">
              <a:buNone/>
            </a:pPr>
            <a:r>
              <a:rPr lang="nl-NL" dirty="0"/>
              <a:t>High-level file operations</a:t>
            </a:r>
          </a:p>
          <a:p>
            <a:pPr marL="0" indent="0">
              <a:buNone/>
            </a:pPr>
            <a:endParaRPr lang="nl-NL" dirty="0"/>
          </a:p>
          <a:p>
            <a:r>
              <a:rPr lang="nl-NL" b="1" dirty="0"/>
              <a:t>copy</a:t>
            </a:r>
          </a:p>
          <a:p>
            <a:r>
              <a:rPr lang="nl-NL" b="1" dirty="0" err="1"/>
              <a:t>copytree</a:t>
            </a:r>
            <a:endParaRPr lang="nl-NL" b="1" dirty="0"/>
          </a:p>
          <a:p>
            <a:r>
              <a:rPr lang="nl-NL" b="1" dirty="0" err="1"/>
              <a:t>rmtree</a:t>
            </a:r>
            <a:endParaRPr lang="nl-NL" b="1" dirty="0"/>
          </a:p>
          <a:p>
            <a:r>
              <a:rPr lang="nl-NL" b="1" dirty="0"/>
              <a:t>move</a:t>
            </a:r>
          </a:p>
          <a:p>
            <a:r>
              <a:rPr lang="nl-NL" b="1" dirty="0" err="1"/>
              <a:t>disk_usage</a:t>
            </a:r>
            <a:endParaRPr lang="nl-NL" b="1" dirty="0"/>
          </a:p>
          <a:p>
            <a:r>
              <a:rPr lang="nl-NL" b="1" dirty="0" err="1"/>
              <a:t>chown</a:t>
            </a:r>
            <a:endParaRPr lang="nl-NL" b="1" dirty="0"/>
          </a:p>
          <a:p>
            <a:endParaRPr lang="nl-NL" dirty="0"/>
          </a:p>
        </p:txBody>
      </p:sp>
    </p:spTree>
    <p:extLst>
      <p:ext uri="{BB962C8B-B14F-4D97-AF65-F5344CB8AC3E}">
        <p14:creationId xmlns:p14="http://schemas.microsoft.com/office/powerpoint/2010/main" val="36467082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E58F8E-826A-7645-924F-D127E38DD7B1}"/>
              </a:ext>
            </a:extLst>
          </p:cNvPr>
          <p:cNvSpPr>
            <a:spLocks noGrp="1"/>
          </p:cNvSpPr>
          <p:nvPr>
            <p:ph type="title"/>
          </p:nvPr>
        </p:nvSpPr>
        <p:spPr/>
        <p:txBody>
          <a:bodyPr/>
          <a:lstStyle/>
          <a:p>
            <a:r>
              <a:rPr lang="nl-NL" dirty="0" err="1"/>
              <a:t>glob</a:t>
            </a:r>
            <a:endParaRPr lang="nl-NL" dirty="0"/>
          </a:p>
        </p:txBody>
      </p:sp>
      <p:sp>
        <p:nvSpPr>
          <p:cNvPr id="3" name="Tijdelijke aanduiding voor inhoud 2">
            <a:extLst>
              <a:ext uri="{FF2B5EF4-FFF2-40B4-BE49-F238E27FC236}">
                <a16:creationId xmlns:a16="http://schemas.microsoft.com/office/drawing/2014/main" id="{00112EDA-3D16-1442-A6D3-6B1DEADC8782}"/>
              </a:ext>
            </a:extLst>
          </p:cNvPr>
          <p:cNvSpPr>
            <a:spLocks noGrp="1"/>
          </p:cNvSpPr>
          <p:nvPr>
            <p:ph idx="1"/>
          </p:nvPr>
        </p:nvSpPr>
        <p:spPr/>
        <p:txBody>
          <a:bodyPr/>
          <a:lstStyle/>
          <a:p>
            <a:r>
              <a:rPr lang="nl-NL" dirty="0"/>
              <a:t>The glob module </a:t>
            </a:r>
            <a:r>
              <a:rPr lang="nl-NL" dirty="0" err="1"/>
              <a:t>finds</a:t>
            </a:r>
            <a:r>
              <a:rPr lang="nl-NL" dirty="0"/>
              <a:t> </a:t>
            </a:r>
            <a:r>
              <a:rPr lang="nl-NL" dirty="0" err="1"/>
              <a:t>all</a:t>
            </a:r>
            <a:r>
              <a:rPr lang="nl-NL" dirty="0"/>
              <a:t> </a:t>
            </a:r>
            <a:r>
              <a:rPr lang="nl-NL" dirty="0" err="1"/>
              <a:t>the</a:t>
            </a:r>
            <a:r>
              <a:rPr lang="nl-NL" dirty="0"/>
              <a:t> </a:t>
            </a:r>
            <a:r>
              <a:rPr lang="nl-NL" dirty="0" err="1"/>
              <a:t>pathnames</a:t>
            </a:r>
            <a:r>
              <a:rPr lang="nl-NL" dirty="0"/>
              <a:t> matching a </a:t>
            </a:r>
            <a:r>
              <a:rPr lang="nl-NL" dirty="0" err="1"/>
              <a:t>specified</a:t>
            </a:r>
            <a:r>
              <a:rPr lang="nl-NL" dirty="0"/>
              <a:t> </a:t>
            </a:r>
            <a:r>
              <a:rPr lang="nl-NL" dirty="0" err="1"/>
              <a:t>pattern</a:t>
            </a:r>
            <a:r>
              <a:rPr lang="nl-NL" dirty="0"/>
              <a:t> </a:t>
            </a:r>
            <a:r>
              <a:rPr lang="nl-NL" dirty="0" err="1"/>
              <a:t>according</a:t>
            </a:r>
            <a:r>
              <a:rPr lang="nl-NL" dirty="0"/>
              <a:t> </a:t>
            </a:r>
            <a:r>
              <a:rPr lang="nl-NL" dirty="0" err="1"/>
              <a:t>to</a:t>
            </a:r>
            <a:r>
              <a:rPr lang="nl-NL" dirty="0"/>
              <a:t> </a:t>
            </a:r>
            <a:r>
              <a:rPr lang="nl-NL" dirty="0" err="1"/>
              <a:t>the</a:t>
            </a:r>
            <a:r>
              <a:rPr lang="nl-NL" dirty="0"/>
              <a:t> </a:t>
            </a:r>
            <a:r>
              <a:rPr lang="nl-NL" dirty="0" err="1"/>
              <a:t>rules</a:t>
            </a:r>
            <a:r>
              <a:rPr lang="nl-NL" dirty="0"/>
              <a:t> </a:t>
            </a:r>
            <a:r>
              <a:rPr lang="nl-NL" dirty="0" err="1"/>
              <a:t>used</a:t>
            </a:r>
            <a:r>
              <a:rPr lang="nl-NL" dirty="0"/>
              <a:t> </a:t>
            </a:r>
            <a:r>
              <a:rPr lang="nl-NL" dirty="0" err="1"/>
              <a:t>by</a:t>
            </a:r>
            <a:r>
              <a:rPr lang="nl-NL" dirty="0"/>
              <a:t> </a:t>
            </a:r>
            <a:r>
              <a:rPr lang="nl-NL" dirty="0" err="1"/>
              <a:t>the</a:t>
            </a:r>
            <a:r>
              <a:rPr lang="nl-NL" dirty="0"/>
              <a:t> Unix shell.</a:t>
            </a:r>
          </a:p>
        </p:txBody>
      </p:sp>
      <p:sp>
        <p:nvSpPr>
          <p:cNvPr id="5" name="Rechthoek 4">
            <a:extLst>
              <a:ext uri="{FF2B5EF4-FFF2-40B4-BE49-F238E27FC236}">
                <a16:creationId xmlns:a16="http://schemas.microsoft.com/office/drawing/2014/main" id="{D5EFBDFC-E30C-984F-9A33-C90580718354}"/>
              </a:ext>
            </a:extLst>
          </p:cNvPr>
          <p:cNvSpPr/>
          <p:nvPr/>
        </p:nvSpPr>
        <p:spPr>
          <a:xfrm>
            <a:off x="597129" y="6588149"/>
            <a:ext cx="8907678" cy="646331"/>
          </a:xfrm>
          <a:prstGeom prst="rect">
            <a:avLst/>
          </a:prstGeom>
          <a:solidFill>
            <a:schemeClr val="bg1">
              <a:lumMod val="85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glob</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glob.glob</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'./file[0-9].*'</a:t>
            </a:r>
            <a:r>
              <a:rPr lang="nl-NL"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20454108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subprocess</a:t>
            </a:r>
            <a:endParaRPr lang="nl-NL" dirty="0"/>
          </a:p>
        </p:txBody>
      </p:sp>
      <p:sp>
        <p:nvSpPr>
          <p:cNvPr id="5" name="Tijdelijke aanduiding voor inhoud 4">
            <a:extLst>
              <a:ext uri="{FF2B5EF4-FFF2-40B4-BE49-F238E27FC236}">
                <a16:creationId xmlns:a16="http://schemas.microsoft.com/office/drawing/2014/main" id="{30781A32-28EE-DD42-9613-AF9FDFA7D946}"/>
              </a:ext>
            </a:extLst>
          </p:cNvPr>
          <p:cNvSpPr>
            <a:spLocks noGrp="1"/>
          </p:cNvSpPr>
          <p:nvPr>
            <p:ph idx="1"/>
          </p:nvPr>
        </p:nvSpPr>
        <p:spPr/>
        <p:txBody>
          <a:bodyPr/>
          <a:lstStyle/>
          <a:p>
            <a:r>
              <a:rPr lang="nl-NL" dirty="0"/>
              <a:t>The </a:t>
            </a:r>
            <a:r>
              <a:rPr lang="nl-NL" dirty="0" err="1"/>
              <a:t>subprocess</a:t>
            </a:r>
            <a:r>
              <a:rPr lang="nl-NL" dirty="0"/>
              <a:t> module </a:t>
            </a:r>
            <a:r>
              <a:rPr lang="nl-NL" dirty="0" err="1"/>
              <a:t>allows</a:t>
            </a:r>
            <a:r>
              <a:rPr lang="nl-NL" dirty="0"/>
              <a:t> </a:t>
            </a:r>
            <a:r>
              <a:rPr lang="nl-NL" dirty="0" err="1"/>
              <a:t>you</a:t>
            </a:r>
            <a:r>
              <a:rPr lang="nl-NL" dirty="0"/>
              <a:t> </a:t>
            </a:r>
            <a:r>
              <a:rPr lang="nl-NL" dirty="0" err="1"/>
              <a:t>to</a:t>
            </a:r>
            <a:r>
              <a:rPr lang="nl-NL" dirty="0"/>
              <a:t> </a:t>
            </a:r>
            <a:r>
              <a:rPr lang="nl-NL" dirty="0" err="1"/>
              <a:t>spawn</a:t>
            </a:r>
            <a:r>
              <a:rPr lang="nl-NL" dirty="0"/>
              <a:t> new </a:t>
            </a:r>
            <a:r>
              <a:rPr lang="nl-NL" dirty="0" err="1"/>
              <a:t>processes</a:t>
            </a:r>
            <a:r>
              <a:rPr lang="nl-NL" dirty="0"/>
              <a:t>, </a:t>
            </a:r>
            <a:r>
              <a:rPr lang="nl-NL" dirty="0" err="1"/>
              <a:t>connect</a:t>
            </a:r>
            <a:r>
              <a:rPr lang="nl-NL" dirty="0"/>
              <a:t> </a:t>
            </a:r>
            <a:r>
              <a:rPr lang="nl-NL" dirty="0" err="1"/>
              <a:t>to</a:t>
            </a:r>
            <a:r>
              <a:rPr lang="nl-NL" dirty="0"/>
              <a:t> </a:t>
            </a:r>
            <a:r>
              <a:rPr lang="nl-NL" dirty="0" err="1"/>
              <a:t>their</a:t>
            </a:r>
            <a:r>
              <a:rPr lang="nl-NL" dirty="0"/>
              <a:t> input/output/error </a:t>
            </a:r>
            <a:r>
              <a:rPr lang="nl-NL" dirty="0" err="1"/>
              <a:t>pipes</a:t>
            </a:r>
            <a:r>
              <a:rPr lang="nl-NL" dirty="0"/>
              <a:t>, </a:t>
            </a:r>
            <a:r>
              <a:rPr lang="nl-NL" dirty="0" err="1"/>
              <a:t>and</a:t>
            </a:r>
            <a:r>
              <a:rPr lang="nl-NL" dirty="0"/>
              <a:t> </a:t>
            </a:r>
            <a:r>
              <a:rPr lang="nl-NL" dirty="0" err="1"/>
              <a:t>obtain</a:t>
            </a:r>
            <a:r>
              <a:rPr lang="nl-NL" dirty="0"/>
              <a:t> </a:t>
            </a:r>
            <a:r>
              <a:rPr lang="nl-NL" dirty="0" err="1"/>
              <a:t>their</a:t>
            </a:r>
            <a:r>
              <a:rPr lang="nl-NL" dirty="0"/>
              <a:t> return codes.</a:t>
            </a:r>
          </a:p>
          <a:p>
            <a:pPr marL="0" indent="0">
              <a:buNone/>
            </a:pPr>
            <a:endParaRPr lang="nl-NL" dirty="0"/>
          </a:p>
        </p:txBody>
      </p:sp>
      <p:sp>
        <p:nvSpPr>
          <p:cNvPr id="4" name="Rechthoek 3">
            <a:extLst>
              <a:ext uri="{FF2B5EF4-FFF2-40B4-BE49-F238E27FC236}">
                <a16:creationId xmlns:a16="http://schemas.microsoft.com/office/drawing/2014/main" id="{EEEF6D36-7CBD-6746-81B0-F09A94F69AD3}"/>
              </a:ext>
            </a:extLst>
          </p:cNvPr>
          <p:cNvSpPr/>
          <p:nvPr/>
        </p:nvSpPr>
        <p:spPr>
          <a:xfrm>
            <a:off x="575816" y="5724053"/>
            <a:ext cx="8928991" cy="1477328"/>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subprocess</a:t>
            </a:r>
            <a:endParaRPr lang="nl-NL" b="1" dirty="0">
              <a:solidFill>
                <a:srgbClr val="000000"/>
              </a:solidFill>
              <a:latin typeface="Menlo" panose="020B0609030804020204" pitchFamily="49" charset="0"/>
            </a:endParaRPr>
          </a:p>
          <a:p>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subprocess.run</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ls</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"-l"</a:t>
            </a:r>
            <a:r>
              <a:rPr lang="nl-NL" b="1" dirty="0">
                <a:solidFill>
                  <a:srgbClr val="000000"/>
                </a:solidFill>
                <a:latin typeface="Menlo" panose="020B0609030804020204" pitchFamily="49" charset="0"/>
              </a:rPr>
              <a:t>])</a:t>
            </a:r>
          </a:p>
          <a:p>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subprocess.run</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ls</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"-l"</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dev</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null</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capture_output</a:t>
            </a:r>
            <a:r>
              <a:rPr lang="nl-NL" b="1" dirty="0">
                <a:solidFill>
                  <a:srgbClr val="000000"/>
                </a:solidFill>
                <a:latin typeface="Menlo" panose="020B0609030804020204" pitchFamily="49" charset="0"/>
              </a:rPr>
              <a:t>=</a:t>
            </a:r>
            <a:r>
              <a:rPr lang="nl-NL" b="1" dirty="0">
                <a:solidFill>
                  <a:srgbClr val="0000FF"/>
                </a:solidFill>
                <a:latin typeface="Menlo" panose="020B0609030804020204" pitchFamily="49" charset="0"/>
              </a:rPr>
              <a:t>True</a:t>
            </a:r>
            <a:r>
              <a:rPr lang="nl-NL" b="1" dirty="0">
                <a:solidFill>
                  <a:srgbClr val="000000"/>
                </a:solidFill>
                <a:latin typeface="Menlo" panose="020B0609030804020204" pitchFamily="49" charset="0"/>
              </a:rPr>
              <a:t>)</a:t>
            </a:r>
          </a:p>
        </p:txBody>
      </p:sp>
      <p:sp>
        <p:nvSpPr>
          <p:cNvPr id="8" name="Rechthoek 7">
            <a:extLst>
              <a:ext uri="{FF2B5EF4-FFF2-40B4-BE49-F238E27FC236}">
                <a16:creationId xmlns:a16="http://schemas.microsoft.com/office/drawing/2014/main" id="{3F78C3F2-114D-9746-89DE-66E1DBB15D8B}"/>
              </a:ext>
            </a:extLst>
          </p:cNvPr>
          <p:cNvSpPr/>
          <p:nvPr/>
        </p:nvSpPr>
        <p:spPr>
          <a:xfrm>
            <a:off x="575816" y="3332342"/>
            <a:ext cx="8928991" cy="461519"/>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wrap="square" numCol="3">
            <a:noAutofit/>
          </a:bodyPr>
          <a:lstStyle/>
          <a:p>
            <a:r>
              <a:rPr lang="nl-NL" sz="2400" b="1" dirty="0">
                <a:solidFill>
                  <a:schemeClr val="tx1">
                    <a:lumMod val="75000"/>
                    <a:lumOff val="25000"/>
                  </a:schemeClr>
                </a:solidFill>
                <a:latin typeface="+mn-lt"/>
              </a:rPr>
              <a:t>run</a:t>
            </a:r>
          </a:p>
        </p:txBody>
      </p:sp>
    </p:spTree>
    <p:extLst>
      <p:ext uri="{BB962C8B-B14F-4D97-AF65-F5344CB8AC3E}">
        <p14:creationId xmlns:p14="http://schemas.microsoft.com/office/powerpoint/2010/main" val="39974705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FB4DFE7-7B3B-D547-8544-20CEB35B7FE0}"/>
              </a:ext>
            </a:extLst>
          </p:cNvPr>
          <p:cNvSpPr>
            <a:spLocks noGrp="1"/>
          </p:cNvSpPr>
          <p:nvPr>
            <p:ph type="title"/>
          </p:nvPr>
        </p:nvSpPr>
        <p:spPr/>
        <p:txBody>
          <a:bodyPr/>
          <a:lstStyle/>
          <a:p>
            <a:r>
              <a:rPr lang="nl-NL" dirty="0"/>
              <a:t>tempfile</a:t>
            </a:r>
          </a:p>
        </p:txBody>
      </p:sp>
      <p:sp>
        <p:nvSpPr>
          <p:cNvPr id="4" name="Tijdelijke aanduiding voor inhoud 3">
            <a:extLst>
              <a:ext uri="{FF2B5EF4-FFF2-40B4-BE49-F238E27FC236}">
                <a16:creationId xmlns:a16="http://schemas.microsoft.com/office/drawing/2014/main" id="{3187FA85-115C-A64A-B815-4C89128A381E}"/>
              </a:ext>
            </a:extLst>
          </p:cNvPr>
          <p:cNvSpPr>
            <a:spLocks noGrp="1"/>
          </p:cNvSpPr>
          <p:nvPr>
            <p:ph idx="1"/>
          </p:nvPr>
        </p:nvSpPr>
        <p:spPr/>
        <p:txBody>
          <a:bodyPr/>
          <a:lstStyle/>
          <a:p>
            <a:pPr marL="0" indent="0">
              <a:buNone/>
            </a:pPr>
            <a:r>
              <a:rPr lang="nl-NL" dirty="0" err="1"/>
              <a:t>This</a:t>
            </a:r>
            <a:r>
              <a:rPr lang="nl-NL" dirty="0"/>
              <a:t> module </a:t>
            </a:r>
            <a:r>
              <a:rPr lang="nl-NL" dirty="0" err="1"/>
              <a:t>generates</a:t>
            </a:r>
            <a:r>
              <a:rPr lang="nl-NL" dirty="0"/>
              <a:t> </a:t>
            </a:r>
            <a:r>
              <a:rPr lang="nl-NL" dirty="0" err="1"/>
              <a:t>temporary</a:t>
            </a:r>
            <a:r>
              <a:rPr lang="nl-NL" dirty="0"/>
              <a:t> files </a:t>
            </a:r>
            <a:r>
              <a:rPr lang="nl-NL" dirty="0" err="1"/>
              <a:t>and</a:t>
            </a:r>
            <a:r>
              <a:rPr lang="nl-NL" dirty="0"/>
              <a:t> directories. </a:t>
            </a:r>
          </a:p>
          <a:p>
            <a:pPr marL="0" indent="0">
              <a:buNone/>
            </a:pPr>
            <a:r>
              <a:rPr lang="nl-NL" dirty="0"/>
              <a:t>It </a:t>
            </a:r>
            <a:r>
              <a:rPr lang="nl-NL" dirty="0" err="1"/>
              <a:t>works</a:t>
            </a:r>
            <a:r>
              <a:rPr lang="nl-NL" dirty="0"/>
              <a:t> on </a:t>
            </a:r>
            <a:r>
              <a:rPr lang="nl-NL" dirty="0" err="1"/>
              <a:t>all</a:t>
            </a:r>
            <a:r>
              <a:rPr lang="nl-NL" dirty="0"/>
              <a:t> </a:t>
            </a:r>
            <a:r>
              <a:rPr lang="nl-NL" dirty="0" err="1"/>
              <a:t>supported</a:t>
            </a:r>
            <a:r>
              <a:rPr lang="nl-NL" dirty="0"/>
              <a:t> platforms.</a:t>
            </a:r>
          </a:p>
          <a:p>
            <a:pPr marL="0" indent="0">
              <a:buNone/>
            </a:pPr>
            <a:endParaRPr lang="nl-NL" dirty="0"/>
          </a:p>
          <a:p>
            <a:r>
              <a:rPr lang="nl-NL" b="1" dirty="0" err="1"/>
              <a:t>TemporaryFile</a:t>
            </a:r>
            <a:endParaRPr lang="nl-NL" b="1" dirty="0"/>
          </a:p>
          <a:p>
            <a:r>
              <a:rPr lang="nl-NL" b="1" dirty="0" err="1"/>
              <a:t>NamedTemporaryFile</a:t>
            </a:r>
            <a:endParaRPr lang="nl-NL" b="1" dirty="0"/>
          </a:p>
          <a:p>
            <a:r>
              <a:rPr lang="nl-NL" b="1" dirty="0" err="1"/>
              <a:t>TemporaryDirectory</a:t>
            </a:r>
            <a:endParaRPr lang="nl-NL" b="1" dirty="0"/>
          </a:p>
          <a:p>
            <a:endParaRPr lang="nl-NL" dirty="0"/>
          </a:p>
        </p:txBody>
      </p:sp>
      <p:sp>
        <p:nvSpPr>
          <p:cNvPr id="5" name="Rechthoek 4">
            <a:extLst>
              <a:ext uri="{FF2B5EF4-FFF2-40B4-BE49-F238E27FC236}">
                <a16:creationId xmlns:a16="http://schemas.microsoft.com/office/drawing/2014/main" id="{EB674A88-468A-BC46-B04C-9797C2D7C776}"/>
              </a:ext>
            </a:extLst>
          </p:cNvPr>
          <p:cNvSpPr/>
          <p:nvPr/>
        </p:nvSpPr>
        <p:spPr>
          <a:xfrm>
            <a:off x="575815" y="5436021"/>
            <a:ext cx="8928991" cy="1754326"/>
          </a:xfrm>
          <a:prstGeom prst="rect">
            <a:avLst/>
          </a:prstGeom>
          <a:solidFill>
            <a:schemeClr val="bg1">
              <a:lumMod val="85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tempfile</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tempfile.TemporaryFile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fp</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fp.write</a:t>
            </a:r>
            <a:r>
              <a:rPr lang="nl-NL" b="1" dirty="0">
                <a:solidFill>
                  <a:srgbClr val="000000"/>
                </a:solidFill>
                <a:latin typeface="Menlo" panose="020B0609030804020204" pitchFamily="49" charset="0"/>
              </a:rPr>
              <a:t>(</a:t>
            </a:r>
            <a:r>
              <a:rPr lang="nl-NL" b="1" dirty="0" err="1">
                <a:solidFill>
                  <a:srgbClr val="0000FF"/>
                </a:solidFill>
                <a:latin typeface="Menlo" panose="020B0609030804020204" pitchFamily="49" charset="0"/>
              </a:rPr>
              <a:t>b</a:t>
            </a:r>
            <a:r>
              <a:rPr lang="nl-NL" b="1" dirty="0" err="1">
                <a:solidFill>
                  <a:srgbClr val="A31515"/>
                </a:solidFill>
                <a:latin typeface="Menlo" panose="020B0609030804020204" pitchFamily="49" charset="0"/>
              </a:rPr>
              <a:t>'Hello</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world</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fp.seek</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0</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fp.read</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720965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A17F85-5E07-7A51-7EE5-881D225508CA}"/>
              </a:ext>
            </a:extLst>
          </p:cNvPr>
          <p:cNvSpPr>
            <a:spLocks noGrp="1"/>
          </p:cNvSpPr>
          <p:nvPr>
            <p:ph type="title"/>
          </p:nvPr>
        </p:nvSpPr>
        <p:spPr/>
        <p:txBody>
          <a:bodyPr/>
          <a:lstStyle/>
          <a:p>
            <a:r>
              <a:rPr lang="nl-NL" dirty="0"/>
              <a:t>Democodes</a:t>
            </a:r>
          </a:p>
        </p:txBody>
      </p:sp>
      <p:sp>
        <p:nvSpPr>
          <p:cNvPr id="3" name="Tijdelijke aanduiding voor inhoud 2">
            <a:extLst>
              <a:ext uri="{FF2B5EF4-FFF2-40B4-BE49-F238E27FC236}">
                <a16:creationId xmlns:a16="http://schemas.microsoft.com/office/drawing/2014/main" id="{1C5C88E7-0809-7307-FA72-A8809D7B0079}"/>
              </a:ext>
            </a:extLst>
          </p:cNvPr>
          <p:cNvSpPr>
            <a:spLocks noGrp="1"/>
          </p:cNvSpPr>
          <p:nvPr>
            <p:ph idx="1"/>
          </p:nvPr>
        </p:nvSpPr>
        <p:spPr/>
        <p:txBody>
          <a:bodyPr/>
          <a:lstStyle/>
          <a:p>
            <a:r>
              <a:rPr lang="nl-NL" dirty="0"/>
              <a:t>DemoDatetime.py</a:t>
            </a:r>
          </a:p>
          <a:p>
            <a:r>
              <a:rPr lang="nl-NL" dirty="0"/>
              <a:t>DemoGlob.py</a:t>
            </a:r>
          </a:p>
          <a:p>
            <a:r>
              <a:rPr lang="nl-NL" dirty="0"/>
              <a:t>DemoPathlib.py</a:t>
            </a:r>
          </a:p>
          <a:p>
            <a:r>
              <a:rPr lang="nl-NL" dirty="0"/>
              <a:t>DemoSubprocess.py</a:t>
            </a:r>
          </a:p>
          <a:p>
            <a:r>
              <a:rPr lang="nl-NL" dirty="0"/>
              <a:t>DemoSys.py</a:t>
            </a:r>
          </a:p>
          <a:p>
            <a:endParaRPr lang="nl-NL" dirty="0"/>
          </a:p>
        </p:txBody>
      </p:sp>
    </p:spTree>
    <p:extLst>
      <p:ext uri="{BB962C8B-B14F-4D97-AF65-F5344CB8AC3E}">
        <p14:creationId xmlns:p14="http://schemas.microsoft.com/office/powerpoint/2010/main" val="14209353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9A2BB8B6-FC14-8A46-A932-EC716FEB55F7}"/>
              </a:ext>
            </a:extLst>
          </p:cNvPr>
          <p:cNvSpPr>
            <a:spLocks noGrp="1"/>
          </p:cNvSpPr>
          <p:nvPr>
            <p:ph idx="1"/>
          </p:nvPr>
        </p:nvSpPr>
        <p:spPr/>
        <p:txBody>
          <a:bodyPr/>
          <a:lstStyle/>
          <a:p>
            <a:r>
              <a:rPr lang="nl-NL" dirty="0"/>
              <a:t>The </a:t>
            </a:r>
            <a:r>
              <a:rPr lang="nl-NL" dirty="0" err="1"/>
              <a:t>datetime</a:t>
            </a:r>
            <a:r>
              <a:rPr lang="nl-NL" dirty="0"/>
              <a:t> module </a:t>
            </a:r>
            <a:r>
              <a:rPr lang="nl-NL" dirty="0" err="1"/>
              <a:t>supplies</a:t>
            </a:r>
            <a:r>
              <a:rPr lang="nl-NL" dirty="0"/>
              <a:t> </a:t>
            </a:r>
            <a:br>
              <a:rPr lang="nl-NL" dirty="0"/>
            </a:br>
            <a:r>
              <a:rPr lang="nl-NL" dirty="0"/>
              <a:t>classes </a:t>
            </a:r>
            <a:r>
              <a:rPr lang="nl-NL" dirty="0" err="1"/>
              <a:t>for</a:t>
            </a:r>
            <a:r>
              <a:rPr lang="nl-NL" dirty="0"/>
              <a:t> </a:t>
            </a:r>
            <a:r>
              <a:rPr lang="nl-NL" dirty="0" err="1"/>
              <a:t>manipulating</a:t>
            </a:r>
            <a:r>
              <a:rPr lang="nl-NL" dirty="0"/>
              <a:t> </a:t>
            </a:r>
            <a:br>
              <a:rPr lang="nl-NL" dirty="0"/>
            </a:br>
            <a:r>
              <a:rPr lang="nl-NL" dirty="0"/>
              <a:t>dates </a:t>
            </a:r>
            <a:r>
              <a:rPr lang="nl-NL" dirty="0" err="1"/>
              <a:t>and</a:t>
            </a:r>
            <a:r>
              <a:rPr lang="nl-NL" dirty="0"/>
              <a:t> </a:t>
            </a:r>
            <a:r>
              <a:rPr lang="nl-NL" dirty="0" err="1"/>
              <a:t>times</a:t>
            </a:r>
            <a:r>
              <a:rPr lang="nl-NL" dirty="0"/>
              <a:t>.</a:t>
            </a:r>
          </a:p>
        </p:txBody>
      </p:sp>
      <p:sp>
        <p:nvSpPr>
          <p:cNvPr id="2" name="Titel 1">
            <a:extLst>
              <a:ext uri="{FF2B5EF4-FFF2-40B4-BE49-F238E27FC236}">
                <a16:creationId xmlns:a16="http://schemas.microsoft.com/office/drawing/2014/main" id="{20088750-A72B-5048-9C05-98D010E1AA7B}"/>
              </a:ext>
            </a:extLst>
          </p:cNvPr>
          <p:cNvSpPr>
            <a:spLocks noGrp="1"/>
          </p:cNvSpPr>
          <p:nvPr>
            <p:ph type="title"/>
          </p:nvPr>
        </p:nvSpPr>
        <p:spPr/>
        <p:txBody>
          <a:bodyPr/>
          <a:lstStyle/>
          <a:p>
            <a:r>
              <a:rPr lang="nl-NL" dirty="0" err="1"/>
              <a:t>datetime</a:t>
            </a:r>
            <a:r>
              <a:rPr lang="nl-NL" dirty="0"/>
              <a:t> - Basic date </a:t>
            </a:r>
            <a:r>
              <a:rPr lang="nl-NL" dirty="0" err="1"/>
              <a:t>and</a:t>
            </a:r>
            <a:r>
              <a:rPr lang="nl-NL" dirty="0"/>
              <a:t> time types</a:t>
            </a:r>
          </a:p>
        </p:txBody>
      </p:sp>
      <p:sp>
        <p:nvSpPr>
          <p:cNvPr id="3" name="Rechthoek 2">
            <a:extLst>
              <a:ext uri="{FF2B5EF4-FFF2-40B4-BE49-F238E27FC236}">
                <a16:creationId xmlns:a16="http://schemas.microsoft.com/office/drawing/2014/main" id="{0171BB1E-E9AD-4146-BDEC-97AB7D3594BD}"/>
              </a:ext>
            </a:extLst>
          </p:cNvPr>
          <p:cNvSpPr/>
          <p:nvPr/>
        </p:nvSpPr>
        <p:spPr>
          <a:xfrm>
            <a:off x="575816" y="4514492"/>
            <a:ext cx="8908200" cy="864096"/>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3">
            <a:noAutofit/>
          </a:bodyPr>
          <a:lstStyle/>
          <a:p>
            <a:r>
              <a:rPr lang="nl-NL" sz="2400" b="1" dirty="0" err="1">
                <a:solidFill>
                  <a:schemeClr val="tx1">
                    <a:lumMod val="75000"/>
                    <a:lumOff val="25000"/>
                  </a:schemeClr>
                </a:solidFill>
                <a:latin typeface="+mn-lt"/>
              </a:rPr>
              <a:t>strftime</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strptime</a:t>
            </a:r>
            <a:endParaRPr lang="nl-NL" sz="2400" b="1" dirty="0">
              <a:solidFill>
                <a:schemeClr val="tx1">
                  <a:lumMod val="75000"/>
                  <a:lumOff val="25000"/>
                </a:schemeClr>
              </a:solidFill>
              <a:latin typeface="+mn-lt"/>
            </a:endParaRPr>
          </a:p>
        </p:txBody>
      </p:sp>
      <p:sp>
        <p:nvSpPr>
          <p:cNvPr id="5" name="Rechthoek 4">
            <a:extLst>
              <a:ext uri="{FF2B5EF4-FFF2-40B4-BE49-F238E27FC236}">
                <a16:creationId xmlns:a16="http://schemas.microsoft.com/office/drawing/2014/main" id="{DE14B91E-A28F-E142-89A7-E29460E8D521}"/>
              </a:ext>
            </a:extLst>
          </p:cNvPr>
          <p:cNvSpPr/>
          <p:nvPr/>
        </p:nvSpPr>
        <p:spPr>
          <a:xfrm>
            <a:off x="589483" y="5758497"/>
            <a:ext cx="8930049" cy="1477328"/>
          </a:xfrm>
          <a:prstGeom prst="rect">
            <a:avLst/>
          </a:prstGeom>
          <a:solidFill>
            <a:schemeClr val="bg2"/>
          </a:solidFill>
          <a:ln>
            <a:solidFill>
              <a:schemeClr val="bg2">
                <a:lumMod val="50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from</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datetime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date</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d = date(</a:t>
            </a:r>
            <a:r>
              <a:rPr lang="nl-NL" b="1" dirty="0">
                <a:solidFill>
                  <a:srgbClr val="098658"/>
                </a:solidFill>
                <a:latin typeface="Menlo" panose="020B0609030804020204" pitchFamily="49" charset="0"/>
              </a:rPr>
              <a:t>2020</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28</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print(</a:t>
            </a:r>
            <a:r>
              <a:rPr lang="nl-NL" b="1" dirty="0" err="1">
                <a:solidFill>
                  <a:srgbClr val="000000"/>
                </a:solidFill>
                <a:latin typeface="Menlo" panose="020B0609030804020204" pitchFamily="49" charset="0"/>
              </a:rPr>
              <a:t>d.strftime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'%Y-%m-%d'</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
        <p:nvSpPr>
          <p:cNvPr id="7" name="Rechthoek 6">
            <a:extLst>
              <a:ext uri="{FF2B5EF4-FFF2-40B4-BE49-F238E27FC236}">
                <a16:creationId xmlns:a16="http://schemas.microsoft.com/office/drawing/2014/main" id="{368DB8C1-69BE-6343-952F-592709E218D2}"/>
              </a:ext>
            </a:extLst>
          </p:cNvPr>
          <p:cNvSpPr/>
          <p:nvPr/>
        </p:nvSpPr>
        <p:spPr>
          <a:xfrm>
            <a:off x="5511991" y="2067383"/>
            <a:ext cx="3960440" cy="2067200"/>
          </a:xfrm>
          <a:prstGeom prst="rect">
            <a:avLst/>
          </a:prstGeom>
          <a:solidFill>
            <a:schemeClr val="accent6">
              <a:lumMod val="40000"/>
              <a:lumOff val="6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1">
            <a:noAutofit/>
          </a:bodyPr>
          <a:lstStyle/>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datetime.date</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datetime.time</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datetime.datetime</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datetime.timedelta</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datetime.tzinfo</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datetime.timezone</a:t>
            </a:r>
            <a:endParaRPr lang="nl-NL" sz="2000" b="1" dirty="0">
              <a:solidFill>
                <a:schemeClr val="tx1">
                  <a:lumMod val="75000"/>
                  <a:lumOff val="25000"/>
                </a:schemeClr>
              </a:solidFill>
              <a:latin typeface="+mn-lt"/>
            </a:endParaRPr>
          </a:p>
        </p:txBody>
      </p:sp>
    </p:spTree>
    <p:extLst>
      <p:ext uri="{BB962C8B-B14F-4D97-AF65-F5344CB8AC3E}">
        <p14:creationId xmlns:p14="http://schemas.microsoft.com/office/powerpoint/2010/main" val="8225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DCD34B-86AD-7A4B-9203-69BACE5B572A}"/>
              </a:ext>
            </a:extLst>
          </p:cNvPr>
          <p:cNvSpPr>
            <a:spLocks noGrp="1"/>
          </p:cNvSpPr>
          <p:nvPr>
            <p:ph type="title"/>
          </p:nvPr>
        </p:nvSpPr>
        <p:spPr/>
        <p:txBody>
          <a:bodyPr/>
          <a:lstStyle/>
          <a:p>
            <a:r>
              <a:rPr lang="nl-NL"/>
              <a:t>sys</a:t>
            </a:r>
          </a:p>
        </p:txBody>
      </p:sp>
      <p:sp>
        <p:nvSpPr>
          <p:cNvPr id="3" name="Tijdelijke aanduiding voor inhoud 2">
            <a:extLst>
              <a:ext uri="{FF2B5EF4-FFF2-40B4-BE49-F238E27FC236}">
                <a16:creationId xmlns:a16="http://schemas.microsoft.com/office/drawing/2014/main" id="{91439B65-940E-F041-AE24-687B2DA2818E}"/>
              </a:ext>
            </a:extLst>
          </p:cNvPr>
          <p:cNvSpPr>
            <a:spLocks noGrp="1"/>
          </p:cNvSpPr>
          <p:nvPr>
            <p:ph idx="1"/>
          </p:nvPr>
        </p:nvSpPr>
        <p:spPr/>
        <p:txBody>
          <a:bodyPr/>
          <a:lstStyle/>
          <a:p>
            <a:r>
              <a:rPr lang="nl-NL"/>
              <a:t>Get the current version of Python</a:t>
            </a:r>
          </a:p>
          <a:p>
            <a:r>
              <a:rPr lang="nl-NL"/>
              <a:t>Return the message you are currently running Python version …</a:t>
            </a:r>
          </a:p>
        </p:txBody>
      </p:sp>
      <p:sp>
        <p:nvSpPr>
          <p:cNvPr id="4" name="Tekstvak 3">
            <a:extLst>
              <a:ext uri="{FF2B5EF4-FFF2-40B4-BE49-F238E27FC236}">
                <a16:creationId xmlns:a16="http://schemas.microsoft.com/office/drawing/2014/main" id="{F24CB364-A306-31E5-828E-05BF7FAC3B32}"/>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2.1</a:t>
            </a:r>
          </a:p>
        </p:txBody>
      </p:sp>
      <p:pic>
        <p:nvPicPr>
          <p:cNvPr id="6" name="Afbeelding 5">
            <a:extLst>
              <a:ext uri="{FF2B5EF4-FFF2-40B4-BE49-F238E27FC236}">
                <a16:creationId xmlns:a16="http://schemas.microsoft.com/office/drawing/2014/main" id="{4B97FCF1-6D6E-E10D-E6DD-3DF0DE3329A4}"/>
              </a:ext>
            </a:extLst>
          </p:cNvPr>
          <p:cNvPicPr>
            <a:picLocks noChangeAspect="1"/>
          </p:cNvPicPr>
          <p:nvPr/>
        </p:nvPicPr>
        <p:blipFill>
          <a:blip r:embed="rId2"/>
          <a:stretch>
            <a:fillRect/>
          </a:stretch>
        </p:blipFill>
        <p:spPr>
          <a:xfrm>
            <a:off x="143768" y="2915741"/>
            <a:ext cx="7024912" cy="2376264"/>
          </a:xfrm>
          <a:prstGeom prst="rect">
            <a:avLst/>
          </a:prstGeom>
        </p:spPr>
      </p:pic>
      <p:pic>
        <p:nvPicPr>
          <p:cNvPr id="8" name="Afbeelding 7">
            <a:extLst>
              <a:ext uri="{FF2B5EF4-FFF2-40B4-BE49-F238E27FC236}">
                <a16:creationId xmlns:a16="http://schemas.microsoft.com/office/drawing/2014/main" id="{D6C3C829-96FD-378F-D929-A950B9DA8485}"/>
              </a:ext>
            </a:extLst>
          </p:cNvPr>
          <p:cNvPicPr>
            <a:picLocks noChangeAspect="1"/>
          </p:cNvPicPr>
          <p:nvPr/>
        </p:nvPicPr>
        <p:blipFill>
          <a:blip r:embed="rId3"/>
          <a:stretch>
            <a:fillRect/>
          </a:stretch>
        </p:blipFill>
        <p:spPr>
          <a:xfrm>
            <a:off x="165821" y="5003973"/>
            <a:ext cx="7034366" cy="2736304"/>
          </a:xfrm>
          <a:prstGeom prst="rect">
            <a:avLst/>
          </a:prstGeom>
        </p:spPr>
      </p:pic>
    </p:spTree>
    <p:extLst>
      <p:ext uri="{BB962C8B-B14F-4D97-AF65-F5344CB8AC3E}">
        <p14:creationId xmlns:p14="http://schemas.microsoft.com/office/powerpoint/2010/main" val="41561781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B05D9E-D0E0-4143-B913-DC5C924F6057}"/>
              </a:ext>
            </a:extLst>
          </p:cNvPr>
          <p:cNvSpPr>
            <a:spLocks noGrp="1"/>
          </p:cNvSpPr>
          <p:nvPr>
            <p:ph type="title"/>
          </p:nvPr>
        </p:nvSpPr>
        <p:spPr/>
        <p:txBody>
          <a:bodyPr/>
          <a:lstStyle/>
          <a:p>
            <a:r>
              <a:rPr lang="nl-NL"/>
              <a:t>os</a:t>
            </a:r>
          </a:p>
        </p:txBody>
      </p:sp>
      <p:sp>
        <p:nvSpPr>
          <p:cNvPr id="3" name="Tijdelijke aanduiding voor inhoud 2">
            <a:extLst>
              <a:ext uri="{FF2B5EF4-FFF2-40B4-BE49-F238E27FC236}">
                <a16:creationId xmlns:a16="http://schemas.microsoft.com/office/drawing/2014/main" id="{55D60E3D-429D-0E42-8BC5-A50ADF0D6BC1}"/>
              </a:ext>
            </a:extLst>
          </p:cNvPr>
          <p:cNvSpPr>
            <a:spLocks noGrp="1"/>
          </p:cNvSpPr>
          <p:nvPr>
            <p:ph idx="1"/>
          </p:nvPr>
        </p:nvSpPr>
        <p:spPr/>
        <p:txBody>
          <a:bodyPr/>
          <a:lstStyle/>
          <a:p>
            <a:r>
              <a:rPr lang="nl-NL"/>
              <a:t>Use the os library to get the contents of a directory in a list.</a:t>
            </a:r>
          </a:p>
        </p:txBody>
      </p:sp>
      <p:sp>
        <p:nvSpPr>
          <p:cNvPr id="4" name="Tekstvak 3">
            <a:extLst>
              <a:ext uri="{FF2B5EF4-FFF2-40B4-BE49-F238E27FC236}">
                <a16:creationId xmlns:a16="http://schemas.microsoft.com/office/drawing/2014/main" id="{BDF532D6-0061-FD5B-63B0-04F100528760}"/>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2.2</a:t>
            </a:r>
          </a:p>
        </p:txBody>
      </p:sp>
    </p:spTree>
    <p:extLst>
      <p:ext uri="{BB962C8B-B14F-4D97-AF65-F5344CB8AC3E}">
        <p14:creationId xmlns:p14="http://schemas.microsoft.com/office/powerpoint/2010/main" val="1037063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FC28BF-F0A3-B240-B7A3-3D8FE5F77E20}"/>
              </a:ext>
            </a:extLst>
          </p:cNvPr>
          <p:cNvSpPr>
            <a:spLocks noGrp="1"/>
          </p:cNvSpPr>
          <p:nvPr>
            <p:ph type="title"/>
          </p:nvPr>
        </p:nvSpPr>
        <p:spPr/>
        <p:txBody>
          <a:bodyPr/>
          <a:lstStyle/>
          <a:p>
            <a:r>
              <a:rPr lang="nl-NL" dirty="0"/>
              <a:t>Read </a:t>
            </a:r>
            <a:r>
              <a:rPr lang="nl-NL" dirty="0" err="1"/>
              <a:t>from</a:t>
            </a:r>
            <a:r>
              <a:rPr lang="nl-NL" dirty="0"/>
              <a:t> a file</a:t>
            </a:r>
          </a:p>
        </p:txBody>
      </p:sp>
      <p:sp>
        <p:nvSpPr>
          <p:cNvPr id="3" name="Tijdelijke aanduiding voor inhoud 2">
            <a:extLst>
              <a:ext uri="{FF2B5EF4-FFF2-40B4-BE49-F238E27FC236}">
                <a16:creationId xmlns:a16="http://schemas.microsoft.com/office/drawing/2014/main" id="{4AD4187D-9021-3943-B6EA-04C5A52D35EC}"/>
              </a:ext>
            </a:extLst>
          </p:cNvPr>
          <p:cNvSpPr>
            <a:spLocks noGrp="1"/>
          </p:cNvSpPr>
          <p:nvPr>
            <p:ph idx="1"/>
          </p:nvPr>
        </p:nvSpPr>
        <p:spPr/>
        <p:txBody>
          <a:bodyPr/>
          <a:lstStyle/>
          <a:p>
            <a:r>
              <a:rPr lang="nl-NL" dirty="0"/>
              <a:t>The </a:t>
            </a:r>
            <a:r>
              <a:rPr lang="nl-NL" b="1" dirty="0"/>
              <a:t>open()</a:t>
            </a:r>
            <a:r>
              <a:rPr lang="nl-NL" dirty="0"/>
              <a:t> built-in </a:t>
            </a:r>
            <a:r>
              <a:rPr lang="nl-NL" dirty="0" err="1"/>
              <a:t>function</a:t>
            </a:r>
            <a:r>
              <a:rPr lang="nl-NL" dirty="0"/>
              <a:t> is </a:t>
            </a:r>
            <a:r>
              <a:rPr lang="nl-NL" dirty="0" err="1"/>
              <a:t>used</a:t>
            </a:r>
            <a:r>
              <a:rPr lang="nl-NL" dirty="0"/>
              <a:t> </a:t>
            </a:r>
            <a:r>
              <a:rPr lang="nl-NL" dirty="0" err="1"/>
              <a:t>to</a:t>
            </a:r>
            <a:r>
              <a:rPr lang="nl-NL" dirty="0"/>
              <a:t> access files</a:t>
            </a:r>
          </a:p>
          <a:p>
            <a:r>
              <a:rPr lang="nl-NL" dirty="0"/>
              <a:t>A file </a:t>
            </a:r>
            <a:r>
              <a:rPr lang="nl-NL" dirty="0" err="1"/>
              <a:t>can</a:t>
            </a:r>
            <a:r>
              <a:rPr lang="nl-NL" dirty="0"/>
              <a:t> </a:t>
            </a:r>
            <a:r>
              <a:rPr lang="nl-NL" dirty="0" err="1"/>
              <a:t>be</a:t>
            </a:r>
            <a:r>
              <a:rPr lang="nl-NL" dirty="0"/>
              <a:t> </a:t>
            </a:r>
            <a:r>
              <a:rPr lang="nl-NL" dirty="0" err="1"/>
              <a:t>opened</a:t>
            </a:r>
            <a:r>
              <a:rPr lang="nl-NL" dirty="0"/>
              <a:t> in different modes: </a:t>
            </a:r>
            <a:r>
              <a:rPr lang="nl-NL" dirty="0" err="1"/>
              <a:t>read</a:t>
            </a:r>
            <a:r>
              <a:rPr lang="nl-NL" dirty="0"/>
              <a:t>, </a:t>
            </a:r>
            <a:r>
              <a:rPr lang="nl-NL" dirty="0" err="1"/>
              <a:t>write</a:t>
            </a:r>
            <a:r>
              <a:rPr lang="nl-NL" dirty="0"/>
              <a:t> or append</a:t>
            </a:r>
          </a:p>
          <a:p>
            <a:r>
              <a:rPr lang="nl-NL" dirty="0"/>
              <a:t>The </a:t>
            </a:r>
            <a:r>
              <a:rPr lang="nl-NL" dirty="0" err="1"/>
              <a:t>keyword</a:t>
            </a:r>
            <a:r>
              <a:rPr lang="nl-NL" dirty="0"/>
              <a:t> </a:t>
            </a:r>
            <a:r>
              <a:rPr lang="nl-NL" b="1" dirty="0" err="1"/>
              <a:t>with</a:t>
            </a:r>
            <a:r>
              <a:rPr lang="nl-NL" dirty="0"/>
              <a:t> </a:t>
            </a:r>
            <a:r>
              <a:rPr lang="nl-NL" dirty="0" err="1"/>
              <a:t>specifies</a:t>
            </a:r>
            <a:r>
              <a:rPr lang="nl-NL" dirty="0"/>
              <a:t> a context manager</a:t>
            </a:r>
          </a:p>
        </p:txBody>
      </p:sp>
      <p:sp>
        <p:nvSpPr>
          <p:cNvPr id="4" name="Rechthoek 3">
            <a:extLst>
              <a:ext uri="{FF2B5EF4-FFF2-40B4-BE49-F238E27FC236}">
                <a16:creationId xmlns:a16="http://schemas.microsoft.com/office/drawing/2014/main" id="{E4961B8C-940B-FF4E-AAC7-4017716108F1}"/>
              </a:ext>
            </a:extLst>
          </p:cNvPr>
          <p:cNvSpPr/>
          <p:nvPr/>
        </p:nvSpPr>
        <p:spPr>
          <a:xfrm>
            <a:off x="615501" y="4927501"/>
            <a:ext cx="8897120" cy="2308324"/>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00"/>
                </a:solidFill>
                <a:latin typeface="Menlo" panose="020B0609030804020204" pitchFamily="49" charset="0"/>
              </a:rPr>
              <a:t>keyword</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'xxx'</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data.txt</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open(</a:t>
            </a:r>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line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f:</a:t>
            </a:r>
          </a:p>
          <a:p>
            <a:r>
              <a:rPr lang="nl-NL" b="1" dirty="0">
                <a:solidFill>
                  <a:srgbClr val="000000"/>
                </a:solidFill>
                <a:latin typeface="Menlo" panose="020B0609030804020204" pitchFamily="49" charset="0"/>
              </a:rPr>
              <a:t>        line = </a:t>
            </a:r>
            <a:r>
              <a:rPr lang="nl-NL" b="1" dirty="0" err="1">
                <a:solidFill>
                  <a:srgbClr val="000000"/>
                </a:solidFill>
                <a:latin typeface="Menlo" panose="020B0609030804020204" pitchFamily="49" charset="0"/>
              </a:rPr>
              <a:t>line.strip</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if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keyword</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line:</a:t>
            </a:r>
          </a:p>
          <a:p>
            <a:r>
              <a:rPr lang="nl-NL" b="1" dirty="0">
                <a:solidFill>
                  <a:srgbClr val="000000"/>
                </a:solidFill>
                <a:latin typeface="Menlo" panose="020B0609030804020204" pitchFamily="49" charset="0"/>
              </a:rPr>
              <a:t>            print(line)</a:t>
            </a:r>
          </a:p>
        </p:txBody>
      </p:sp>
      <p:sp>
        <p:nvSpPr>
          <p:cNvPr id="5" name="Rechthoek 4">
            <a:extLst>
              <a:ext uri="{FF2B5EF4-FFF2-40B4-BE49-F238E27FC236}">
                <a16:creationId xmlns:a16="http://schemas.microsoft.com/office/drawing/2014/main" id="{2D717270-8C52-F944-9A4F-4C94210C885A}"/>
              </a:ext>
            </a:extLst>
          </p:cNvPr>
          <p:cNvSpPr/>
          <p:nvPr/>
        </p:nvSpPr>
        <p:spPr>
          <a:xfrm>
            <a:off x="575816" y="3923853"/>
            <a:ext cx="8908200" cy="787228"/>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3">
            <a:noAutofit/>
          </a:bodyPr>
          <a:lstStyle/>
          <a:p>
            <a:r>
              <a:rPr lang="nl-NL" sz="2000" dirty="0" err="1">
                <a:solidFill>
                  <a:schemeClr val="tx1"/>
                </a:solidFill>
              </a:rPr>
              <a:t>read</a:t>
            </a:r>
            <a:endParaRPr lang="nl-NL" sz="2000" dirty="0">
              <a:solidFill>
                <a:schemeClr val="tx1"/>
              </a:solidFill>
            </a:endParaRPr>
          </a:p>
          <a:p>
            <a:r>
              <a:rPr lang="nl-NL" sz="2000" dirty="0" err="1">
                <a:solidFill>
                  <a:schemeClr val="tx1"/>
                </a:solidFill>
              </a:rPr>
              <a:t>readline</a:t>
            </a:r>
            <a:endParaRPr lang="nl-NL" sz="2000" dirty="0">
              <a:solidFill>
                <a:schemeClr val="tx1"/>
              </a:solidFill>
            </a:endParaRPr>
          </a:p>
          <a:p>
            <a:r>
              <a:rPr lang="nl-NL" sz="2000" dirty="0" err="1">
                <a:solidFill>
                  <a:schemeClr val="tx1"/>
                </a:solidFill>
              </a:rPr>
              <a:t>readlines</a:t>
            </a:r>
            <a:endParaRPr lang="nl-NL" sz="2000" dirty="0">
              <a:solidFill>
                <a:schemeClr val="tx1"/>
              </a:solidFill>
            </a:endParaRPr>
          </a:p>
          <a:p>
            <a:r>
              <a:rPr lang="nl-NL" sz="2000" dirty="0" err="1">
                <a:solidFill>
                  <a:schemeClr val="tx1"/>
                </a:solidFill>
              </a:rPr>
              <a:t>write</a:t>
            </a:r>
            <a:endParaRPr lang="nl-NL" sz="2000" dirty="0">
              <a:solidFill>
                <a:schemeClr val="tx1"/>
              </a:solidFill>
            </a:endParaRPr>
          </a:p>
          <a:p>
            <a:r>
              <a:rPr lang="nl-NL" sz="2000" dirty="0" err="1">
                <a:solidFill>
                  <a:schemeClr val="tx1"/>
                </a:solidFill>
              </a:rPr>
              <a:t>seek</a:t>
            </a:r>
            <a:endParaRPr lang="nl-NL" sz="2000" dirty="0">
              <a:solidFill>
                <a:schemeClr val="tx1"/>
              </a:solidFill>
            </a:endParaRPr>
          </a:p>
          <a:p>
            <a:r>
              <a:rPr lang="nl-NL" sz="2000" dirty="0">
                <a:solidFill>
                  <a:schemeClr val="tx1"/>
                </a:solidFill>
              </a:rPr>
              <a:t>close</a:t>
            </a:r>
          </a:p>
        </p:txBody>
      </p:sp>
    </p:spTree>
    <p:extLst>
      <p:ext uri="{BB962C8B-B14F-4D97-AF65-F5344CB8AC3E}">
        <p14:creationId xmlns:p14="http://schemas.microsoft.com/office/powerpoint/2010/main" val="64896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FFB7BC8-45EC-9C44-9EE4-24B730F74E06}"/>
              </a:ext>
            </a:extLst>
          </p:cNvPr>
          <p:cNvSpPr>
            <a:spLocks noGrp="1"/>
          </p:cNvSpPr>
          <p:nvPr>
            <p:ph type="title"/>
          </p:nvPr>
        </p:nvSpPr>
        <p:spPr/>
        <p:txBody>
          <a:bodyPr/>
          <a:lstStyle/>
          <a:p>
            <a:r>
              <a:rPr lang="nl-NL"/>
              <a:t>datetime</a:t>
            </a:r>
          </a:p>
        </p:txBody>
      </p:sp>
      <p:sp>
        <p:nvSpPr>
          <p:cNvPr id="5" name="Tijdelijke aanduiding voor inhoud 4">
            <a:extLst>
              <a:ext uri="{FF2B5EF4-FFF2-40B4-BE49-F238E27FC236}">
                <a16:creationId xmlns:a16="http://schemas.microsoft.com/office/drawing/2014/main" id="{9BE88C1E-7E06-8543-BDB1-8C6BAB2AB3BA}"/>
              </a:ext>
            </a:extLst>
          </p:cNvPr>
          <p:cNvSpPr>
            <a:spLocks noGrp="1"/>
          </p:cNvSpPr>
          <p:nvPr>
            <p:ph idx="1"/>
          </p:nvPr>
        </p:nvSpPr>
        <p:spPr/>
        <p:txBody>
          <a:bodyPr/>
          <a:lstStyle/>
          <a:p>
            <a:r>
              <a:rPr lang="nl-NL"/>
              <a:t>input a date and print the date in another format</a:t>
            </a:r>
          </a:p>
        </p:txBody>
      </p:sp>
      <p:sp>
        <p:nvSpPr>
          <p:cNvPr id="2" name="Tekstvak 1">
            <a:extLst>
              <a:ext uri="{FF2B5EF4-FFF2-40B4-BE49-F238E27FC236}">
                <a16:creationId xmlns:a16="http://schemas.microsoft.com/office/drawing/2014/main" id="{4E90A95D-01F0-6E0C-8ABF-903C50A3172C}"/>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2.3</a:t>
            </a:r>
          </a:p>
        </p:txBody>
      </p:sp>
    </p:spTree>
    <p:extLst>
      <p:ext uri="{BB962C8B-B14F-4D97-AF65-F5344CB8AC3E}">
        <p14:creationId xmlns:p14="http://schemas.microsoft.com/office/powerpoint/2010/main" val="2126298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6ED2F23-622B-8545-ACCF-75D2A4E42516}"/>
              </a:ext>
            </a:extLst>
          </p:cNvPr>
          <p:cNvSpPr>
            <a:spLocks noGrp="1"/>
          </p:cNvSpPr>
          <p:nvPr>
            <p:ph idx="1"/>
          </p:nvPr>
        </p:nvSpPr>
        <p:spPr/>
        <p:txBody>
          <a:bodyPr/>
          <a:lstStyle/>
          <a:p>
            <a:r>
              <a:rPr lang="nl-NL" dirty="0"/>
              <a:t>String </a:t>
            </a:r>
            <a:r>
              <a:rPr lang="nl-NL" dirty="0" err="1"/>
              <a:t>methods</a:t>
            </a:r>
            <a:endParaRPr lang="nl-NL" dirty="0"/>
          </a:p>
        </p:txBody>
      </p:sp>
      <p:sp>
        <p:nvSpPr>
          <p:cNvPr id="3" name="Titel 2"/>
          <p:cNvSpPr>
            <a:spLocks noGrp="1"/>
          </p:cNvSpPr>
          <p:nvPr>
            <p:ph type="title"/>
          </p:nvPr>
        </p:nvSpPr>
        <p:spPr/>
        <p:txBody>
          <a:bodyPr/>
          <a:lstStyle/>
          <a:p>
            <a:r>
              <a:rPr lang="nl-NL" dirty="0"/>
              <a:t>string - Common string operations</a:t>
            </a:r>
          </a:p>
        </p:txBody>
      </p:sp>
      <p:sp>
        <p:nvSpPr>
          <p:cNvPr id="6" name="Rechthoek 5">
            <a:extLst>
              <a:ext uri="{FF2B5EF4-FFF2-40B4-BE49-F238E27FC236}">
                <a16:creationId xmlns:a16="http://schemas.microsoft.com/office/drawing/2014/main" id="{3E9678DC-2198-8644-9F61-79057AE26E11}"/>
              </a:ext>
            </a:extLst>
          </p:cNvPr>
          <p:cNvSpPr/>
          <p:nvPr/>
        </p:nvSpPr>
        <p:spPr>
          <a:xfrm>
            <a:off x="570316" y="3170216"/>
            <a:ext cx="8908200" cy="1656184"/>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3">
            <a:noAutofit/>
          </a:bodyPr>
          <a:lstStyle/>
          <a:p>
            <a:pPr marL="0" indent="0">
              <a:buNone/>
            </a:pPr>
            <a:r>
              <a:rPr lang="nl-NL" sz="2400" b="1" dirty="0" err="1">
                <a:solidFill>
                  <a:schemeClr val="tx1">
                    <a:lumMod val="75000"/>
                    <a:lumOff val="25000"/>
                  </a:schemeClr>
                </a:solidFill>
                <a:latin typeface="+mn-lt"/>
                <a:cs typeface="Courier New" panose="02070309020205020404" pitchFamily="49" charset="0"/>
              </a:rPr>
              <a:t>count</a:t>
            </a:r>
            <a:endParaRPr lang="nl-NL" sz="2400" b="1" dirty="0">
              <a:solidFill>
                <a:schemeClr val="tx1">
                  <a:lumMod val="75000"/>
                  <a:lumOff val="25000"/>
                </a:schemeClr>
              </a:solidFill>
              <a:latin typeface="+mn-lt"/>
              <a:cs typeface="Courier New" panose="02070309020205020404" pitchFamily="49" charset="0"/>
            </a:endParaRPr>
          </a:p>
          <a:p>
            <a:pPr marL="0" indent="0">
              <a:buNone/>
            </a:pPr>
            <a:r>
              <a:rPr lang="nl-NL" sz="2400" b="1" dirty="0" err="1">
                <a:solidFill>
                  <a:schemeClr val="tx1">
                    <a:lumMod val="75000"/>
                    <a:lumOff val="25000"/>
                  </a:schemeClr>
                </a:solidFill>
                <a:latin typeface="+mn-lt"/>
                <a:cs typeface="Courier New" panose="02070309020205020404" pitchFamily="49" charset="0"/>
              </a:rPr>
              <a:t>find</a:t>
            </a:r>
            <a:endParaRPr lang="nl-NL" sz="2400" b="1" dirty="0">
              <a:solidFill>
                <a:schemeClr val="tx1">
                  <a:lumMod val="75000"/>
                  <a:lumOff val="25000"/>
                </a:schemeClr>
              </a:solidFill>
              <a:latin typeface="+mn-lt"/>
              <a:cs typeface="Courier New" panose="02070309020205020404" pitchFamily="49" charset="0"/>
            </a:endParaRPr>
          </a:p>
          <a:p>
            <a:pPr marL="0" indent="0">
              <a:buNone/>
            </a:pPr>
            <a:r>
              <a:rPr lang="nl-NL" sz="2400" b="1" dirty="0">
                <a:solidFill>
                  <a:schemeClr val="tx1">
                    <a:lumMod val="75000"/>
                    <a:lumOff val="25000"/>
                  </a:schemeClr>
                </a:solidFill>
                <a:latin typeface="+mn-lt"/>
                <a:cs typeface="Courier New" panose="02070309020205020404" pitchFamily="49" charset="0"/>
              </a:rPr>
              <a:t>format</a:t>
            </a:r>
          </a:p>
          <a:p>
            <a:pPr marL="0" indent="0">
              <a:buNone/>
            </a:pPr>
            <a:r>
              <a:rPr lang="nl-NL" sz="2400" b="1" dirty="0">
                <a:solidFill>
                  <a:schemeClr val="tx1">
                    <a:lumMod val="75000"/>
                    <a:lumOff val="25000"/>
                  </a:schemeClr>
                </a:solidFill>
                <a:latin typeface="+mn-lt"/>
                <a:cs typeface="Courier New" panose="02070309020205020404" pitchFamily="49" charset="0"/>
              </a:rPr>
              <a:t>index</a:t>
            </a:r>
          </a:p>
          <a:p>
            <a:pPr marL="0" indent="0">
              <a:buNone/>
            </a:pPr>
            <a:r>
              <a:rPr lang="nl-NL" sz="2400" b="1" dirty="0" err="1">
                <a:solidFill>
                  <a:schemeClr val="tx1">
                    <a:lumMod val="75000"/>
                    <a:lumOff val="25000"/>
                  </a:schemeClr>
                </a:solidFill>
                <a:latin typeface="+mn-lt"/>
                <a:cs typeface="Courier New" panose="02070309020205020404" pitchFamily="49" charset="0"/>
              </a:rPr>
              <a:t>isnumeric</a:t>
            </a:r>
            <a:endParaRPr lang="nl-NL" sz="2400" b="1" dirty="0">
              <a:solidFill>
                <a:schemeClr val="tx1">
                  <a:lumMod val="75000"/>
                  <a:lumOff val="25000"/>
                </a:schemeClr>
              </a:solidFill>
              <a:latin typeface="+mn-lt"/>
              <a:cs typeface="Courier New" panose="02070309020205020404" pitchFamily="49" charset="0"/>
            </a:endParaRPr>
          </a:p>
          <a:p>
            <a:pPr marL="0" indent="0">
              <a:buNone/>
            </a:pPr>
            <a:r>
              <a:rPr lang="nl-NL" sz="2400" b="1" dirty="0" err="1">
                <a:solidFill>
                  <a:schemeClr val="tx1">
                    <a:lumMod val="75000"/>
                    <a:lumOff val="25000"/>
                  </a:schemeClr>
                </a:solidFill>
                <a:latin typeface="+mn-lt"/>
                <a:cs typeface="Courier New" panose="02070309020205020404" pitchFamily="49" charset="0"/>
              </a:rPr>
              <a:t>join</a:t>
            </a:r>
            <a:endParaRPr lang="nl-NL" sz="2400" b="1" dirty="0">
              <a:solidFill>
                <a:schemeClr val="tx1">
                  <a:lumMod val="75000"/>
                  <a:lumOff val="25000"/>
                </a:schemeClr>
              </a:solidFill>
              <a:latin typeface="+mn-lt"/>
              <a:cs typeface="Courier New" panose="02070309020205020404" pitchFamily="49" charset="0"/>
            </a:endParaRPr>
          </a:p>
          <a:p>
            <a:pPr marL="0" indent="0">
              <a:buNone/>
            </a:pPr>
            <a:r>
              <a:rPr lang="nl-NL" sz="2400" b="1" dirty="0" err="1">
                <a:solidFill>
                  <a:schemeClr val="tx1">
                    <a:lumMod val="75000"/>
                    <a:lumOff val="25000"/>
                  </a:schemeClr>
                </a:solidFill>
                <a:latin typeface="+mn-lt"/>
                <a:cs typeface="Courier New" panose="02070309020205020404" pitchFamily="49" charset="0"/>
              </a:rPr>
              <a:t>lower</a:t>
            </a:r>
            <a:endParaRPr lang="nl-NL" sz="2400" b="1" dirty="0">
              <a:solidFill>
                <a:schemeClr val="tx1">
                  <a:lumMod val="75000"/>
                  <a:lumOff val="25000"/>
                </a:schemeClr>
              </a:solidFill>
              <a:latin typeface="+mn-lt"/>
              <a:cs typeface="Courier New" panose="02070309020205020404" pitchFamily="49" charset="0"/>
            </a:endParaRPr>
          </a:p>
          <a:p>
            <a:pPr marL="0" indent="0">
              <a:buNone/>
            </a:pPr>
            <a:r>
              <a:rPr lang="nl-NL" sz="2400" b="1" dirty="0" err="1">
                <a:solidFill>
                  <a:schemeClr val="tx1">
                    <a:lumMod val="75000"/>
                    <a:lumOff val="25000"/>
                  </a:schemeClr>
                </a:solidFill>
                <a:latin typeface="+mn-lt"/>
                <a:cs typeface="Courier New" panose="02070309020205020404" pitchFamily="49" charset="0"/>
              </a:rPr>
              <a:t>replace</a:t>
            </a:r>
            <a:endParaRPr lang="nl-NL" sz="2400" b="1" dirty="0">
              <a:solidFill>
                <a:schemeClr val="tx1">
                  <a:lumMod val="75000"/>
                  <a:lumOff val="25000"/>
                </a:schemeClr>
              </a:solidFill>
              <a:latin typeface="+mn-lt"/>
              <a:cs typeface="Courier New" panose="02070309020205020404" pitchFamily="49" charset="0"/>
            </a:endParaRPr>
          </a:p>
          <a:p>
            <a:pPr marL="0" indent="0">
              <a:buNone/>
            </a:pPr>
            <a:r>
              <a:rPr lang="nl-NL" sz="2400" b="1" dirty="0">
                <a:solidFill>
                  <a:schemeClr val="tx1">
                    <a:lumMod val="75000"/>
                    <a:lumOff val="25000"/>
                  </a:schemeClr>
                </a:solidFill>
                <a:latin typeface="+mn-lt"/>
                <a:cs typeface="Courier New" panose="02070309020205020404" pitchFamily="49" charset="0"/>
              </a:rPr>
              <a:t>split</a:t>
            </a:r>
          </a:p>
          <a:p>
            <a:pPr marL="0" indent="0">
              <a:buNone/>
            </a:pPr>
            <a:r>
              <a:rPr lang="nl-NL" sz="2400" b="1" dirty="0">
                <a:solidFill>
                  <a:schemeClr val="tx1">
                    <a:lumMod val="75000"/>
                    <a:lumOff val="25000"/>
                  </a:schemeClr>
                </a:solidFill>
                <a:latin typeface="+mn-lt"/>
                <a:cs typeface="Courier New" panose="02070309020205020404" pitchFamily="49" charset="0"/>
              </a:rPr>
              <a:t>strip</a:t>
            </a:r>
          </a:p>
          <a:p>
            <a:pPr marL="0" indent="0">
              <a:buNone/>
            </a:pPr>
            <a:r>
              <a:rPr lang="nl-NL" sz="2400" b="1" dirty="0" err="1">
                <a:solidFill>
                  <a:schemeClr val="tx1">
                    <a:lumMod val="75000"/>
                    <a:lumOff val="25000"/>
                  </a:schemeClr>
                </a:solidFill>
                <a:latin typeface="+mn-lt"/>
                <a:cs typeface="Courier New" panose="02070309020205020404" pitchFamily="49" charset="0"/>
              </a:rPr>
              <a:t>title</a:t>
            </a:r>
            <a:endParaRPr lang="nl-NL" sz="2400" b="1" dirty="0">
              <a:solidFill>
                <a:schemeClr val="tx1">
                  <a:lumMod val="75000"/>
                  <a:lumOff val="25000"/>
                </a:schemeClr>
              </a:solidFill>
              <a:latin typeface="+mn-lt"/>
              <a:cs typeface="Courier New" panose="02070309020205020404" pitchFamily="49" charset="0"/>
            </a:endParaRPr>
          </a:p>
          <a:p>
            <a:endParaRPr lang="nl-NL" sz="2400" b="1" dirty="0">
              <a:solidFill>
                <a:schemeClr val="tx1">
                  <a:lumMod val="75000"/>
                  <a:lumOff val="25000"/>
                </a:schemeClr>
              </a:solidFill>
              <a:latin typeface="+mn-lt"/>
            </a:endParaRPr>
          </a:p>
        </p:txBody>
      </p:sp>
      <p:sp>
        <p:nvSpPr>
          <p:cNvPr id="7" name="Rechthoek 6">
            <a:extLst>
              <a:ext uri="{FF2B5EF4-FFF2-40B4-BE49-F238E27FC236}">
                <a16:creationId xmlns:a16="http://schemas.microsoft.com/office/drawing/2014/main" id="{16935C53-86F6-7348-AC39-62400A961BD3}"/>
              </a:ext>
            </a:extLst>
          </p:cNvPr>
          <p:cNvSpPr/>
          <p:nvPr/>
        </p:nvSpPr>
        <p:spPr>
          <a:xfrm>
            <a:off x="570316" y="5756348"/>
            <a:ext cx="8934491" cy="1477328"/>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8000"/>
                </a:solidFill>
                <a:latin typeface="Menlo" panose="020B0609030804020204" pitchFamily="49" charset="0"/>
              </a:rPr>
              <a:t># </a:t>
            </a:r>
            <a:r>
              <a:rPr lang="nl-NL" b="1" dirty="0" err="1">
                <a:solidFill>
                  <a:srgbClr val="008000"/>
                </a:solidFill>
                <a:latin typeface="Menlo" panose="020B0609030804020204" pitchFamily="49" charset="0"/>
              </a:rPr>
              <a:t>remove</a:t>
            </a:r>
            <a:r>
              <a:rPr lang="nl-NL" b="1" dirty="0">
                <a:solidFill>
                  <a:srgbClr val="008000"/>
                </a:solidFill>
                <a:latin typeface="Menlo" panose="020B0609030804020204" pitchFamily="49" charset="0"/>
              </a:rPr>
              <a:t> </a:t>
            </a:r>
            <a:r>
              <a:rPr lang="nl-NL" b="1" dirty="0" err="1">
                <a:solidFill>
                  <a:srgbClr val="008000"/>
                </a:solidFill>
                <a:latin typeface="Menlo" panose="020B0609030804020204" pitchFamily="49" charset="0"/>
              </a:rPr>
              <a:t>vowels</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s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an</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example</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text</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vowels</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aeiou</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trans = </a:t>
            </a:r>
            <a:r>
              <a:rPr lang="nl-NL" b="1" dirty="0" err="1">
                <a:solidFill>
                  <a:srgbClr val="000000"/>
                </a:solidFill>
                <a:latin typeface="Menlo" panose="020B0609030804020204" pitchFamily="49" charset="0"/>
              </a:rPr>
              <a:t>str.maketrans</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vowels</a:t>
            </a:r>
            <a:r>
              <a:rPr lang="nl-NL" b="1" dirty="0">
                <a:solidFill>
                  <a:srgbClr val="000000"/>
                </a:solidFill>
                <a:latin typeface="Menlo" panose="020B0609030804020204" pitchFamily="49" charset="0"/>
              </a:rPr>
              <a:t>)</a:t>
            </a:r>
          </a:p>
          <a:p>
            <a:r>
              <a:rPr lang="nl-NL" b="1" dirty="0" err="1">
                <a:solidFill>
                  <a:srgbClr val="000000"/>
                </a:solidFill>
                <a:latin typeface="Menlo" panose="020B0609030804020204" pitchFamily="49" charset="0"/>
              </a:rPr>
              <a:t>result</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s.translate</a:t>
            </a:r>
            <a:r>
              <a:rPr lang="nl-NL" b="1" dirty="0">
                <a:solidFill>
                  <a:srgbClr val="000000"/>
                </a:solidFill>
                <a:latin typeface="Menlo" panose="020B0609030804020204" pitchFamily="49" charset="0"/>
              </a:rPr>
              <a:t>(trans)</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134350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491AE699-B503-8D40-8C5E-E6D36BDCB903}"/>
              </a:ext>
            </a:extLst>
          </p:cNvPr>
          <p:cNvSpPr>
            <a:spLocks noGrp="1"/>
          </p:cNvSpPr>
          <p:nvPr>
            <p:ph idx="1"/>
          </p:nvPr>
        </p:nvSpPr>
        <p:spPr/>
        <p:txBody>
          <a:bodyPr/>
          <a:lstStyle/>
          <a:p>
            <a:r>
              <a:rPr lang="nl-NL" dirty="0">
                <a:solidFill>
                  <a:schemeClr val="tx1">
                    <a:lumMod val="75000"/>
                    <a:lumOff val="25000"/>
                  </a:schemeClr>
                </a:solidFill>
              </a:rPr>
              <a:t>Online: </a:t>
            </a:r>
            <a:r>
              <a:rPr lang="nl-NL" dirty="0" err="1">
                <a:solidFill>
                  <a:schemeClr val="tx1">
                    <a:lumMod val="75000"/>
                    <a:lumOff val="25000"/>
                  </a:schemeClr>
                </a:solidFill>
              </a:rPr>
              <a:t>https</a:t>
            </a:r>
            <a:r>
              <a:rPr lang="nl-NL" dirty="0">
                <a:solidFill>
                  <a:schemeClr val="tx1">
                    <a:lumMod val="75000"/>
                    <a:lumOff val="25000"/>
                  </a:schemeClr>
                </a:solidFill>
              </a:rPr>
              <a:t>://www.regex101.com/#python</a:t>
            </a:r>
          </a:p>
        </p:txBody>
      </p:sp>
      <p:sp>
        <p:nvSpPr>
          <p:cNvPr id="3" name="Titel 2"/>
          <p:cNvSpPr>
            <a:spLocks noGrp="1"/>
          </p:cNvSpPr>
          <p:nvPr>
            <p:ph type="title"/>
          </p:nvPr>
        </p:nvSpPr>
        <p:spPr/>
        <p:txBody>
          <a:bodyPr/>
          <a:lstStyle/>
          <a:p>
            <a:r>
              <a:rPr lang="nl-NL" dirty="0"/>
              <a:t>re - </a:t>
            </a:r>
            <a:r>
              <a:rPr lang="nl-NL" dirty="0" err="1"/>
              <a:t>Regular</a:t>
            </a:r>
            <a:r>
              <a:rPr lang="nl-NL" dirty="0"/>
              <a:t> </a:t>
            </a:r>
            <a:r>
              <a:rPr lang="nl-NL" dirty="0" err="1"/>
              <a:t>expression</a:t>
            </a:r>
            <a:r>
              <a:rPr lang="nl-NL" dirty="0"/>
              <a:t> operations</a:t>
            </a:r>
          </a:p>
        </p:txBody>
      </p:sp>
      <p:sp>
        <p:nvSpPr>
          <p:cNvPr id="2" name="Tekstvak 1">
            <a:extLst>
              <a:ext uri="{FF2B5EF4-FFF2-40B4-BE49-F238E27FC236}">
                <a16:creationId xmlns:a16="http://schemas.microsoft.com/office/drawing/2014/main" id="{BE039BB7-E946-0A4E-8D83-233ABDB06C4B}"/>
              </a:ext>
            </a:extLst>
          </p:cNvPr>
          <p:cNvSpPr txBox="1"/>
          <p:nvPr/>
        </p:nvSpPr>
        <p:spPr>
          <a:xfrm>
            <a:off x="542358" y="3197919"/>
            <a:ext cx="8928991" cy="2035135"/>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1">
            <a:noAutofit/>
          </a:bodyPr>
          <a:lstStyle>
            <a:defPPr>
              <a:defRPr lang="en-GB"/>
            </a:defPPr>
            <a:lvl1pPr marL="0" indent="0">
              <a:buNone/>
              <a:defRPr sz="2400" b="1">
                <a:solidFill>
                  <a:schemeClr val="tx1">
                    <a:lumMod val="75000"/>
                    <a:lumOff val="25000"/>
                  </a:schemeClr>
                </a:solidFill>
                <a:latin typeface="+mn-lt"/>
                <a:cs typeface="Courier New" panose="02070309020205020404" pitchFamily="49" charset="0"/>
              </a:defRPr>
            </a:lvl1pPr>
          </a:lstStyle>
          <a:p>
            <a:r>
              <a:rPr lang="nl-NL" dirty="0"/>
              <a:t>search(</a:t>
            </a:r>
            <a:r>
              <a:rPr lang="nl-NL" dirty="0" err="1"/>
              <a:t>pattern</a:t>
            </a:r>
            <a:r>
              <a:rPr lang="nl-NL" dirty="0"/>
              <a:t>, string, </a:t>
            </a:r>
            <a:r>
              <a:rPr lang="nl-NL" dirty="0" err="1"/>
              <a:t>flags</a:t>
            </a:r>
            <a:r>
              <a:rPr lang="nl-NL" dirty="0"/>
              <a:t>)</a:t>
            </a:r>
          </a:p>
          <a:p>
            <a:r>
              <a:rPr lang="nl-NL" dirty="0"/>
              <a:t>match(</a:t>
            </a:r>
            <a:r>
              <a:rPr lang="nl-NL" dirty="0" err="1"/>
              <a:t>pattern</a:t>
            </a:r>
            <a:r>
              <a:rPr lang="nl-NL" dirty="0"/>
              <a:t>, string, </a:t>
            </a:r>
            <a:r>
              <a:rPr lang="nl-NL" dirty="0" err="1"/>
              <a:t>flags</a:t>
            </a:r>
            <a:r>
              <a:rPr lang="nl-NL" dirty="0"/>
              <a:t>)</a:t>
            </a:r>
          </a:p>
          <a:p>
            <a:r>
              <a:rPr lang="nl-NL" dirty="0" err="1"/>
              <a:t>findall</a:t>
            </a:r>
            <a:r>
              <a:rPr lang="nl-NL" dirty="0"/>
              <a:t>(</a:t>
            </a:r>
            <a:r>
              <a:rPr lang="nl-NL" dirty="0" err="1"/>
              <a:t>pattern</a:t>
            </a:r>
            <a:r>
              <a:rPr lang="nl-NL" dirty="0"/>
              <a:t>, string, </a:t>
            </a:r>
            <a:r>
              <a:rPr lang="nl-NL" dirty="0" err="1"/>
              <a:t>flags</a:t>
            </a:r>
            <a:r>
              <a:rPr lang="nl-NL" dirty="0"/>
              <a:t>)</a:t>
            </a:r>
          </a:p>
          <a:p>
            <a:r>
              <a:rPr lang="nl-NL" dirty="0"/>
              <a:t>sub(</a:t>
            </a:r>
            <a:r>
              <a:rPr lang="nl-NL" dirty="0" err="1"/>
              <a:t>pattern</a:t>
            </a:r>
            <a:r>
              <a:rPr lang="nl-NL" dirty="0"/>
              <a:t>, </a:t>
            </a:r>
            <a:r>
              <a:rPr lang="nl-NL" dirty="0" err="1"/>
              <a:t>repl</a:t>
            </a:r>
            <a:r>
              <a:rPr lang="nl-NL" dirty="0"/>
              <a:t>, string, max=0, </a:t>
            </a:r>
            <a:r>
              <a:rPr lang="nl-NL" dirty="0" err="1"/>
              <a:t>flags</a:t>
            </a:r>
            <a:r>
              <a:rPr lang="nl-NL" dirty="0"/>
              <a:t>)</a:t>
            </a:r>
          </a:p>
          <a:p>
            <a:r>
              <a:rPr lang="nl-NL" dirty="0" err="1"/>
              <a:t>compile</a:t>
            </a:r>
            <a:r>
              <a:rPr lang="nl-NL" dirty="0"/>
              <a:t>(</a:t>
            </a:r>
            <a:r>
              <a:rPr lang="nl-NL" dirty="0" err="1"/>
              <a:t>pattern</a:t>
            </a:r>
            <a:r>
              <a:rPr lang="nl-NL" dirty="0"/>
              <a:t>)</a:t>
            </a:r>
          </a:p>
        </p:txBody>
      </p:sp>
      <p:sp>
        <p:nvSpPr>
          <p:cNvPr id="7" name="Rechthoek 6">
            <a:extLst>
              <a:ext uri="{FF2B5EF4-FFF2-40B4-BE49-F238E27FC236}">
                <a16:creationId xmlns:a16="http://schemas.microsoft.com/office/drawing/2014/main" id="{E3EB2DD4-2EFA-8C4C-A0EA-39A7091B8147}"/>
              </a:ext>
            </a:extLst>
          </p:cNvPr>
          <p:cNvSpPr/>
          <p:nvPr/>
        </p:nvSpPr>
        <p:spPr>
          <a:xfrm>
            <a:off x="556661" y="5758497"/>
            <a:ext cx="8915154" cy="1477328"/>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re</a:t>
            </a:r>
          </a:p>
          <a:p>
            <a:r>
              <a:rPr lang="nl-NL" b="1" dirty="0">
                <a:solidFill>
                  <a:srgbClr val="000000"/>
                </a:solidFill>
                <a:latin typeface="Menlo" panose="020B0609030804020204" pitchFamily="49" charset="0"/>
              </a:rPr>
              <a:t>match = </a:t>
            </a:r>
            <a:r>
              <a:rPr lang="nl-NL" b="1" dirty="0" err="1">
                <a:solidFill>
                  <a:srgbClr val="000000"/>
                </a:solidFill>
                <a:latin typeface="Menlo" panose="020B0609030804020204" pitchFamily="49" charset="0"/>
              </a:rPr>
              <a:t>re.search</a:t>
            </a:r>
            <a:r>
              <a:rPr lang="nl-NL" b="1" dirty="0">
                <a:solidFill>
                  <a:srgbClr val="000000"/>
                </a:solidFill>
                <a:latin typeface="Menlo" panose="020B0609030804020204" pitchFamily="49" charset="0"/>
              </a:rPr>
              <a:t>(</a:t>
            </a:r>
            <a:r>
              <a:rPr lang="nl-NL" b="1" dirty="0">
                <a:solidFill>
                  <a:srgbClr val="0000FF"/>
                </a:solidFill>
                <a:latin typeface="Menlo" panose="020B0609030804020204" pitchFamily="49" charset="0"/>
              </a:rPr>
              <a:t>r</a:t>
            </a:r>
            <a:r>
              <a:rPr lang="nl-NL" b="1" dirty="0">
                <a:solidFill>
                  <a:srgbClr val="811F3F"/>
                </a:solidFill>
                <a:latin typeface="Menlo" panose="020B0609030804020204" pitchFamily="49" charset="0"/>
              </a:rPr>
              <a:t>'@([\w\.]</a:t>
            </a:r>
            <a:r>
              <a:rPr lang="nl-NL" b="1" dirty="0">
                <a:solidFill>
                  <a:srgbClr val="000000"/>
                </a:solidFill>
                <a:latin typeface="Menlo" panose="020B0609030804020204" pitchFamily="49" charset="0"/>
              </a:rPr>
              <a:t>+</a:t>
            </a:r>
            <a:r>
              <a:rPr lang="nl-NL" b="1" dirty="0">
                <a:solidFill>
                  <a:srgbClr val="811F3F"/>
                </a:solidFill>
                <a:latin typeface="Menlo" panose="020B0609030804020204" pitchFamily="49" charset="0"/>
              </a:rPr>
              <a:t>)\b'</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albert@gmail.com</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re.I</a:t>
            </a:r>
            <a:r>
              <a:rPr lang="nl-NL" b="1" dirty="0">
                <a:solidFill>
                  <a:srgbClr val="000000"/>
                </a:solidFill>
                <a:latin typeface="Menlo" panose="020B0609030804020204" pitchFamily="49" charset="0"/>
              </a:rPr>
              <a:t>)</a:t>
            </a:r>
          </a:p>
          <a:p>
            <a:r>
              <a:rPr lang="nl-NL" b="1" dirty="0" err="1">
                <a:solidFill>
                  <a:srgbClr val="0000FF"/>
                </a:solidFill>
                <a:latin typeface="Menlo" panose="020B0609030804020204" pitchFamily="49" charset="0"/>
              </a:rPr>
              <a:t>if</a:t>
            </a:r>
            <a:r>
              <a:rPr lang="nl-NL" b="1" dirty="0">
                <a:solidFill>
                  <a:srgbClr val="000000"/>
                </a:solidFill>
                <a:latin typeface="Menlo" panose="020B0609030804020204" pitchFamily="49" charset="0"/>
              </a:rPr>
              <a:t> match:</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group</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match.groups</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a:solidFill>
                  <a:srgbClr val="A31515"/>
                </a:solidFill>
                <a:latin typeface="Menlo" panose="020B0609030804020204" pitchFamily="49" charset="0"/>
              </a:rPr>
              <a:t>'Domain: '</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group</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957409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1BB2BF-2AA4-134F-B639-CD325CB4CABE}"/>
              </a:ext>
            </a:extLst>
          </p:cNvPr>
          <p:cNvSpPr>
            <a:spLocks noGrp="1"/>
          </p:cNvSpPr>
          <p:nvPr>
            <p:ph type="title"/>
          </p:nvPr>
        </p:nvSpPr>
        <p:spPr/>
        <p:txBody>
          <a:bodyPr/>
          <a:lstStyle/>
          <a:p>
            <a:r>
              <a:rPr lang="nl-NL" dirty="0" err="1"/>
              <a:t>math</a:t>
            </a:r>
            <a:r>
              <a:rPr lang="nl-NL" dirty="0"/>
              <a:t> - Mathematical </a:t>
            </a:r>
            <a:r>
              <a:rPr lang="nl-NL" dirty="0" err="1"/>
              <a:t>functions</a:t>
            </a:r>
            <a:endParaRPr lang="nl-NL" dirty="0"/>
          </a:p>
        </p:txBody>
      </p:sp>
      <p:sp>
        <p:nvSpPr>
          <p:cNvPr id="4" name="Rechthoek 3">
            <a:extLst>
              <a:ext uri="{FF2B5EF4-FFF2-40B4-BE49-F238E27FC236}">
                <a16:creationId xmlns:a16="http://schemas.microsoft.com/office/drawing/2014/main" id="{F83771B5-1B75-754A-B323-08140AC097B2}"/>
              </a:ext>
            </a:extLst>
          </p:cNvPr>
          <p:cNvSpPr/>
          <p:nvPr/>
        </p:nvSpPr>
        <p:spPr>
          <a:xfrm>
            <a:off x="568672" y="2352878"/>
            <a:ext cx="8928991" cy="4882947"/>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wrap="square" numCol="4">
            <a:noAutofit/>
          </a:bodyPr>
          <a:lstStyle/>
          <a:p>
            <a:r>
              <a:rPr lang="nl-NL" sz="2400" b="1" dirty="0">
                <a:solidFill>
                  <a:schemeClr val="tx1">
                    <a:lumMod val="75000"/>
                    <a:lumOff val="25000"/>
                  </a:schemeClr>
                </a:solidFill>
                <a:latin typeface="+mn-lt"/>
              </a:rPr>
              <a:t>pi</a:t>
            </a:r>
          </a:p>
          <a:p>
            <a:r>
              <a:rPr lang="nl-NL" sz="2400" b="1" dirty="0">
                <a:solidFill>
                  <a:schemeClr val="tx1">
                    <a:lumMod val="75000"/>
                    <a:lumOff val="25000"/>
                  </a:schemeClr>
                </a:solidFill>
                <a:latin typeface="+mn-lt"/>
              </a:rPr>
              <a:t>e</a:t>
            </a:r>
          </a:p>
          <a:p>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acos</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acosh</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asin</a:t>
            </a:r>
          </a:p>
          <a:p>
            <a:r>
              <a:rPr lang="nl-NL" sz="2400" b="1" dirty="0" err="1">
                <a:solidFill>
                  <a:schemeClr val="tx1">
                    <a:lumMod val="75000"/>
                    <a:lumOff val="25000"/>
                  </a:schemeClr>
                </a:solidFill>
                <a:latin typeface="+mn-lt"/>
              </a:rPr>
              <a:t>asinh</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atan</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atan2</a:t>
            </a:r>
          </a:p>
          <a:p>
            <a:r>
              <a:rPr lang="nl-NL" sz="2400" b="1" dirty="0" err="1">
                <a:solidFill>
                  <a:schemeClr val="tx1">
                    <a:lumMod val="75000"/>
                    <a:lumOff val="25000"/>
                  </a:schemeClr>
                </a:solidFill>
                <a:latin typeface="+mn-lt"/>
              </a:rPr>
              <a:t>atanh</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ceil</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copysign</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cos</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cosh</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degrees</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erf</a:t>
            </a:r>
          </a:p>
          <a:p>
            <a:r>
              <a:rPr lang="nl-NL" sz="2400" b="1" dirty="0" err="1">
                <a:solidFill>
                  <a:schemeClr val="tx1">
                    <a:lumMod val="75000"/>
                    <a:lumOff val="25000"/>
                  </a:schemeClr>
                </a:solidFill>
                <a:latin typeface="+mn-lt"/>
              </a:rPr>
              <a:t>erfc</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exp</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expm1</a:t>
            </a:r>
          </a:p>
          <a:p>
            <a:r>
              <a:rPr lang="nl-NL" sz="2400" b="1" dirty="0" err="1">
                <a:solidFill>
                  <a:schemeClr val="tx1">
                    <a:lumMod val="75000"/>
                    <a:lumOff val="25000"/>
                  </a:schemeClr>
                </a:solidFill>
                <a:latin typeface="+mn-lt"/>
              </a:rPr>
              <a:t>fabs</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factorial</a:t>
            </a:r>
          </a:p>
          <a:p>
            <a:r>
              <a:rPr lang="nl-NL" sz="2400" b="1" dirty="0">
                <a:solidFill>
                  <a:schemeClr val="tx1">
                    <a:lumMod val="75000"/>
                    <a:lumOff val="25000"/>
                  </a:schemeClr>
                </a:solidFill>
                <a:latin typeface="+mn-lt"/>
              </a:rPr>
              <a:t>floor</a:t>
            </a:r>
          </a:p>
          <a:p>
            <a:r>
              <a:rPr lang="nl-NL" sz="2400" b="1" dirty="0" err="1">
                <a:solidFill>
                  <a:schemeClr val="tx1">
                    <a:lumMod val="75000"/>
                    <a:lumOff val="25000"/>
                  </a:schemeClr>
                </a:solidFill>
                <a:latin typeface="+mn-lt"/>
              </a:rPr>
              <a:t>fmod</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frexp</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fsum</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gamma</a:t>
            </a:r>
          </a:p>
          <a:p>
            <a:r>
              <a:rPr lang="nl-NL" sz="2400" b="1" dirty="0" err="1">
                <a:solidFill>
                  <a:schemeClr val="tx1">
                    <a:lumMod val="75000"/>
                    <a:lumOff val="25000"/>
                  </a:schemeClr>
                </a:solidFill>
                <a:latin typeface="+mn-lt"/>
              </a:rPr>
              <a:t>gcd</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hypot</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inf</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isclose</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isfinite</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isinf</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isnan</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ldexp</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lgamma</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log</a:t>
            </a:r>
          </a:p>
          <a:p>
            <a:r>
              <a:rPr lang="nl-NL" sz="2400" b="1" dirty="0">
                <a:solidFill>
                  <a:schemeClr val="tx1">
                    <a:lumMod val="75000"/>
                    <a:lumOff val="25000"/>
                  </a:schemeClr>
                </a:solidFill>
                <a:latin typeface="+mn-lt"/>
              </a:rPr>
              <a:t>log10</a:t>
            </a:r>
          </a:p>
          <a:p>
            <a:r>
              <a:rPr lang="nl-NL" sz="2400" b="1" dirty="0">
                <a:solidFill>
                  <a:schemeClr val="tx1">
                    <a:lumMod val="75000"/>
                    <a:lumOff val="25000"/>
                  </a:schemeClr>
                </a:solidFill>
                <a:latin typeface="+mn-lt"/>
              </a:rPr>
              <a:t>log1p</a:t>
            </a:r>
          </a:p>
          <a:p>
            <a:r>
              <a:rPr lang="nl-NL" sz="2400" b="1" dirty="0">
                <a:solidFill>
                  <a:schemeClr val="tx1">
                    <a:lumMod val="75000"/>
                    <a:lumOff val="25000"/>
                  </a:schemeClr>
                </a:solidFill>
                <a:latin typeface="+mn-lt"/>
              </a:rPr>
              <a:t>log2</a:t>
            </a:r>
          </a:p>
          <a:p>
            <a:r>
              <a:rPr lang="nl-NL" sz="2400" b="1" dirty="0" err="1">
                <a:solidFill>
                  <a:schemeClr val="tx1">
                    <a:lumMod val="75000"/>
                    <a:lumOff val="25000"/>
                  </a:schemeClr>
                </a:solidFill>
                <a:latin typeface="+mn-lt"/>
              </a:rPr>
              <a:t>modf</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nan</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pow</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radians</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remainder</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sin</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sinh</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sqrt</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tan</a:t>
            </a:r>
          </a:p>
          <a:p>
            <a:r>
              <a:rPr lang="nl-NL" sz="2400" b="1" dirty="0" err="1">
                <a:solidFill>
                  <a:schemeClr val="tx1">
                    <a:lumMod val="75000"/>
                    <a:lumOff val="25000"/>
                  </a:schemeClr>
                </a:solidFill>
                <a:latin typeface="+mn-lt"/>
              </a:rPr>
              <a:t>tanh</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tau</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trunc</a:t>
            </a:r>
            <a:endParaRPr lang="nl-NL" sz="2400" b="1" dirty="0">
              <a:solidFill>
                <a:schemeClr val="tx1">
                  <a:lumMod val="75000"/>
                  <a:lumOff val="25000"/>
                </a:schemeClr>
              </a:solidFill>
              <a:latin typeface="+mn-lt"/>
            </a:endParaRPr>
          </a:p>
        </p:txBody>
      </p:sp>
    </p:spTree>
    <p:extLst>
      <p:ext uri="{BB962C8B-B14F-4D97-AF65-F5344CB8AC3E}">
        <p14:creationId xmlns:p14="http://schemas.microsoft.com/office/powerpoint/2010/main" val="6728659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5108F6C4-A01D-F544-A7F9-BAD6E115B46A}"/>
              </a:ext>
            </a:extLst>
          </p:cNvPr>
          <p:cNvSpPr>
            <a:spLocks noGrp="1"/>
          </p:cNvSpPr>
          <p:nvPr>
            <p:ph idx="1"/>
          </p:nvPr>
        </p:nvSpPr>
        <p:spPr/>
        <p:txBody>
          <a:bodyPr/>
          <a:lstStyle/>
          <a:p>
            <a:r>
              <a:rPr lang="nl-NL" dirty="0" err="1"/>
              <a:t>Generate</a:t>
            </a:r>
            <a:r>
              <a:rPr lang="nl-NL" dirty="0"/>
              <a:t> pseudo-random </a:t>
            </a:r>
            <a:r>
              <a:rPr lang="nl-NL" dirty="0" err="1"/>
              <a:t>numbers</a:t>
            </a:r>
            <a:endParaRPr lang="nl-NL" dirty="0"/>
          </a:p>
        </p:txBody>
      </p:sp>
      <p:sp>
        <p:nvSpPr>
          <p:cNvPr id="3" name="Titel 2"/>
          <p:cNvSpPr>
            <a:spLocks noGrp="1"/>
          </p:cNvSpPr>
          <p:nvPr>
            <p:ph type="title"/>
          </p:nvPr>
        </p:nvSpPr>
        <p:spPr/>
        <p:txBody>
          <a:bodyPr/>
          <a:lstStyle/>
          <a:p>
            <a:r>
              <a:rPr lang="nl-NL" dirty="0"/>
              <a:t>random - Pseudo-random </a:t>
            </a:r>
            <a:r>
              <a:rPr lang="nl-NL" dirty="0" err="1"/>
              <a:t>numbers</a:t>
            </a:r>
            <a:endParaRPr lang="nl-NL" dirty="0"/>
          </a:p>
        </p:txBody>
      </p:sp>
      <p:sp>
        <p:nvSpPr>
          <p:cNvPr id="5" name="Tijdelijke aanduiding voor inhoud 3"/>
          <p:cNvSpPr txBox="1">
            <a:spLocks/>
          </p:cNvSpPr>
          <p:nvPr/>
        </p:nvSpPr>
        <p:spPr>
          <a:xfrm>
            <a:off x="565181" y="2843733"/>
            <a:ext cx="8928991" cy="2985433"/>
          </a:xfrm>
          <a:prstGeom prst="rect">
            <a:avLst/>
          </a:prstGeom>
          <a:solidFill>
            <a:schemeClr val="accent1">
              <a:lumMod val="20000"/>
              <a:lumOff val="80000"/>
            </a:schemeClr>
          </a:solidFill>
          <a:ln>
            <a:solidFill>
              <a:srgbClr val="00B050"/>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2000" b="1" dirty="0" err="1">
                <a:latin typeface="+mn-lt"/>
                <a:cs typeface="Courier New" panose="02070309020205020404" pitchFamily="49" charset="0"/>
              </a:rPr>
              <a:t>random.seed</a:t>
            </a:r>
            <a:r>
              <a:rPr lang="nl-NL" sz="2000" b="1" dirty="0">
                <a:latin typeface="+mn-lt"/>
                <a:cs typeface="Courier New" panose="02070309020205020404" pitchFamily="49" charset="0"/>
              </a:rPr>
              <a:t>()</a:t>
            </a:r>
          </a:p>
          <a:p>
            <a:pPr marL="0" indent="0">
              <a:buNone/>
            </a:pPr>
            <a:r>
              <a:rPr lang="nl-NL" sz="2000" b="1" dirty="0" err="1">
                <a:latin typeface="+mn-lt"/>
                <a:cs typeface="Courier New" panose="02070309020205020404" pitchFamily="49" charset="0"/>
              </a:rPr>
              <a:t>random.randrange</a:t>
            </a:r>
            <a:r>
              <a:rPr lang="nl-NL" sz="2000" b="1" dirty="0">
                <a:latin typeface="+mn-lt"/>
                <a:cs typeface="Courier New" panose="02070309020205020404" pitchFamily="49" charset="0"/>
              </a:rPr>
              <a:t>(start, stop)</a:t>
            </a:r>
          </a:p>
          <a:p>
            <a:pPr marL="0" indent="0">
              <a:buNone/>
            </a:pPr>
            <a:r>
              <a:rPr lang="nl-NL" sz="2000" b="1" dirty="0" err="1">
                <a:latin typeface="+mn-lt"/>
                <a:cs typeface="Courier New" panose="02070309020205020404" pitchFamily="49" charset="0"/>
              </a:rPr>
              <a:t>random.randint</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random.choice</a:t>
            </a:r>
            <a:r>
              <a:rPr lang="nl-NL" sz="2000" b="1" dirty="0">
                <a:latin typeface="+mn-lt"/>
                <a:cs typeface="Courier New" panose="02070309020205020404" pitchFamily="49" charset="0"/>
              </a:rPr>
              <a:t>(</a:t>
            </a:r>
            <a:r>
              <a:rPr lang="nl-NL" sz="2000" b="1" dirty="0" err="1">
                <a:latin typeface="+mn-lt"/>
                <a:cs typeface="Courier New" panose="02070309020205020404" pitchFamily="49" charset="0"/>
              </a:rPr>
              <a:t>sequence</a:t>
            </a:r>
            <a:r>
              <a:rPr lang="nl-NL" sz="2000" b="1" dirty="0">
                <a:latin typeface="+mn-lt"/>
                <a:cs typeface="Courier New" panose="02070309020205020404" pitchFamily="49" charset="0"/>
              </a:rPr>
              <a:t>)</a:t>
            </a:r>
          </a:p>
          <a:p>
            <a:pPr marL="0" indent="0">
              <a:buNone/>
            </a:pPr>
            <a:r>
              <a:rPr lang="nl-NL" sz="2000" b="1" dirty="0" err="1">
                <a:latin typeface="+mn-lt"/>
                <a:cs typeface="Courier New" panose="02070309020205020404" pitchFamily="49" charset="0"/>
              </a:rPr>
              <a:t>random.choices</a:t>
            </a:r>
            <a:r>
              <a:rPr lang="nl-NL" sz="2000" b="1" dirty="0">
                <a:latin typeface="+mn-lt"/>
                <a:cs typeface="Courier New" panose="02070309020205020404" pitchFamily="49" charset="0"/>
              </a:rPr>
              <a:t>(</a:t>
            </a:r>
            <a:r>
              <a:rPr lang="nl-NL" sz="2000" b="1" dirty="0" err="1">
                <a:latin typeface="+mn-lt"/>
                <a:cs typeface="Courier New" panose="02070309020205020404" pitchFamily="49" charset="0"/>
              </a:rPr>
              <a:t>sequence</a:t>
            </a:r>
            <a:r>
              <a:rPr lang="nl-NL" sz="2000" b="1" dirty="0">
                <a:latin typeface="+mn-lt"/>
                <a:cs typeface="Courier New" panose="02070309020205020404" pitchFamily="49" charset="0"/>
              </a:rPr>
              <a:t>, k=1)</a:t>
            </a:r>
          </a:p>
          <a:p>
            <a:pPr marL="0" indent="0">
              <a:buNone/>
            </a:pPr>
            <a:r>
              <a:rPr lang="nl-NL" sz="2000" b="1" dirty="0" err="1">
                <a:latin typeface="+mn-lt"/>
                <a:cs typeface="Courier New" panose="02070309020205020404" pitchFamily="49" charset="0"/>
              </a:rPr>
              <a:t>random.shuffle</a:t>
            </a:r>
            <a:r>
              <a:rPr lang="nl-NL" sz="2000" b="1" dirty="0">
                <a:latin typeface="+mn-lt"/>
                <a:cs typeface="Courier New" panose="02070309020205020404" pitchFamily="49" charset="0"/>
              </a:rPr>
              <a:t>(</a:t>
            </a:r>
            <a:r>
              <a:rPr lang="nl-NL" sz="2000" b="1" dirty="0" err="1">
                <a:latin typeface="+mn-lt"/>
                <a:cs typeface="Courier New" panose="02070309020205020404" pitchFamily="49" charset="0"/>
              </a:rPr>
              <a:t>sequence</a:t>
            </a:r>
            <a:r>
              <a:rPr lang="nl-NL" sz="2000" b="1" dirty="0">
                <a:latin typeface="+mn-lt"/>
                <a:cs typeface="Courier New" panose="02070309020205020404" pitchFamily="49" charset="0"/>
              </a:rPr>
              <a:t>)</a:t>
            </a:r>
          </a:p>
          <a:p>
            <a:pPr marL="0" indent="0">
              <a:buNone/>
            </a:pPr>
            <a:r>
              <a:rPr lang="nl-NL" sz="2000" b="1" dirty="0" err="1">
                <a:latin typeface="+mn-lt"/>
                <a:cs typeface="Courier New" panose="02070309020205020404" pitchFamily="49" charset="0"/>
              </a:rPr>
              <a:t>random.sample</a:t>
            </a:r>
            <a:r>
              <a:rPr lang="nl-NL" sz="2000" b="1" dirty="0">
                <a:latin typeface="+mn-lt"/>
                <a:cs typeface="Courier New" panose="02070309020205020404" pitchFamily="49" charset="0"/>
              </a:rPr>
              <a:t>(</a:t>
            </a:r>
            <a:r>
              <a:rPr lang="nl-NL" sz="2000" b="1" dirty="0" err="1">
                <a:latin typeface="+mn-lt"/>
                <a:cs typeface="Courier New" panose="02070309020205020404" pitchFamily="49" charset="0"/>
              </a:rPr>
              <a:t>sequence</a:t>
            </a:r>
            <a:r>
              <a:rPr lang="nl-NL" sz="2000" b="1" dirty="0">
                <a:latin typeface="+mn-lt"/>
                <a:cs typeface="Courier New" panose="02070309020205020404" pitchFamily="49" charset="0"/>
              </a:rPr>
              <a:t>, n)</a:t>
            </a:r>
          </a:p>
          <a:p>
            <a:pPr marL="0" indent="0">
              <a:buNone/>
            </a:pPr>
            <a:r>
              <a:rPr lang="nl-NL" sz="2000" b="1" dirty="0" err="1">
                <a:latin typeface="+mn-lt"/>
                <a:cs typeface="Courier New" panose="02070309020205020404" pitchFamily="49" charset="0"/>
              </a:rPr>
              <a:t>random.random</a:t>
            </a:r>
            <a:r>
              <a:rPr lang="nl-NL" sz="2000" b="1" dirty="0">
                <a:latin typeface="+mn-lt"/>
                <a:cs typeface="Courier New" panose="02070309020205020404" pitchFamily="49" charset="0"/>
              </a:rPr>
              <a:t>()</a:t>
            </a:r>
          </a:p>
        </p:txBody>
      </p:sp>
      <p:sp>
        <p:nvSpPr>
          <p:cNvPr id="6" name="Rechthoek 5">
            <a:extLst>
              <a:ext uri="{FF2B5EF4-FFF2-40B4-BE49-F238E27FC236}">
                <a16:creationId xmlns:a16="http://schemas.microsoft.com/office/drawing/2014/main" id="{A98F6BFE-3A7C-0940-90B2-146A0D598135}"/>
              </a:ext>
            </a:extLst>
          </p:cNvPr>
          <p:cNvSpPr/>
          <p:nvPr/>
        </p:nvSpPr>
        <p:spPr>
          <a:xfrm>
            <a:off x="575815" y="6287867"/>
            <a:ext cx="8928991" cy="923330"/>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random</a:t>
            </a:r>
          </a:p>
          <a:p>
            <a:r>
              <a:rPr lang="nl-NL" b="1" dirty="0">
                <a:solidFill>
                  <a:srgbClr val="000000"/>
                </a:solidFill>
                <a:latin typeface="Menlo" panose="020B0609030804020204" pitchFamily="49" charset="0"/>
              </a:rPr>
              <a:t>items = </a:t>
            </a:r>
            <a:r>
              <a:rPr lang="nl-NL" b="1" dirty="0">
                <a:solidFill>
                  <a:srgbClr val="A31515"/>
                </a:solidFill>
                <a:latin typeface="Menlo" panose="020B0609030804020204" pitchFamily="49" charset="0"/>
              </a:rPr>
              <a:t>'abcdefghiklmnopqrstuwvxyz0123456789'</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sample = </a:t>
            </a:r>
            <a:r>
              <a:rPr lang="nl-NL" b="1" dirty="0" err="1">
                <a:solidFill>
                  <a:srgbClr val="000000"/>
                </a:solidFill>
                <a:latin typeface="Menlo" panose="020B0609030804020204" pitchFamily="49" charset="0"/>
              </a:rPr>
              <a:t>random.sample</a:t>
            </a:r>
            <a:r>
              <a:rPr lang="nl-NL" b="1" dirty="0">
                <a:solidFill>
                  <a:srgbClr val="000000"/>
                </a:solidFill>
                <a:latin typeface="Menlo" panose="020B0609030804020204" pitchFamily="49" charset="0"/>
              </a:rPr>
              <a:t>(items, </a:t>
            </a:r>
            <a:r>
              <a:rPr lang="nl-NL" b="1" dirty="0">
                <a:solidFill>
                  <a:srgbClr val="098658"/>
                </a:solidFill>
                <a:latin typeface="Menlo" panose="020B0609030804020204" pitchFamily="49" charset="0"/>
              </a:rPr>
              <a:t>3</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146422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0BE83A47-84EE-7045-BA4E-33C17E9A0A1B}"/>
              </a:ext>
            </a:extLst>
          </p:cNvPr>
          <p:cNvSpPr>
            <a:spLocks noGrp="1"/>
          </p:cNvSpPr>
          <p:nvPr>
            <p:ph idx="1"/>
          </p:nvPr>
        </p:nvSpPr>
        <p:spPr/>
        <p:txBody>
          <a:bodyPr/>
          <a:lstStyle/>
          <a:p>
            <a:r>
              <a:rPr lang="nl-NL" dirty="0"/>
              <a:t>JSON encoder </a:t>
            </a:r>
            <a:r>
              <a:rPr lang="nl-NL" dirty="0" err="1"/>
              <a:t>and</a:t>
            </a:r>
            <a:r>
              <a:rPr lang="nl-NL" dirty="0"/>
              <a:t> decoder</a:t>
            </a:r>
          </a:p>
          <a:p>
            <a:endParaRPr lang="nl-NL" dirty="0"/>
          </a:p>
        </p:txBody>
      </p:sp>
      <p:sp>
        <p:nvSpPr>
          <p:cNvPr id="3" name="Titel 2"/>
          <p:cNvSpPr>
            <a:spLocks noGrp="1"/>
          </p:cNvSpPr>
          <p:nvPr>
            <p:ph type="title"/>
          </p:nvPr>
        </p:nvSpPr>
        <p:spPr/>
        <p:txBody>
          <a:bodyPr/>
          <a:lstStyle/>
          <a:p>
            <a:r>
              <a:rPr lang="nl-NL" dirty="0" err="1"/>
              <a:t>json</a:t>
            </a:r>
            <a:r>
              <a:rPr lang="nl-NL" dirty="0"/>
              <a:t> - </a:t>
            </a:r>
            <a:r>
              <a:rPr lang="nl-NL" dirty="0" err="1"/>
              <a:t>JavaScript</a:t>
            </a:r>
            <a:r>
              <a:rPr lang="nl-NL" dirty="0"/>
              <a:t> Object </a:t>
            </a:r>
            <a:r>
              <a:rPr lang="nl-NL" dirty="0" err="1"/>
              <a:t>Notation</a:t>
            </a:r>
            <a:endParaRPr lang="nl-NL" dirty="0"/>
          </a:p>
        </p:txBody>
      </p:sp>
      <p:sp>
        <p:nvSpPr>
          <p:cNvPr id="5" name="Tijdelijke aanduiding voor inhoud 3"/>
          <p:cNvSpPr txBox="1">
            <a:spLocks/>
          </p:cNvSpPr>
          <p:nvPr/>
        </p:nvSpPr>
        <p:spPr>
          <a:xfrm>
            <a:off x="5472359" y="1976446"/>
            <a:ext cx="4032447" cy="1791260"/>
          </a:xfrm>
          <a:prstGeom prst="rect">
            <a:avLst/>
          </a:prstGeom>
          <a:solidFill>
            <a:schemeClr val="accent1">
              <a:lumMod val="20000"/>
              <a:lumOff val="80000"/>
            </a:schemeClr>
          </a:solidFill>
          <a:ln>
            <a:solidFill>
              <a:srgbClr val="00B050"/>
            </a:solidFill>
          </a:ln>
          <a:effectLst>
            <a:outerShdw blurRad="50800" dist="38100" dir="2700000" algn="tl" rotWithShape="0">
              <a:prstClr val="black">
                <a:alpha val="40000"/>
              </a:prstClr>
            </a:outerShdw>
          </a:effectLst>
        </p:spPr>
        <p:txBody>
          <a:bodyPr wrap="square" lIns="180000"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2400" b="1" dirty="0" err="1">
                <a:latin typeface="+mn-lt"/>
                <a:cs typeface="Courier New" panose="02070309020205020404" pitchFamily="49" charset="0"/>
              </a:rPr>
              <a:t>json.dump</a:t>
            </a:r>
            <a:r>
              <a:rPr lang="nl-NL" sz="2400" b="1" dirty="0">
                <a:latin typeface="+mn-lt"/>
                <a:cs typeface="Courier New" panose="02070309020205020404" pitchFamily="49" charset="0"/>
              </a:rPr>
              <a:t>(object, file)</a:t>
            </a:r>
          </a:p>
          <a:p>
            <a:pPr marL="0" indent="0">
              <a:buNone/>
            </a:pPr>
            <a:r>
              <a:rPr lang="nl-NL" sz="2400" b="1" dirty="0" err="1">
                <a:latin typeface="+mn-lt"/>
                <a:cs typeface="Courier New" panose="02070309020205020404" pitchFamily="49" charset="0"/>
              </a:rPr>
              <a:t>json.dumps</a:t>
            </a:r>
            <a:r>
              <a:rPr lang="nl-NL" sz="2400" b="1" dirty="0">
                <a:latin typeface="+mn-lt"/>
                <a:cs typeface="Courier New" panose="02070309020205020404" pitchFamily="49" charset="0"/>
              </a:rPr>
              <a:t>(object)</a:t>
            </a:r>
          </a:p>
          <a:p>
            <a:pPr marL="0" indent="0">
              <a:buNone/>
            </a:pPr>
            <a:r>
              <a:rPr lang="nl-NL" sz="2400" b="1" dirty="0" err="1">
                <a:latin typeface="+mn-lt"/>
                <a:cs typeface="Courier New" panose="02070309020205020404" pitchFamily="49" charset="0"/>
              </a:rPr>
              <a:t>json.load</a:t>
            </a:r>
            <a:r>
              <a:rPr lang="nl-NL" sz="2400" b="1" dirty="0">
                <a:latin typeface="+mn-lt"/>
                <a:cs typeface="Courier New" panose="02070309020205020404" pitchFamily="49" charset="0"/>
              </a:rPr>
              <a:t>(file)</a:t>
            </a:r>
          </a:p>
          <a:p>
            <a:pPr marL="0" indent="0">
              <a:buNone/>
            </a:pPr>
            <a:r>
              <a:rPr lang="nl-NL" sz="2400" b="1" dirty="0" err="1">
                <a:latin typeface="+mn-lt"/>
                <a:cs typeface="Courier New" panose="02070309020205020404" pitchFamily="49" charset="0"/>
              </a:rPr>
              <a:t>json.loads</a:t>
            </a:r>
            <a:r>
              <a:rPr lang="nl-NL" sz="2400" b="1" dirty="0">
                <a:latin typeface="+mn-lt"/>
                <a:cs typeface="Courier New" panose="02070309020205020404" pitchFamily="49" charset="0"/>
              </a:rPr>
              <a:t>(string)</a:t>
            </a:r>
          </a:p>
        </p:txBody>
      </p:sp>
      <p:sp>
        <p:nvSpPr>
          <p:cNvPr id="7" name="Rechthoek 6">
            <a:extLst>
              <a:ext uri="{FF2B5EF4-FFF2-40B4-BE49-F238E27FC236}">
                <a16:creationId xmlns:a16="http://schemas.microsoft.com/office/drawing/2014/main" id="{82421EE1-4760-CD44-814D-166DB597AC76}"/>
              </a:ext>
            </a:extLst>
          </p:cNvPr>
          <p:cNvSpPr/>
          <p:nvPr/>
        </p:nvSpPr>
        <p:spPr>
          <a:xfrm>
            <a:off x="576263" y="4935774"/>
            <a:ext cx="8928990" cy="2308324"/>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json</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s = </a:t>
            </a:r>
            <a:r>
              <a:rPr lang="nl-NL" b="1" dirty="0" err="1">
                <a:solidFill>
                  <a:srgbClr val="000000"/>
                </a:solidFill>
                <a:latin typeface="Menlo" panose="020B0609030804020204" pitchFamily="49" charset="0"/>
              </a:rPr>
              <a:t>json.dumps</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3</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'4'</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5</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'6'</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7</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open(</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bestand.json</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'w'</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err="1">
                <a:solidFill>
                  <a:srgbClr val="000000"/>
                </a:solidFill>
                <a:latin typeface="Menlo" panose="020B0609030804020204" pitchFamily="49" charset="0"/>
              </a:rPr>
              <a:t>json.dump</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3</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'4'</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5</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'6'</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7</a:t>
            </a:r>
            <a:r>
              <a:rPr lang="nl-NL" b="1" dirty="0">
                <a:solidFill>
                  <a:srgbClr val="000000"/>
                </a:solidFill>
                <a:latin typeface="Menlo" panose="020B0609030804020204" pitchFamily="49" charset="0"/>
              </a:rPr>
              <a:t>}], f)</a:t>
            </a: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json.loads</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'[1,2,3,{"4":5,"6":7}]'</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63651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A2FD6026-4923-C44E-9AF5-5D39E6D2A7E5}"/>
              </a:ext>
            </a:extLst>
          </p:cNvPr>
          <p:cNvSpPr/>
          <p:nvPr/>
        </p:nvSpPr>
        <p:spPr>
          <a:xfrm>
            <a:off x="571309" y="3942616"/>
            <a:ext cx="8933251" cy="3293209"/>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600" b="1" dirty="0">
                <a:solidFill>
                  <a:srgbClr val="0000FF"/>
                </a:solidFill>
                <a:latin typeface="Menlo" panose="020B0609030804020204" pitchFamily="49" charset="0"/>
              </a:rPr>
              <a:t>import</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pickle</a:t>
            </a:r>
            <a:endParaRPr lang="nl-NL" sz="1600" b="1" dirty="0">
              <a:solidFill>
                <a:srgbClr val="000000"/>
              </a:solidFill>
              <a:latin typeface="Menlo" panose="020B0609030804020204" pitchFamily="49" charset="0"/>
            </a:endParaRPr>
          </a:p>
          <a:p>
            <a:br>
              <a:rPr lang="nl-NL" sz="1600" b="1" dirty="0">
                <a:solidFill>
                  <a:srgbClr val="000000"/>
                </a:solidFill>
                <a:latin typeface="Menlo" panose="020B0609030804020204" pitchFamily="49" charset="0"/>
              </a:rPr>
            </a:br>
            <a:r>
              <a:rPr lang="nl-NL" sz="1600" b="1" dirty="0">
                <a:solidFill>
                  <a:srgbClr val="0000FF"/>
                </a:solidFill>
                <a:latin typeface="Menlo" panose="020B0609030804020204" pitchFamily="49" charset="0"/>
              </a:rPr>
              <a:t>class</a:t>
            </a:r>
            <a:r>
              <a:rPr lang="nl-NL" sz="1600" b="1" dirty="0">
                <a:solidFill>
                  <a:srgbClr val="000000"/>
                </a:solidFill>
                <a:latin typeface="Menlo" panose="020B0609030804020204" pitchFamily="49" charset="0"/>
              </a:rPr>
              <a:t> User:</a:t>
            </a:r>
            <a:br>
              <a:rPr lang="nl-NL" sz="1600" b="1" dirty="0">
                <a:solidFill>
                  <a:srgbClr val="000000"/>
                </a:solidFill>
                <a:latin typeface="Menlo" panose="020B0609030804020204" pitchFamily="49" charset="0"/>
              </a:rPr>
            </a:br>
            <a:r>
              <a:rPr lang="nl-NL" sz="1600" b="1" dirty="0">
                <a:solidFill>
                  <a:srgbClr val="000000"/>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saveToPickle</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self</a:t>
            </a:r>
            <a:r>
              <a:rPr lang="nl-NL" sz="1600" b="1" dirty="0">
                <a:solidFill>
                  <a:srgbClr val="000000"/>
                </a:solidFill>
                <a:latin typeface="Menlo" panose="020B0609030804020204" pitchFamily="49" charset="0"/>
              </a:rPr>
              <a:t>): </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with</a:t>
            </a:r>
            <a:r>
              <a:rPr lang="nl-NL" sz="1600" b="1" dirty="0">
                <a:solidFill>
                  <a:srgbClr val="000000"/>
                </a:solidFill>
                <a:latin typeface="Menlo" panose="020B0609030804020204" pitchFamily="49" charset="0"/>
              </a:rPr>
              <a:t> open(</a:t>
            </a:r>
            <a:r>
              <a:rPr lang="nl-NL" sz="1600" b="1" dirty="0">
                <a:solidFill>
                  <a:srgbClr val="A31515"/>
                </a:solidFill>
                <a:latin typeface="Menlo" panose="020B0609030804020204" pitchFamily="49" charset="0"/>
              </a:rPr>
              <a:t>'user.</a:t>
            </a:r>
            <a:r>
              <a:rPr lang="nl-NL" sz="1600" b="1" dirty="0" err="1">
                <a:solidFill>
                  <a:srgbClr val="A31515"/>
                </a:solidFill>
                <a:latin typeface="Menlo" panose="020B0609030804020204" pitchFamily="49" charset="0"/>
              </a:rPr>
              <a:t>pickle</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wb</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 </a:t>
            </a:r>
            <a:r>
              <a:rPr lang="nl-NL" sz="1600" b="1" dirty="0">
                <a:solidFill>
                  <a:srgbClr val="0000FF"/>
                </a:solidFill>
                <a:latin typeface="Menlo" panose="020B0609030804020204" pitchFamily="49" charset="0"/>
              </a:rPr>
              <a:t>as</a:t>
            </a:r>
            <a:r>
              <a:rPr lang="nl-NL" sz="1600" b="1" dirty="0">
                <a:solidFill>
                  <a:srgbClr val="000000"/>
                </a:solidFill>
                <a:latin typeface="Menlo" panose="020B0609030804020204" pitchFamily="49" charset="0"/>
              </a:rPr>
              <a:t> f:</a:t>
            </a:r>
          </a:p>
          <a:p>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pickle.dump</a:t>
            </a:r>
            <a:r>
              <a:rPr lang="nl-NL" sz="1600" b="1" dirty="0">
                <a:solidFill>
                  <a:srgbClr val="000000"/>
                </a:solidFill>
                <a:latin typeface="Menlo" panose="020B0609030804020204" pitchFamily="49" charset="0"/>
              </a:rPr>
              <a:t>(</a:t>
            </a:r>
            <a:r>
              <a:rPr lang="nl-NL" sz="1600" b="1" dirty="0" err="1">
                <a:solidFill>
                  <a:srgbClr val="0000FF"/>
                </a:solidFill>
                <a:latin typeface="Menlo" panose="020B0609030804020204" pitchFamily="49" charset="0"/>
              </a:rPr>
              <a:t>self</a:t>
            </a:r>
            <a:r>
              <a:rPr lang="nl-NL" sz="1600" b="1" dirty="0">
                <a:solidFill>
                  <a:srgbClr val="000000"/>
                </a:solidFill>
                <a:latin typeface="Menlo" panose="020B0609030804020204" pitchFamily="49" charset="0"/>
              </a:rPr>
              <a:t>, f)</a:t>
            </a:r>
            <a:endParaRPr lang="nl-NL" sz="1600" b="1" dirty="0">
              <a:solidFill>
                <a:srgbClr val="0000FF"/>
              </a:solidFill>
              <a:latin typeface="Menlo" panose="020B0609030804020204" pitchFamily="49" charset="0"/>
            </a:endParaRP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loadFromPickle</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self</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with</a:t>
            </a:r>
            <a:r>
              <a:rPr lang="nl-NL" sz="1600" b="1" dirty="0">
                <a:solidFill>
                  <a:srgbClr val="000000"/>
                </a:solidFill>
                <a:latin typeface="Menlo" panose="020B0609030804020204" pitchFamily="49" charset="0"/>
              </a:rPr>
              <a:t> open(</a:t>
            </a:r>
            <a:r>
              <a:rPr lang="nl-NL" sz="1600" b="1" dirty="0">
                <a:solidFill>
                  <a:srgbClr val="A31515"/>
                </a:solidFill>
                <a:latin typeface="Menlo" panose="020B0609030804020204" pitchFamily="49" charset="0"/>
              </a:rPr>
              <a:t>'user.</a:t>
            </a:r>
            <a:r>
              <a:rPr lang="nl-NL" sz="1600" b="1" dirty="0" err="1">
                <a:solidFill>
                  <a:srgbClr val="A31515"/>
                </a:solidFill>
                <a:latin typeface="Menlo" panose="020B0609030804020204" pitchFamily="49" charset="0"/>
              </a:rPr>
              <a:t>pickle</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rb</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 </a:t>
            </a:r>
            <a:r>
              <a:rPr lang="nl-NL" sz="1600" b="1" dirty="0">
                <a:solidFill>
                  <a:srgbClr val="0000FF"/>
                </a:solidFill>
                <a:latin typeface="Menlo" panose="020B0609030804020204" pitchFamily="49" charset="0"/>
              </a:rPr>
              <a:t>as</a:t>
            </a:r>
            <a:r>
              <a:rPr lang="nl-NL" sz="1600" b="1" dirty="0">
                <a:solidFill>
                  <a:srgbClr val="000000"/>
                </a:solidFill>
                <a:latin typeface="Menlo" panose="020B0609030804020204" pitchFamily="49" charset="0"/>
              </a:rPr>
              <a:t> f:</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self</a:t>
            </a:r>
            <a:r>
              <a:rPr lang="nl-NL" sz="1600" b="1" dirty="0">
                <a:solidFill>
                  <a:srgbClr val="000000"/>
                </a:solidFill>
                <a:latin typeface="Menlo" panose="020B0609030804020204" pitchFamily="49" charset="0"/>
              </a:rPr>
              <a:t>.__</a:t>
            </a:r>
            <a:r>
              <a:rPr lang="nl-NL" sz="1600" b="1" dirty="0" err="1">
                <a:solidFill>
                  <a:srgbClr val="000000"/>
                </a:solidFill>
                <a:latin typeface="Menlo" panose="020B0609030804020204" pitchFamily="49" charset="0"/>
              </a:rPr>
              <a:t>dict</a:t>
            </a:r>
            <a:r>
              <a:rPr lang="nl-NL" sz="1600" b="1" dirty="0">
                <a:solidFill>
                  <a:srgbClr val="000000"/>
                </a:solidFill>
                <a:latin typeface="Menlo" panose="020B0609030804020204" pitchFamily="49" charset="0"/>
              </a:rPr>
              <a:t>__.update(</a:t>
            </a:r>
            <a:r>
              <a:rPr lang="nl-NL" sz="1600" b="1" dirty="0" err="1">
                <a:solidFill>
                  <a:srgbClr val="000000"/>
                </a:solidFill>
                <a:latin typeface="Menlo" panose="020B0609030804020204" pitchFamily="49" charset="0"/>
              </a:rPr>
              <a:t>pickle.load</a:t>
            </a:r>
            <a:r>
              <a:rPr lang="nl-NL" sz="1600" b="1" dirty="0">
                <a:solidFill>
                  <a:srgbClr val="000000"/>
                </a:solidFill>
                <a:latin typeface="Menlo" panose="020B0609030804020204" pitchFamily="49" charset="0"/>
              </a:rPr>
              <a:t>(f).__</a:t>
            </a:r>
            <a:r>
              <a:rPr lang="nl-NL" sz="1600" b="1" dirty="0" err="1">
                <a:solidFill>
                  <a:srgbClr val="000000"/>
                </a:solidFill>
                <a:latin typeface="Menlo" panose="020B0609030804020204" pitchFamily="49" charset="0"/>
              </a:rPr>
              <a:t>dict</a:t>
            </a:r>
            <a:r>
              <a:rPr lang="nl-NL" sz="1600" b="1" dirty="0">
                <a:solidFill>
                  <a:srgbClr val="000000"/>
                </a:solidFill>
                <a:latin typeface="Menlo" panose="020B0609030804020204" pitchFamily="49" charset="0"/>
              </a:rPr>
              <a:t>__)</a:t>
            </a:r>
          </a:p>
          <a:p>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classmethod</a:t>
            </a:r>
            <a:endParaRPr lang="nl-NL" sz="1600" b="1" dirty="0">
              <a:solidFill>
                <a:srgbClr val="000000"/>
              </a:solidFill>
              <a:latin typeface="Menlo" panose="020B0609030804020204" pitchFamily="49" charset="0"/>
            </a:endParaRP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createFromPickle</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cls</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with</a:t>
            </a:r>
            <a:r>
              <a:rPr lang="nl-NL" sz="1600" b="1" dirty="0">
                <a:solidFill>
                  <a:srgbClr val="000000"/>
                </a:solidFill>
                <a:latin typeface="Menlo" panose="020B0609030804020204" pitchFamily="49" charset="0"/>
              </a:rPr>
              <a:t> open(</a:t>
            </a:r>
            <a:r>
              <a:rPr lang="nl-NL" sz="1600" b="1" dirty="0">
                <a:solidFill>
                  <a:srgbClr val="A31515"/>
                </a:solidFill>
                <a:latin typeface="Menlo" panose="020B0609030804020204" pitchFamily="49" charset="0"/>
              </a:rPr>
              <a:t>'user.</a:t>
            </a:r>
            <a:r>
              <a:rPr lang="nl-NL" sz="1600" b="1" dirty="0" err="1">
                <a:solidFill>
                  <a:srgbClr val="A31515"/>
                </a:solidFill>
                <a:latin typeface="Menlo" panose="020B0609030804020204" pitchFamily="49" charset="0"/>
              </a:rPr>
              <a:t>pickle</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rb</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 </a:t>
            </a:r>
            <a:r>
              <a:rPr lang="nl-NL" sz="1600" b="1" dirty="0">
                <a:solidFill>
                  <a:srgbClr val="0000FF"/>
                </a:solidFill>
                <a:latin typeface="Menlo" panose="020B0609030804020204" pitchFamily="49" charset="0"/>
              </a:rPr>
              <a:t>as</a:t>
            </a:r>
            <a:r>
              <a:rPr lang="nl-NL" sz="1600" b="1" dirty="0">
                <a:solidFill>
                  <a:srgbClr val="000000"/>
                </a:solidFill>
                <a:latin typeface="Menlo" panose="020B0609030804020204" pitchFamily="49" charset="0"/>
              </a:rPr>
              <a:t> f:</a:t>
            </a:r>
          </a:p>
          <a:p>
            <a:r>
              <a:rPr lang="nl-NL" sz="1600" b="1" dirty="0">
                <a:solidFill>
                  <a:srgbClr val="0000FF"/>
                </a:solidFill>
                <a:latin typeface="Menlo" panose="020B0609030804020204" pitchFamily="49" charset="0"/>
              </a:rPr>
              <a:t>            return</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pickle.load</a:t>
            </a:r>
            <a:r>
              <a:rPr lang="nl-NL" sz="1600" b="1" dirty="0">
                <a:solidFill>
                  <a:srgbClr val="000000"/>
                </a:solidFill>
                <a:latin typeface="Menlo" panose="020B0609030804020204" pitchFamily="49" charset="0"/>
              </a:rPr>
              <a:t>(f)</a:t>
            </a:r>
          </a:p>
        </p:txBody>
      </p:sp>
      <p:sp>
        <p:nvSpPr>
          <p:cNvPr id="2" name="Tijdelijke aanduiding voor inhoud 1">
            <a:extLst>
              <a:ext uri="{FF2B5EF4-FFF2-40B4-BE49-F238E27FC236}">
                <a16:creationId xmlns:a16="http://schemas.microsoft.com/office/drawing/2014/main" id="{9A924527-50CD-9C4A-AEDC-479AC18A8209}"/>
              </a:ext>
            </a:extLst>
          </p:cNvPr>
          <p:cNvSpPr>
            <a:spLocks noGrp="1"/>
          </p:cNvSpPr>
          <p:nvPr>
            <p:ph idx="1"/>
          </p:nvPr>
        </p:nvSpPr>
        <p:spPr>
          <a:xfrm>
            <a:off x="579311" y="2067383"/>
            <a:ext cx="5541121" cy="4296209"/>
          </a:xfrm>
        </p:spPr>
        <p:txBody>
          <a:bodyPr/>
          <a:lstStyle/>
          <a:p>
            <a:r>
              <a:rPr lang="nl-NL" dirty="0"/>
              <a:t>A </a:t>
            </a:r>
            <a:r>
              <a:rPr lang="nl-NL" b="1" dirty="0" err="1"/>
              <a:t>shelf</a:t>
            </a:r>
            <a:r>
              <a:rPr lang="nl-NL" dirty="0"/>
              <a:t> is a persistent, </a:t>
            </a:r>
            <a:r>
              <a:rPr lang="nl-NL" dirty="0" err="1"/>
              <a:t>dictionary</a:t>
            </a:r>
            <a:r>
              <a:rPr lang="nl-NL" dirty="0"/>
              <a:t>-like object </a:t>
            </a:r>
            <a:r>
              <a:rPr lang="nl-NL" dirty="0" err="1"/>
              <a:t>that</a:t>
            </a:r>
            <a:r>
              <a:rPr lang="nl-NL" dirty="0"/>
              <a:t> stores </a:t>
            </a:r>
            <a:r>
              <a:rPr lang="nl-NL" dirty="0" err="1"/>
              <a:t>any</a:t>
            </a:r>
            <a:r>
              <a:rPr lang="nl-NL" dirty="0"/>
              <a:t> </a:t>
            </a:r>
            <a:r>
              <a:rPr lang="nl-NL" dirty="0" err="1"/>
              <a:t>arbitrary</a:t>
            </a:r>
            <a:r>
              <a:rPr lang="nl-NL" dirty="0"/>
              <a:t> Python  </a:t>
            </a:r>
            <a:r>
              <a:rPr lang="nl-NL" dirty="0" err="1"/>
              <a:t>that</a:t>
            </a:r>
            <a:r>
              <a:rPr lang="nl-NL" dirty="0"/>
              <a:t> </a:t>
            </a:r>
            <a:r>
              <a:rPr lang="nl-NL" dirty="0" err="1"/>
              <a:t>can</a:t>
            </a:r>
            <a:r>
              <a:rPr lang="nl-NL" dirty="0"/>
              <a:t> </a:t>
            </a:r>
            <a:r>
              <a:rPr lang="nl-NL" dirty="0" err="1"/>
              <a:t>be</a:t>
            </a:r>
            <a:r>
              <a:rPr lang="nl-NL" dirty="0"/>
              <a:t> </a:t>
            </a:r>
            <a:r>
              <a:rPr lang="nl-NL" dirty="0" err="1"/>
              <a:t>pickled</a:t>
            </a:r>
            <a:r>
              <a:rPr lang="nl-NL" dirty="0"/>
              <a:t>.</a:t>
            </a:r>
          </a:p>
        </p:txBody>
      </p:sp>
      <p:sp>
        <p:nvSpPr>
          <p:cNvPr id="3" name="Titel 2"/>
          <p:cNvSpPr>
            <a:spLocks noGrp="1"/>
          </p:cNvSpPr>
          <p:nvPr>
            <p:ph type="title"/>
          </p:nvPr>
        </p:nvSpPr>
        <p:spPr/>
        <p:txBody>
          <a:bodyPr/>
          <a:lstStyle/>
          <a:p>
            <a:r>
              <a:rPr lang="nl-NL" dirty="0" err="1"/>
              <a:t>pickle</a:t>
            </a:r>
            <a:r>
              <a:rPr lang="nl-NL" dirty="0"/>
              <a:t> - Python object </a:t>
            </a:r>
            <a:r>
              <a:rPr lang="nl-NL" dirty="0" err="1"/>
              <a:t>serialization</a:t>
            </a:r>
            <a:endParaRPr lang="nl-NL" dirty="0"/>
          </a:p>
        </p:txBody>
      </p:sp>
      <p:sp>
        <p:nvSpPr>
          <p:cNvPr id="5" name="Tijdelijke aanduiding voor inhoud 3"/>
          <p:cNvSpPr txBox="1">
            <a:spLocks/>
          </p:cNvSpPr>
          <p:nvPr/>
        </p:nvSpPr>
        <p:spPr>
          <a:xfrm>
            <a:off x="6408216" y="2067383"/>
            <a:ext cx="3096344" cy="1508105"/>
          </a:xfrm>
          <a:prstGeom prst="rect">
            <a:avLst/>
          </a:prstGeom>
          <a:solidFill>
            <a:schemeClr val="accent1">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2000" b="1" dirty="0" err="1">
                <a:latin typeface="+mn-lt"/>
                <a:cs typeface="Courier New" panose="02070309020205020404" pitchFamily="49" charset="0"/>
              </a:rPr>
              <a:t>pickle.dump</a:t>
            </a:r>
            <a:r>
              <a:rPr lang="nl-NL" sz="2000" b="1" dirty="0">
                <a:latin typeface="+mn-lt"/>
                <a:cs typeface="Courier New" panose="02070309020205020404" pitchFamily="49" charset="0"/>
              </a:rPr>
              <a:t>(object, file)</a:t>
            </a:r>
          </a:p>
          <a:p>
            <a:pPr marL="0" indent="0">
              <a:buNone/>
            </a:pPr>
            <a:r>
              <a:rPr lang="nl-NL" sz="2000" b="1" dirty="0" err="1">
                <a:latin typeface="+mn-lt"/>
                <a:cs typeface="Courier New" panose="02070309020205020404" pitchFamily="49" charset="0"/>
              </a:rPr>
              <a:t>pickle.dumps</a:t>
            </a:r>
            <a:r>
              <a:rPr lang="nl-NL" sz="2000" b="1" dirty="0">
                <a:latin typeface="+mn-lt"/>
                <a:cs typeface="Courier New" panose="02070309020205020404" pitchFamily="49" charset="0"/>
              </a:rPr>
              <a:t>(object)</a:t>
            </a:r>
          </a:p>
          <a:p>
            <a:pPr marL="0" indent="0">
              <a:buNone/>
            </a:pPr>
            <a:r>
              <a:rPr lang="nl-NL" sz="2000" b="1" dirty="0" err="1">
                <a:latin typeface="+mn-lt"/>
                <a:cs typeface="Courier New" panose="02070309020205020404" pitchFamily="49" charset="0"/>
              </a:rPr>
              <a:t>pickle.load</a:t>
            </a:r>
            <a:r>
              <a:rPr lang="nl-NL" sz="2000" b="1" dirty="0">
                <a:latin typeface="+mn-lt"/>
                <a:cs typeface="Courier New" panose="02070309020205020404" pitchFamily="49" charset="0"/>
              </a:rPr>
              <a:t>(file)</a:t>
            </a:r>
          </a:p>
          <a:p>
            <a:pPr marL="0" indent="0">
              <a:buNone/>
            </a:pPr>
            <a:r>
              <a:rPr lang="nl-NL" sz="2000" b="1" dirty="0" err="1">
                <a:latin typeface="+mn-lt"/>
                <a:cs typeface="Courier New" panose="02070309020205020404" pitchFamily="49" charset="0"/>
              </a:rPr>
              <a:t>pickle.loads</a:t>
            </a:r>
            <a:r>
              <a:rPr lang="nl-NL" sz="2000" b="1" dirty="0">
                <a:latin typeface="+mn-lt"/>
                <a:cs typeface="Courier New" panose="02070309020205020404" pitchFamily="49" charset="0"/>
              </a:rPr>
              <a:t>(string)</a:t>
            </a:r>
          </a:p>
        </p:txBody>
      </p:sp>
    </p:spTree>
    <p:extLst>
      <p:ext uri="{BB962C8B-B14F-4D97-AF65-F5344CB8AC3E}">
        <p14:creationId xmlns:p14="http://schemas.microsoft.com/office/powerpoint/2010/main" val="2074376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90BC40-6ACF-D74E-8657-3C0B50F29B7C}"/>
              </a:ext>
            </a:extLst>
          </p:cNvPr>
          <p:cNvSpPr>
            <a:spLocks noGrp="1"/>
          </p:cNvSpPr>
          <p:nvPr>
            <p:ph type="title"/>
          </p:nvPr>
        </p:nvSpPr>
        <p:spPr/>
        <p:txBody>
          <a:bodyPr/>
          <a:lstStyle/>
          <a:p>
            <a:r>
              <a:rPr lang="nl-NL" dirty="0" err="1"/>
              <a:t>xml</a:t>
            </a:r>
            <a:endParaRPr lang="nl-NL" dirty="0"/>
          </a:p>
        </p:txBody>
      </p:sp>
      <p:sp>
        <p:nvSpPr>
          <p:cNvPr id="3" name="Tijdelijke aanduiding voor inhoud 2">
            <a:extLst>
              <a:ext uri="{FF2B5EF4-FFF2-40B4-BE49-F238E27FC236}">
                <a16:creationId xmlns:a16="http://schemas.microsoft.com/office/drawing/2014/main" id="{482668AD-9A29-A049-A92C-A87515037E75}"/>
              </a:ext>
            </a:extLst>
          </p:cNvPr>
          <p:cNvSpPr>
            <a:spLocks noGrp="1"/>
          </p:cNvSpPr>
          <p:nvPr>
            <p:ph idx="1"/>
          </p:nvPr>
        </p:nvSpPr>
        <p:spPr/>
        <p:txBody>
          <a:bodyPr/>
          <a:lstStyle/>
          <a:p>
            <a:r>
              <a:rPr lang="nl-NL" dirty="0"/>
              <a:t>The </a:t>
            </a:r>
            <a:r>
              <a:rPr lang="nl-NL" b="1" dirty="0" err="1"/>
              <a:t>xml.etree.ElementTree</a:t>
            </a:r>
            <a:r>
              <a:rPr lang="nl-NL" dirty="0"/>
              <a:t> module </a:t>
            </a:r>
            <a:r>
              <a:rPr lang="nl-NL" dirty="0" err="1"/>
              <a:t>implements</a:t>
            </a:r>
            <a:r>
              <a:rPr lang="nl-NL" dirty="0"/>
              <a:t> a </a:t>
            </a:r>
            <a:r>
              <a:rPr lang="nl-NL" dirty="0" err="1"/>
              <a:t>simple</a:t>
            </a:r>
            <a:r>
              <a:rPr lang="nl-NL" dirty="0"/>
              <a:t> </a:t>
            </a:r>
            <a:r>
              <a:rPr lang="nl-NL" dirty="0" err="1"/>
              <a:t>and</a:t>
            </a:r>
            <a:r>
              <a:rPr lang="nl-NL" dirty="0"/>
              <a:t> </a:t>
            </a:r>
            <a:r>
              <a:rPr lang="nl-NL" dirty="0" err="1"/>
              <a:t>efficient</a:t>
            </a:r>
            <a:r>
              <a:rPr lang="nl-NL" dirty="0"/>
              <a:t> API </a:t>
            </a:r>
            <a:r>
              <a:rPr lang="nl-NL" dirty="0" err="1"/>
              <a:t>for</a:t>
            </a:r>
            <a:r>
              <a:rPr lang="nl-NL" dirty="0"/>
              <a:t> </a:t>
            </a:r>
            <a:r>
              <a:rPr lang="nl-NL" dirty="0" err="1"/>
              <a:t>parsing</a:t>
            </a:r>
            <a:r>
              <a:rPr lang="nl-NL" dirty="0"/>
              <a:t> </a:t>
            </a:r>
            <a:r>
              <a:rPr lang="nl-NL" dirty="0" err="1"/>
              <a:t>and</a:t>
            </a:r>
            <a:r>
              <a:rPr lang="nl-NL" dirty="0"/>
              <a:t> </a:t>
            </a:r>
            <a:r>
              <a:rPr lang="nl-NL" dirty="0" err="1"/>
              <a:t>creating</a:t>
            </a:r>
            <a:r>
              <a:rPr lang="nl-NL" dirty="0"/>
              <a:t> XML data.</a:t>
            </a:r>
          </a:p>
          <a:p>
            <a:r>
              <a:rPr lang="nl-NL" dirty="0" err="1"/>
              <a:t>This</a:t>
            </a:r>
            <a:r>
              <a:rPr lang="nl-NL" dirty="0"/>
              <a:t> module </a:t>
            </a:r>
            <a:r>
              <a:rPr lang="nl-NL" dirty="0" err="1"/>
              <a:t>provides</a:t>
            </a:r>
            <a:r>
              <a:rPr lang="nl-NL" dirty="0"/>
              <a:t> </a:t>
            </a:r>
            <a:r>
              <a:rPr lang="nl-NL" dirty="0" err="1"/>
              <a:t>limited</a:t>
            </a:r>
            <a:r>
              <a:rPr lang="nl-NL" dirty="0"/>
              <a:t> support </a:t>
            </a:r>
            <a:r>
              <a:rPr lang="nl-NL" dirty="0" err="1"/>
              <a:t>for</a:t>
            </a:r>
            <a:r>
              <a:rPr lang="nl-NL" dirty="0"/>
              <a:t> </a:t>
            </a:r>
            <a:r>
              <a:rPr lang="nl-NL" b="1" dirty="0" err="1"/>
              <a:t>XPath</a:t>
            </a:r>
            <a:r>
              <a:rPr lang="nl-NL" dirty="0"/>
              <a:t> </a:t>
            </a:r>
            <a:r>
              <a:rPr lang="nl-NL" dirty="0" err="1"/>
              <a:t>expressions</a:t>
            </a:r>
            <a:r>
              <a:rPr lang="nl-NL" dirty="0"/>
              <a:t> </a:t>
            </a:r>
            <a:r>
              <a:rPr lang="nl-NL" dirty="0" err="1"/>
              <a:t>for</a:t>
            </a:r>
            <a:r>
              <a:rPr lang="nl-NL" dirty="0"/>
              <a:t> </a:t>
            </a:r>
            <a:r>
              <a:rPr lang="nl-NL" dirty="0" err="1"/>
              <a:t>locating</a:t>
            </a:r>
            <a:r>
              <a:rPr lang="nl-NL" dirty="0"/>
              <a:t> </a:t>
            </a:r>
            <a:r>
              <a:rPr lang="nl-NL" dirty="0" err="1"/>
              <a:t>elements</a:t>
            </a:r>
            <a:r>
              <a:rPr lang="nl-NL" dirty="0"/>
              <a:t> in a tree. </a:t>
            </a:r>
            <a:r>
              <a:rPr lang="nl-NL" dirty="0">
                <a:hlinkClick r:id="rId2"/>
              </a:rPr>
              <a:t>https://www.w3schools.com/xml/xpath_intro.asp</a:t>
            </a:r>
            <a:endParaRPr lang="nl-NL" dirty="0"/>
          </a:p>
          <a:p>
            <a:r>
              <a:rPr lang="nl-NL" dirty="0" err="1"/>
              <a:t>ElementTree</a:t>
            </a:r>
            <a:r>
              <a:rPr lang="nl-NL" dirty="0"/>
              <a:t> </a:t>
            </a:r>
            <a:r>
              <a:rPr lang="nl-NL" dirty="0" err="1"/>
              <a:t>provides</a:t>
            </a:r>
            <a:r>
              <a:rPr lang="nl-NL" dirty="0"/>
              <a:t> a </a:t>
            </a:r>
            <a:r>
              <a:rPr lang="nl-NL" dirty="0" err="1"/>
              <a:t>simple</a:t>
            </a:r>
            <a:r>
              <a:rPr lang="nl-NL" dirty="0"/>
              <a:t> way </a:t>
            </a:r>
            <a:r>
              <a:rPr lang="nl-NL" dirty="0" err="1"/>
              <a:t>to</a:t>
            </a:r>
            <a:r>
              <a:rPr lang="nl-NL" dirty="0"/>
              <a:t> </a:t>
            </a:r>
            <a:r>
              <a:rPr lang="nl-NL" dirty="0" err="1"/>
              <a:t>build</a:t>
            </a:r>
            <a:r>
              <a:rPr lang="nl-NL" dirty="0"/>
              <a:t> XML </a:t>
            </a:r>
            <a:r>
              <a:rPr lang="nl-NL" dirty="0" err="1"/>
              <a:t>documents</a:t>
            </a:r>
            <a:r>
              <a:rPr lang="nl-NL" dirty="0"/>
              <a:t> </a:t>
            </a:r>
            <a:r>
              <a:rPr lang="nl-NL" dirty="0" err="1"/>
              <a:t>and</a:t>
            </a:r>
            <a:r>
              <a:rPr lang="nl-NL" dirty="0"/>
              <a:t> </a:t>
            </a:r>
            <a:r>
              <a:rPr lang="nl-NL" dirty="0" err="1"/>
              <a:t>write</a:t>
            </a:r>
            <a:r>
              <a:rPr lang="nl-NL" dirty="0"/>
              <a:t> </a:t>
            </a:r>
            <a:r>
              <a:rPr lang="nl-NL" dirty="0" err="1"/>
              <a:t>them</a:t>
            </a:r>
            <a:r>
              <a:rPr lang="nl-NL" dirty="0"/>
              <a:t> </a:t>
            </a:r>
            <a:r>
              <a:rPr lang="nl-NL" dirty="0" err="1"/>
              <a:t>to</a:t>
            </a:r>
            <a:r>
              <a:rPr lang="nl-NL" dirty="0"/>
              <a:t> files.</a:t>
            </a:r>
          </a:p>
        </p:txBody>
      </p:sp>
      <p:sp>
        <p:nvSpPr>
          <p:cNvPr id="5" name="Rechthoek 4">
            <a:extLst>
              <a:ext uri="{FF2B5EF4-FFF2-40B4-BE49-F238E27FC236}">
                <a16:creationId xmlns:a16="http://schemas.microsoft.com/office/drawing/2014/main" id="{3904EFFF-753B-E048-897F-7263517CFDB3}"/>
              </a:ext>
            </a:extLst>
          </p:cNvPr>
          <p:cNvSpPr/>
          <p:nvPr/>
        </p:nvSpPr>
        <p:spPr>
          <a:xfrm>
            <a:off x="575816" y="4650502"/>
            <a:ext cx="8928991" cy="2585323"/>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xml.etree.ElementTree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ET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tree = </a:t>
            </a:r>
            <a:r>
              <a:rPr lang="nl-NL" b="1" dirty="0" err="1">
                <a:solidFill>
                  <a:srgbClr val="000000"/>
                </a:solidFill>
                <a:latin typeface="Menlo" panose="020B0609030804020204" pitchFamily="49" charset="0"/>
              </a:rPr>
              <a:t>ET.parse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data.xml</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root = </a:t>
            </a:r>
            <a:r>
              <a:rPr lang="nl-NL" b="1" dirty="0" err="1">
                <a:solidFill>
                  <a:srgbClr val="000000"/>
                </a:solidFill>
                <a:latin typeface="Menlo" panose="020B0609030804020204" pitchFamily="49" charset="0"/>
              </a:rPr>
              <a:t>tree.getroot</a:t>
            </a:r>
            <a:r>
              <a:rPr lang="nl-NL" b="1" dirty="0">
                <a:solidFill>
                  <a:srgbClr val="000000"/>
                </a:solidFill>
                <a:latin typeface="Menlo" panose="020B0609030804020204" pitchFamily="49" charset="0"/>
              </a:rPr>
              <a:t>()</a:t>
            </a:r>
          </a:p>
          <a:p>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print(</a:t>
            </a:r>
            <a:r>
              <a:rPr lang="nl-NL" b="1" dirty="0" err="1">
                <a:solidFill>
                  <a:srgbClr val="000000"/>
                </a:solidFill>
                <a:latin typeface="Menlo" panose="020B0609030804020204" pitchFamily="49" charset="0"/>
              </a:rPr>
              <a:t>root.attrib</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element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root.findall</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'//name'</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err="1">
                <a:solidFill>
                  <a:srgbClr val="000000"/>
                </a:solidFill>
                <a:latin typeface="Menlo" panose="020B0609030804020204" pitchFamily="49" charset="0"/>
              </a:rPr>
              <a:t>element.text</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91478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8874B6-EFA6-0A4E-861A-02E32146963C}"/>
              </a:ext>
            </a:extLst>
          </p:cNvPr>
          <p:cNvSpPr>
            <a:spLocks noGrp="1"/>
          </p:cNvSpPr>
          <p:nvPr>
            <p:ph type="title"/>
          </p:nvPr>
        </p:nvSpPr>
        <p:spPr/>
        <p:txBody>
          <a:bodyPr/>
          <a:lstStyle/>
          <a:p>
            <a:r>
              <a:rPr lang="nl-NL" dirty="0" err="1"/>
              <a:t>statistics</a:t>
            </a:r>
            <a:endParaRPr lang="nl-NL" dirty="0"/>
          </a:p>
        </p:txBody>
      </p:sp>
      <p:sp>
        <p:nvSpPr>
          <p:cNvPr id="3" name="Tijdelijke aanduiding voor inhoud 2">
            <a:extLst>
              <a:ext uri="{FF2B5EF4-FFF2-40B4-BE49-F238E27FC236}">
                <a16:creationId xmlns:a16="http://schemas.microsoft.com/office/drawing/2014/main" id="{A68167AB-AC40-0744-989A-ECF8F76AAFFC}"/>
              </a:ext>
            </a:extLst>
          </p:cNvPr>
          <p:cNvSpPr>
            <a:spLocks noGrp="1"/>
          </p:cNvSpPr>
          <p:nvPr>
            <p:ph idx="1"/>
          </p:nvPr>
        </p:nvSpPr>
        <p:spPr>
          <a:xfrm>
            <a:off x="575817" y="2012414"/>
            <a:ext cx="8928990" cy="5439831"/>
          </a:xfrm>
        </p:spPr>
        <p:txBody>
          <a:bodyPr/>
          <a:lstStyle/>
          <a:p>
            <a:r>
              <a:rPr lang="nl-NL" dirty="0" err="1"/>
              <a:t>This</a:t>
            </a:r>
            <a:r>
              <a:rPr lang="nl-NL" dirty="0"/>
              <a:t> module </a:t>
            </a:r>
            <a:r>
              <a:rPr lang="nl-NL" dirty="0" err="1"/>
              <a:t>provides</a:t>
            </a:r>
            <a:r>
              <a:rPr lang="nl-NL" dirty="0"/>
              <a:t> </a:t>
            </a:r>
            <a:r>
              <a:rPr lang="nl-NL" dirty="0" err="1"/>
              <a:t>functions</a:t>
            </a:r>
            <a:r>
              <a:rPr lang="nl-NL" dirty="0"/>
              <a:t> </a:t>
            </a:r>
            <a:r>
              <a:rPr lang="nl-NL" dirty="0" err="1"/>
              <a:t>for</a:t>
            </a:r>
            <a:r>
              <a:rPr lang="nl-NL" dirty="0"/>
              <a:t> </a:t>
            </a:r>
            <a:r>
              <a:rPr lang="nl-NL" dirty="0" err="1"/>
              <a:t>calculating</a:t>
            </a:r>
            <a:r>
              <a:rPr lang="nl-NL" dirty="0"/>
              <a:t> </a:t>
            </a:r>
            <a:r>
              <a:rPr lang="nl-NL" dirty="0" err="1"/>
              <a:t>mathematical</a:t>
            </a:r>
            <a:r>
              <a:rPr lang="nl-NL" dirty="0"/>
              <a:t> </a:t>
            </a:r>
            <a:r>
              <a:rPr lang="nl-NL" dirty="0" err="1"/>
              <a:t>statistics</a:t>
            </a:r>
            <a:r>
              <a:rPr lang="nl-NL" dirty="0"/>
              <a:t> of </a:t>
            </a:r>
            <a:r>
              <a:rPr lang="nl-NL" dirty="0" err="1"/>
              <a:t>numeric</a:t>
            </a:r>
            <a:r>
              <a:rPr lang="nl-NL" dirty="0"/>
              <a:t> (Real-</a:t>
            </a:r>
            <a:r>
              <a:rPr lang="nl-NL" dirty="0" err="1"/>
              <a:t>valued</a:t>
            </a:r>
            <a:r>
              <a:rPr lang="nl-NL" dirty="0"/>
              <a:t>) data.</a:t>
            </a:r>
          </a:p>
        </p:txBody>
      </p:sp>
      <p:sp>
        <p:nvSpPr>
          <p:cNvPr id="4" name="Rechthoek 3">
            <a:extLst>
              <a:ext uri="{FF2B5EF4-FFF2-40B4-BE49-F238E27FC236}">
                <a16:creationId xmlns:a16="http://schemas.microsoft.com/office/drawing/2014/main" id="{57D6D08A-A3DC-BB42-9987-9251303975D9}"/>
              </a:ext>
            </a:extLst>
          </p:cNvPr>
          <p:cNvSpPr/>
          <p:nvPr/>
        </p:nvSpPr>
        <p:spPr>
          <a:xfrm>
            <a:off x="4505550" y="3595172"/>
            <a:ext cx="1069524" cy="369332"/>
          </a:xfrm>
          <a:prstGeom prst="rect">
            <a:avLst/>
          </a:prstGeom>
        </p:spPr>
        <p:txBody>
          <a:bodyPr wrap="none">
            <a:spAutoFit/>
          </a:bodyPr>
          <a:lstStyle/>
          <a:p>
            <a:r>
              <a:rPr lang="nl-NL" dirty="0" err="1"/>
              <a:t>statistics</a:t>
            </a:r>
            <a:endParaRPr lang="nl-NL" dirty="0"/>
          </a:p>
        </p:txBody>
      </p:sp>
      <p:sp>
        <p:nvSpPr>
          <p:cNvPr id="5" name="Rechthoek 4">
            <a:extLst>
              <a:ext uri="{FF2B5EF4-FFF2-40B4-BE49-F238E27FC236}">
                <a16:creationId xmlns:a16="http://schemas.microsoft.com/office/drawing/2014/main" id="{E2A07FF3-C8ED-084A-A03E-837DC4CDA870}"/>
              </a:ext>
            </a:extLst>
          </p:cNvPr>
          <p:cNvSpPr/>
          <p:nvPr/>
        </p:nvSpPr>
        <p:spPr>
          <a:xfrm>
            <a:off x="575815" y="2987750"/>
            <a:ext cx="8928991" cy="2304256"/>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wrap="square" numCol="3">
            <a:noAutofit/>
          </a:bodyPr>
          <a:lstStyle/>
          <a:p>
            <a:r>
              <a:rPr lang="nl-NL" sz="2400" b="1" dirty="0" err="1">
                <a:solidFill>
                  <a:schemeClr val="tx1">
                    <a:lumMod val="75000"/>
                    <a:lumOff val="25000"/>
                  </a:schemeClr>
                </a:solidFill>
                <a:latin typeface="+mn-lt"/>
              </a:rPr>
              <a:t>bisect_left</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bisect_right</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collections</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groupby</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harmonic_mean</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mean</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median</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median_grouped</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median_high</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median_low</a:t>
            </a:r>
            <a:endParaRPr lang="nl-NL" sz="2400" b="1" dirty="0">
              <a:solidFill>
                <a:schemeClr val="tx1">
                  <a:lumMod val="75000"/>
                  <a:lumOff val="25000"/>
                </a:schemeClr>
              </a:solidFill>
              <a:latin typeface="+mn-lt"/>
            </a:endParaRPr>
          </a:p>
          <a:p>
            <a:r>
              <a:rPr lang="nl-NL" sz="2400" b="1" dirty="0">
                <a:solidFill>
                  <a:schemeClr val="tx1">
                    <a:lumMod val="75000"/>
                    <a:lumOff val="25000"/>
                  </a:schemeClr>
                </a:solidFill>
                <a:latin typeface="+mn-lt"/>
              </a:rPr>
              <a:t>mode</a:t>
            </a:r>
          </a:p>
          <a:p>
            <a:r>
              <a:rPr lang="nl-NL" sz="2400" b="1" dirty="0" err="1">
                <a:solidFill>
                  <a:schemeClr val="tx1">
                    <a:lumMod val="75000"/>
                    <a:lumOff val="25000"/>
                  </a:schemeClr>
                </a:solidFill>
                <a:latin typeface="+mn-lt"/>
              </a:rPr>
              <a:t>numbers</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pstdev</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pvariance</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stdev</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variance</a:t>
            </a:r>
            <a:endParaRPr lang="nl-NL" sz="2400" b="1" dirty="0">
              <a:solidFill>
                <a:schemeClr val="tx1">
                  <a:lumMod val="75000"/>
                  <a:lumOff val="25000"/>
                </a:schemeClr>
              </a:solidFill>
              <a:latin typeface="+mn-lt"/>
            </a:endParaRPr>
          </a:p>
        </p:txBody>
      </p:sp>
      <p:sp>
        <p:nvSpPr>
          <p:cNvPr id="6" name="Rechthoek 5">
            <a:extLst>
              <a:ext uri="{FF2B5EF4-FFF2-40B4-BE49-F238E27FC236}">
                <a16:creationId xmlns:a16="http://schemas.microsoft.com/office/drawing/2014/main" id="{D7E170FF-3C26-C04B-B267-047D32C29C77}"/>
              </a:ext>
            </a:extLst>
          </p:cNvPr>
          <p:cNvSpPr/>
          <p:nvPr/>
        </p:nvSpPr>
        <p:spPr>
          <a:xfrm>
            <a:off x="575815" y="5758497"/>
            <a:ext cx="8928991" cy="1477328"/>
          </a:xfrm>
          <a:prstGeom prst="rect">
            <a:avLst/>
          </a:prstGeom>
          <a:solidFill>
            <a:schemeClr val="bg2"/>
          </a:solidFill>
          <a:ln>
            <a:solidFill>
              <a:schemeClr val="bg2">
                <a:lumMod val="50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statistics</a:t>
            </a:r>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numbers</a:t>
            </a:r>
            <a:r>
              <a:rPr lang="nl-NL" b="1" dirty="0">
                <a:solidFill>
                  <a:srgbClr val="000000"/>
                </a:solidFill>
                <a:latin typeface="Menlo" panose="020B0609030804020204" pitchFamily="49" charset="0"/>
              </a:rPr>
              <a:t> = [</a:t>
            </a:r>
            <a:r>
              <a:rPr lang="nl-NL" b="1" dirty="0">
                <a:solidFill>
                  <a:srgbClr val="098658"/>
                </a:solidFill>
                <a:latin typeface="Menlo" panose="020B0609030804020204" pitchFamily="49" charset="0"/>
              </a:rPr>
              <a:t>23</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64</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86</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23</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54</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76</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98</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21</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print(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Median</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statistics.median</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numbers</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print(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Mean</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statistics.mean</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numbers</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print(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St.Dev</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statistics.stdev</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numbers</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2190500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29112374-63F4-6E40-A794-00A9459EEAD5}"/>
              </a:ext>
            </a:extLst>
          </p:cNvPr>
          <p:cNvSpPr>
            <a:spLocks noGrp="1"/>
          </p:cNvSpPr>
          <p:nvPr>
            <p:ph idx="1"/>
          </p:nvPr>
        </p:nvSpPr>
        <p:spPr/>
        <p:txBody>
          <a:bodyPr/>
          <a:lstStyle/>
          <a:p>
            <a:r>
              <a:rPr lang="nl-NL" dirty="0"/>
              <a:t>The </a:t>
            </a:r>
            <a:r>
              <a:rPr lang="nl-NL" dirty="0">
                <a:hlinkClick r:id="rId2" tooltip="doctest: Test pieces of code within docstrings."/>
              </a:rPr>
              <a:t>doctest</a:t>
            </a:r>
            <a:r>
              <a:rPr lang="nl-NL" dirty="0"/>
              <a:t> module </a:t>
            </a:r>
            <a:r>
              <a:rPr lang="nl-NL" dirty="0" err="1"/>
              <a:t>searches</a:t>
            </a:r>
            <a:r>
              <a:rPr lang="nl-NL" dirty="0"/>
              <a:t> </a:t>
            </a:r>
            <a:r>
              <a:rPr lang="nl-NL" dirty="0" err="1"/>
              <a:t>for</a:t>
            </a:r>
            <a:r>
              <a:rPr lang="nl-NL" dirty="0"/>
              <a:t> pieces of </a:t>
            </a:r>
            <a:r>
              <a:rPr lang="nl-NL" dirty="0" err="1"/>
              <a:t>text</a:t>
            </a:r>
            <a:r>
              <a:rPr lang="nl-NL" dirty="0"/>
              <a:t> </a:t>
            </a:r>
            <a:r>
              <a:rPr lang="nl-NL" dirty="0" err="1"/>
              <a:t>that</a:t>
            </a:r>
            <a:r>
              <a:rPr lang="nl-NL" dirty="0"/>
              <a:t> look like </a:t>
            </a:r>
            <a:r>
              <a:rPr lang="nl-NL" dirty="0" err="1"/>
              <a:t>interactive</a:t>
            </a:r>
            <a:r>
              <a:rPr lang="nl-NL" dirty="0"/>
              <a:t> Python </a:t>
            </a:r>
            <a:r>
              <a:rPr lang="nl-NL" dirty="0" err="1"/>
              <a:t>sessions</a:t>
            </a:r>
            <a:r>
              <a:rPr lang="nl-NL" dirty="0"/>
              <a:t>, </a:t>
            </a:r>
            <a:r>
              <a:rPr lang="nl-NL" dirty="0" err="1"/>
              <a:t>and</a:t>
            </a:r>
            <a:r>
              <a:rPr lang="nl-NL" dirty="0"/>
              <a:t> </a:t>
            </a:r>
            <a:r>
              <a:rPr lang="nl-NL" dirty="0" err="1"/>
              <a:t>then</a:t>
            </a:r>
            <a:r>
              <a:rPr lang="nl-NL" dirty="0"/>
              <a:t> </a:t>
            </a:r>
            <a:r>
              <a:rPr lang="nl-NL" dirty="0" err="1"/>
              <a:t>executes</a:t>
            </a:r>
            <a:r>
              <a:rPr lang="nl-NL" dirty="0"/>
              <a:t> </a:t>
            </a:r>
            <a:r>
              <a:rPr lang="nl-NL" dirty="0" err="1"/>
              <a:t>those</a:t>
            </a:r>
            <a:r>
              <a:rPr lang="nl-NL" dirty="0"/>
              <a:t> </a:t>
            </a:r>
            <a:r>
              <a:rPr lang="nl-NL" dirty="0" err="1"/>
              <a:t>sessions</a:t>
            </a:r>
            <a:r>
              <a:rPr lang="nl-NL" dirty="0"/>
              <a:t> </a:t>
            </a:r>
            <a:r>
              <a:rPr lang="nl-NL" dirty="0" err="1"/>
              <a:t>to</a:t>
            </a:r>
            <a:r>
              <a:rPr lang="nl-NL" dirty="0"/>
              <a:t> </a:t>
            </a:r>
            <a:r>
              <a:rPr lang="nl-NL" dirty="0" err="1"/>
              <a:t>verify</a:t>
            </a:r>
            <a:r>
              <a:rPr lang="nl-NL" dirty="0"/>
              <a:t> </a:t>
            </a:r>
            <a:r>
              <a:rPr lang="nl-NL" dirty="0" err="1"/>
              <a:t>that</a:t>
            </a:r>
            <a:r>
              <a:rPr lang="nl-NL" dirty="0"/>
              <a:t> </a:t>
            </a:r>
            <a:r>
              <a:rPr lang="nl-NL" dirty="0" err="1"/>
              <a:t>they</a:t>
            </a:r>
            <a:r>
              <a:rPr lang="nl-NL" dirty="0"/>
              <a:t> </a:t>
            </a:r>
            <a:r>
              <a:rPr lang="nl-NL" dirty="0" err="1"/>
              <a:t>work</a:t>
            </a:r>
            <a:r>
              <a:rPr lang="nl-NL" dirty="0"/>
              <a:t> </a:t>
            </a:r>
            <a:r>
              <a:rPr lang="nl-NL" dirty="0" err="1"/>
              <a:t>exactly</a:t>
            </a:r>
            <a:r>
              <a:rPr lang="nl-NL" dirty="0"/>
              <a:t> as </a:t>
            </a:r>
            <a:r>
              <a:rPr lang="nl-NL" dirty="0" err="1"/>
              <a:t>shown</a:t>
            </a:r>
            <a:r>
              <a:rPr lang="nl-NL" dirty="0"/>
              <a:t>.</a:t>
            </a:r>
          </a:p>
        </p:txBody>
      </p:sp>
      <p:sp>
        <p:nvSpPr>
          <p:cNvPr id="2" name="Titel 1"/>
          <p:cNvSpPr>
            <a:spLocks noGrp="1"/>
          </p:cNvSpPr>
          <p:nvPr>
            <p:ph type="title"/>
          </p:nvPr>
        </p:nvSpPr>
        <p:spPr/>
        <p:txBody>
          <a:bodyPr/>
          <a:lstStyle/>
          <a:p>
            <a:r>
              <a:rPr lang="nl-NL" dirty="0" err="1"/>
              <a:t>doctest</a:t>
            </a:r>
            <a:endParaRPr lang="nl-NL" dirty="0"/>
          </a:p>
        </p:txBody>
      </p:sp>
      <p:sp>
        <p:nvSpPr>
          <p:cNvPr id="5" name="Rechthoek 4">
            <a:extLst>
              <a:ext uri="{FF2B5EF4-FFF2-40B4-BE49-F238E27FC236}">
                <a16:creationId xmlns:a16="http://schemas.microsoft.com/office/drawing/2014/main" id="{7B72DF3C-EAD9-C34E-91D5-04DE75FE84EF}"/>
              </a:ext>
            </a:extLst>
          </p:cNvPr>
          <p:cNvSpPr/>
          <p:nvPr/>
        </p:nvSpPr>
        <p:spPr>
          <a:xfrm>
            <a:off x="558733" y="3779837"/>
            <a:ext cx="8928991" cy="3416320"/>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square(n):</a:t>
            </a:r>
          </a:p>
          <a:p>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Calculate</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the</a:t>
            </a:r>
            <a:r>
              <a:rPr lang="nl-NL" b="1" dirty="0">
                <a:solidFill>
                  <a:srgbClr val="A31515"/>
                </a:solidFill>
                <a:latin typeface="Menlo" panose="020B0609030804020204" pitchFamily="49" charset="0"/>
              </a:rPr>
              <a:t> square of n.</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&gt;&gt;&gt; </a:t>
            </a:r>
            <a:r>
              <a:rPr lang="nl-NL" b="1" dirty="0">
                <a:solidFill>
                  <a:srgbClr val="A31515"/>
                </a:solidFill>
                <a:latin typeface="Menlo" panose="020B0609030804020204" pitchFamily="49" charset="0"/>
              </a:rPr>
              <a:t>[square(n) </a:t>
            </a:r>
            <a:r>
              <a:rPr lang="nl-NL" b="1" dirty="0" err="1">
                <a:solidFill>
                  <a:srgbClr val="A31515"/>
                </a:solidFill>
                <a:latin typeface="Menlo" panose="020B0609030804020204" pitchFamily="49" charset="0"/>
              </a:rPr>
              <a:t>for</a:t>
            </a:r>
            <a:r>
              <a:rPr lang="nl-NL" b="1" dirty="0">
                <a:solidFill>
                  <a:srgbClr val="A31515"/>
                </a:solidFill>
                <a:latin typeface="Menlo" panose="020B0609030804020204" pitchFamily="49" charset="0"/>
              </a:rPr>
              <a:t> n in range(6)]</a:t>
            </a:r>
            <a:endParaRPr lang="nl-NL" b="1" dirty="0">
              <a:solidFill>
                <a:srgbClr val="000000"/>
              </a:solidFill>
              <a:latin typeface="Menlo" panose="020B0609030804020204" pitchFamily="49" charset="0"/>
            </a:endParaRPr>
          </a:p>
          <a:p>
            <a:r>
              <a:rPr lang="nl-NL" b="1" dirty="0">
                <a:solidFill>
                  <a:srgbClr val="A31515"/>
                </a:solidFill>
                <a:latin typeface="Menlo" panose="020B0609030804020204" pitchFamily="49" charset="0"/>
              </a:rPr>
              <a:t>    [0, 1, 4, 9, 16, 25]</a:t>
            </a:r>
            <a:endParaRPr lang="nl-NL" b="1" dirty="0">
              <a:solidFill>
                <a:srgbClr val="000000"/>
              </a:solidFill>
              <a:latin typeface="Menlo" panose="020B0609030804020204" pitchFamily="49" charset="0"/>
            </a:endParaRPr>
          </a:p>
          <a:p>
            <a:r>
              <a:rPr lang="nl-NL" b="1" dirty="0">
                <a:solidFill>
                  <a:srgbClr val="A31515"/>
                </a:solidFill>
                <a:latin typeface="Menlo" panose="020B0609030804020204" pitchFamily="49" charset="0"/>
              </a:rPr>
              <a:t>    """</a:t>
            </a:r>
            <a:endParaRPr lang="nl-NL" b="1" dirty="0">
              <a:solidFill>
                <a:srgbClr val="000000"/>
              </a:solidFill>
              <a:latin typeface="Menlo" panose="020B0609030804020204" pitchFamily="49" charset="0"/>
            </a:endParaRPr>
          </a:p>
          <a:p>
            <a:r>
              <a:rPr lang="nl-NL" b="1" dirty="0">
                <a:solidFill>
                  <a:srgbClr val="0000FF"/>
                </a:solidFill>
                <a:latin typeface="Menlo" panose="020B0609030804020204" pitchFamily="49" charset="0"/>
              </a:rPr>
              <a:t>    return</a:t>
            </a:r>
            <a:r>
              <a:rPr lang="nl-NL" b="1" dirty="0">
                <a:solidFill>
                  <a:srgbClr val="000000"/>
                </a:solidFill>
                <a:latin typeface="Menlo" panose="020B0609030804020204" pitchFamily="49" charset="0"/>
              </a:rPr>
              <a:t> n ** </a:t>
            </a:r>
            <a:r>
              <a:rPr lang="nl-NL" b="1" dirty="0">
                <a:solidFill>
                  <a:srgbClr val="098658"/>
                </a:solidFill>
                <a:latin typeface="Menlo" panose="020B0609030804020204" pitchFamily="49" charset="0"/>
              </a:rPr>
              <a:t>2</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endParaRPr lang="nl-NL" b="1" dirty="0">
              <a:solidFill>
                <a:srgbClr val="0000FF"/>
              </a:solidFill>
              <a:latin typeface="Menlo" panose="020B0609030804020204" pitchFamily="49" charset="0"/>
            </a:endParaRPr>
          </a:p>
          <a:p>
            <a:r>
              <a:rPr lang="nl-NL" b="1" dirty="0" err="1">
                <a:solidFill>
                  <a:srgbClr val="0000FF"/>
                </a:solidFill>
                <a:latin typeface="Menlo" panose="020B0609030804020204" pitchFamily="49" charset="0"/>
              </a:rPr>
              <a:t>if</a:t>
            </a:r>
            <a:r>
              <a:rPr lang="nl-NL" b="1" dirty="0">
                <a:solidFill>
                  <a:srgbClr val="000000"/>
                </a:solidFill>
                <a:latin typeface="Menlo" panose="020B0609030804020204" pitchFamily="49" charset="0"/>
              </a:rPr>
              <a:t> __name__ == </a:t>
            </a:r>
            <a:r>
              <a:rPr lang="nl-NL" b="1" dirty="0">
                <a:solidFill>
                  <a:srgbClr val="A31515"/>
                </a:solidFill>
                <a:latin typeface="Menlo" panose="020B0609030804020204" pitchFamily="49" charset="0"/>
              </a:rPr>
              <a:t>"__</a:t>
            </a:r>
            <a:r>
              <a:rPr lang="nl-NL" b="1" dirty="0" err="1">
                <a:solidFill>
                  <a:srgbClr val="A31515"/>
                </a:solidFill>
                <a:latin typeface="Menlo" panose="020B0609030804020204" pitchFamily="49" charset="0"/>
              </a:rPr>
              <a:t>main</a:t>
            </a:r>
            <a:r>
              <a:rPr lang="nl-NL" b="1" dirty="0">
                <a:solidFill>
                  <a:srgbClr val="A31515"/>
                </a:solidFill>
                <a:latin typeface="Menlo" panose="020B0609030804020204" pitchFamily="49" charset="0"/>
              </a:rPr>
              <a:t>__"</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doctest</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doctest.testmod</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verbose</a:t>
            </a:r>
            <a:r>
              <a:rPr lang="nl-NL" b="1" dirty="0">
                <a:solidFill>
                  <a:srgbClr val="000000"/>
                </a:solidFill>
                <a:latin typeface="Menlo" panose="020B0609030804020204" pitchFamily="49" charset="0"/>
              </a:rPr>
              <a:t>=</a:t>
            </a:r>
            <a:r>
              <a:rPr lang="nl-NL" b="1" dirty="0">
                <a:solidFill>
                  <a:srgbClr val="0000FF"/>
                </a:solidFill>
                <a:latin typeface="Menlo" panose="020B0609030804020204" pitchFamily="49" charset="0"/>
              </a:rPr>
              <a:t>True</a:t>
            </a:r>
            <a:r>
              <a:rPr lang="nl-NL" b="1" dirty="0">
                <a:solidFill>
                  <a:srgbClr val="000000"/>
                </a:solidFill>
                <a:latin typeface="Menlo" panose="020B0609030804020204" pitchFamily="49" charset="0"/>
              </a:rPr>
              <a:t>) </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154873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FC28BF-F0A3-B240-B7A3-3D8FE5F77E20}"/>
              </a:ext>
            </a:extLst>
          </p:cNvPr>
          <p:cNvSpPr>
            <a:spLocks noGrp="1"/>
          </p:cNvSpPr>
          <p:nvPr>
            <p:ph type="title"/>
          </p:nvPr>
        </p:nvSpPr>
        <p:spPr/>
        <p:txBody>
          <a:bodyPr/>
          <a:lstStyle/>
          <a:p>
            <a:r>
              <a:rPr lang="nl-NL" dirty="0"/>
              <a:t>Write </a:t>
            </a:r>
            <a:r>
              <a:rPr lang="nl-NL" dirty="0" err="1"/>
              <a:t>to</a:t>
            </a:r>
            <a:r>
              <a:rPr lang="nl-NL" dirty="0"/>
              <a:t> a file</a:t>
            </a:r>
          </a:p>
        </p:txBody>
      </p:sp>
      <p:sp>
        <p:nvSpPr>
          <p:cNvPr id="3" name="Tijdelijke aanduiding voor inhoud 2">
            <a:extLst>
              <a:ext uri="{FF2B5EF4-FFF2-40B4-BE49-F238E27FC236}">
                <a16:creationId xmlns:a16="http://schemas.microsoft.com/office/drawing/2014/main" id="{4AD4187D-9021-3943-B6EA-04C5A52D35EC}"/>
              </a:ext>
            </a:extLst>
          </p:cNvPr>
          <p:cNvSpPr>
            <a:spLocks noGrp="1"/>
          </p:cNvSpPr>
          <p:nvPr>
            <p:ph idx="1"/>
          </p:nvPr>
        </p:nvSpPr>
        <p:spPr/>
        <p:txBody>
          <a:bodyPr/>
          <a:lstStyle/>
          <a:p>
            <a:r>
              <a:rPr lang="nl-NL" dirty="0"/>
              <a:t>Modes: r, w, a, b</a:t>
            </a:r>
          </a:p>
        </p:txBody>
      </p:sp>
      <p:sp>
        <p:nvSpPr>
          <p:cNvPr id="6" name="Rechthoek 5">
            <a:extLst>
              <a:ext uri="{FF2B5EF4-FFF2-40B4-BE49-F238E27FC236}">
                <a16:creationId xmlns:a16="http://schemas.microsoft.com/office/drawing/2014/main" id="{90D334DE-ACF6-DA4B-B477-A5FD79832334}"/>
              </a:ext>
            </a:extLst>
          </p:cNvPr>
          <p:cNvSpPr/>
          <p:nvPr/>
        </p:nvSpPr>
        <p:spPr>
          <a:xfrm>
            <a:off x="556840" y="5175892"/>
            <a:ext cx="8928544" cy="2031325"/>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data.txt</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open(</a:t>
            </a:r>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'w')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f.write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'ID, A, B\n’</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f.write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'line 1, 2.0, 10.0\n’</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f.write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'line 2, 2.1, 10.0\n’</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f.write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'line 3, 2.1, 10.0\n'</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8254810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033F03-1357-684C-9CA4-E04367742262}"/>
              </a:ext>
            </a:extLst>
          </p:cNvPr>
          <p:cNvSpPr>
            <a:spLocks noGrp="1"/>
          </p:cNvSpPr>
          <p:nvPr>
            <p:ph type="title"/>
          </p:nvPr>
        </p:nvSpPr>
        <p:spPr/>
        <p:txBody>
          <a:bodyPr/>
          <a:lstStyle/>
          <a:p>
            <a:r>
              <a:rPr lang="nl-NL" dirty="0" err="1"/>
              <a:t>Pickle</a:t>
            </a:r>
            <a:r>
              <a:rPr lang="nl-NL" dirty="0"/>
              <a:t> </a:t>
            </a:r>
            <a:r>
              <a:rPr lang="nl-NL" dirty="0" err="1"/>
              <a:t>vs</a:t>
            </a:r>
            <a:r>
              <a:rPr lang="nl-NL" dirty="0"/>
              <a:t> </a:t>
            </a:r>
            <a:r>
              <a:rPr lang="nl-NL" dirty="0" err="1"/>
              <a:t>json</a:t>
            </a:r>
            <a:endParaRPr lang="nl-NL" dirty="0"/>
          </a:p>
        </p:txBody>
      </p:sp>
      <p:sp>
        <p:nvSpPr>
          <p:cNvPr id="3" name="Tijdelijke aanduiding voor inhoud 2">
            <a:extLst>
              <a:ext uri="{FF2B5EF4-FFF2-40B4-BE49-F238E27FC236}">
                <a16:creationId xmlns:a16="http://schemas.microsoft.com/office/drawing/2014/main" id="{BBBD4CB3-E036-5B4D-9755-1930DE1DDA0F}"/>
              </a:ext>
            </a:extLst>
          </p:cNvPr>
          <p:cNvSpPr>
            <a:spLocks noGrp="1"/>
          </p:cNvSpPr>
          <p:nvPr>
            <p:ph idx="1"/>
          </p:nvPr>
        </p:nvSpPr>
        <p:spPr/>
        <p:txBody>
          <a:bodyPr/>
          <a:lstStyle/>
          <a:p>
            <a:r>
              <a:rPr lang="nl-NL" dirty="0" err="1"/>
              <a:t>Create</a:t>
            </a:r>
            <a:r>
              <a:rPr lang="nl-NL" dirty="0"/>
              <a:t> a </a:t>
            </a:r>
            <a:r>
              <a:rPr lang="nl-NL" dirty="0" err="1"/>
              <a:t>datastructure</a:t>
            </a:r>
            <a:r>
              <a:rPr lang="nl-NL" dirty="0"/>
              <a:t> </a:t>
            </a:r>
            <a:r>
              <a:rPr lang="nl-NL" dirty="0" err="1"/>
              <a:t>and</a:t>
            </a:r>
            <a:r>
              <a:rPr lang="nl-NL" dirty="0"/>
              <a:t> store </a:t>
            </a:r>
            <a:r>
              <a:rPr lang="nl-NL" dirty="0" err="1"/>
              <a:t>this</a:t>
            </a:r>
            <a:r>
              <a:rPr lang="nl-NL" dirty="0"/>
              <a:t> in a </a:t>
            </a:r>
            <a:r>
              <a:rPr lang="nl-NL" dirty="0" err="1"/>
              <a:t>pickle</a:t>
            </a:r>
            <a:r>
              <a:rPr lang="nl-NL" dirty="0"/>
              <a:t> file. </a:t>
            </a:r>
            <a:r>
              <a:rPr lang="nl-NL" dirty="0" err="1"/>
              <a:t>Create</a:t>
            </a:r>
            <a:r>
              <a:rPr lang="nl-NL" dirty="0"/>
              <a:t> a second python script </a:t>
            </a:r>
            <a:r>
              <a:rPr lang="nl-NL" dirty="0" err="1"/>
              <a:t>that</a:t>
            </a:r>
            <a:r>
              <a:rPr lang="nl-NL" dirty="0"/>
              <a:t> </a:t>
            </a:r>
            <a:r>
              <a:rPr lang="nl-NL" dirty="0" err="1"/>
              <a:t>reads</a:t>
            </a:r>
            <a:r>
              <a:rPr lang="nl-NL" dirty="0"/>
              <a:t> </a:t>
            </a:r>
            <a:r>
              <a:rPr lang="nl-NL" dirty="0" err="1"/>
              <a:t>pickle</a:t>
            </a:r>
            <a:r>
              <a:rPr lang="nl-NL" dirty="0"/>
              <a:t> file </a:t>
            </a:r>
            <a:r>
              <a:rPr lang="nl-NL" dirty="0" err="1"/>
              <a:t>and</a:t>
            </a:r>
            <a:r>
              <a:rPr lang="nl-NL" dirty="0"/>
              <a:t> </a:t>
            </a:r>
            <a:r>
              <a:rPr lang="nl-NL" dirty="0" err="1"/>
              <a:t>restores</a:t>
            </a:r>
            <a:r>
              <a:rPr lang="nl-NL" dirty="0"/>
              <a:t> </a:t>
            </a:r>
            <a:r>
              <a:rPr lang="nl-NL" dirty="0" err="1"/>
              <a:t>the</a:t>
            </a:r>
            <a:r>
              <a:rPr lang="nl-NL" dirty="0"/>
              <a:t> data in </a:t>
            </a:r>
            <a:r>
              <a:rPr lang="nl-NL" dirty="0" err="1"/>
              <a:t>the</a:t>
            </a:r>
            <a:r>
              <a:rPr lang="nl-NL" dirty="0"/>
              <a:t> data </a:t>
            </a:r>
            <a:r>
              <a:rPr lang="nl-NL" dirty="0" err="1"/>
              <a:t>structure</a:t>
            </a:r>
            <a:r>
              <a:rPr lang="nl-NL" dirty="0"/>
              <a:t>.</a:t>
            </a:r>
          </a:p>
          <a:p>
            <a:r>
              <a:rPr lang="nl-NL" dirty="0"/>
              <a:t>Do </a:t>
            </a:r>
            <a:r>
              <a:rPr lang="nl-NL" dirty="0" err="1"/>
              <a:t>the</a:t>
            </a:r>
            <a:r>
              <a:rPr lang="nl-NL" dirty="0"/>
              <a:t> </a:t>
            </a:r>
            <a:r>
              <a:rPr lang="nl-NL" dirty="0" err="1"/>
              <a:t>same</a:t>
            </a:r>
            <a:r>
              <a:rPr lang="nl-NL" dirty="0"/>
              <a:t> </a:t>
            </a:r>
            <a:r>
              <a:rPr lang="nl-NL" dirty="0" err="1"/>
              <a:t>only</a:t>
            </a:r>
            <a:r>
              <a:rPr lang="nl-NL" dirty="0"/>
              <a:t> </a:t>
            </a:r>
            <a:r>
              <a:rPr lang="nl-NL" dirty="0" err="1"/>
              <a:t>now</a:t>
            </a:r>
            <a:r>
              <a:rPr lang="nl-NL" dirty="0"/>
              <a:t> </a:t>
            </a:r>
            <a:r>
              <a:rPr lang="nl-NL" dirty="0" err="1"/>
              <a:t>with</a:t>
            </a:r>
            <a:r>
              <a:rPr lang="nl-NL" dirty="0"/>
              <a:t> a </a:t>
            </a:r>
            <a:r>
              <a:rPr lang="nl-NL" dirty="0" err="1"/>
              <a:t>json</a:t>
            </a:r>
            <a:endParaRPr lang="nl-NL" dirty="0"/>
          </a:p>
          <a:p>
            <a:r>
              <a:rPr lang="nl-NL" dirty="0" err="1"/>
              <a:t>Compare</a:t>
            </a:r>
            <a:r>
              <a:rPr lang="nl-NL" dirty="0"/>
              <a:t> </a:t>
            </a:r>
            <a:r>
              <a:rPr lang="nl-NL" dirty="0" err="1"/>
              <a:t>the</a:t>
            </a:r>
            <a:r>
              <a:rPr lang="nl-NL" dirty="0"/>
              <a:t> </a:t>
            </a:r>
            <a:r>
              <a:rPr lang="nl-NL" dirty="0" err="1"/>
              <a:t>pickle</a:t>
            </a:r>
            <a:r>
              <a:rPr lang="nl-NL" dirty="0"/>
              <a:t> </a:t>
            </a:r>
            <a:r>
              <a:rPr lang="nl-NL" dirty="0" err="1"/>
              <a:t>and</a:t>
            </a:r>
            <a:r>
              <a:rPr lang="nl-NL" dirty="0"/>
              <a:t> </a:t>
            </a:r>
            <a:r>
              <a:rPr lang="nl-NL" dirty="0" err="1"/>
              <a:t>json</a:t>
            </a:r>
            <a:r>
              <a:rPr lang="nl-NL" dirty="0"/>
              <a:t> files</a:t>
            </a:r>
          </a:p>
          <a:p>
            <a:endParaRPr lang="nl-NL" dirty="0"/>
          </a:p>
        </p:txBody>
      </p:sp>
      <p:sp>
        <p:nvSpPr>
          <p:cNvPr id="4" name="Tekstvak 3">
            <a:extLst>
              <a:ext uri="{FF2B5EF4-FFF2-40B4-BE49-F238E27FC236}">
                <a16:creationId xmlns:a16="http://schemas.microsoft.com/office/drawing/2014/main" id="{66A825A7-E818-876B-F094-CD003835C711}"/>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2.4</a:t>
            </a:r>
          </a:p>
        </p:txBody>
      </p:sp>
      <p:pic>
        <p:nvPicPr>
          <p:cNvPr id="8" name="Afbeelding 7">
            <a:extLst>
              <a:ext uri="{FF2B5EF4-FFF2-40B4-BE49-F238E27FC236}">
                <a16:creationId xmlns:a16="http://schemas.microsoft.com/office/drawing/2014/main" id="{5816680F-416D-91D5-2FD3-02DB3969CE66}"/>
              </a:ext>
            </a:extLst>
          </p:cNvPr>
          <p:cNvPicPr>
            <a:picLocks noChangeAspect="1"/>
          </p:cNvPicPr>
          <p:nvPr/>
        </p:nvPicPr>
        <p:blipFill>
          <a:blip r:embed="rId2"/>
          <a:stretch>
            <a:fillRect/>
          </a:stretch>
        </p:blipFill>
        <p:spPr>
          <a:xfrm>
            <a:off x="256273" y="4139877"/>
            <a:ext cx="7784164" cy="3146212"/>
          </a:xfrm>
          <a:prstGeom prst="rect">
            <a:avLst/>
          </a:prstGeom>
        </p:spPr>
      </p:pic>
    </p:spTree>
    <p:extLst>
      <p:ext uri="{BB962C8B-B14F-4D97-AF65-F5344CB8AC3E}">
        <p14:creationId xmlns:p14="http://schemas.microsoft.com/office/powerpoint/2010/main" val="29770303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58F131-38B5-234E-9DB0-B8EBE0C073A6}"/>
              </a:ext>
            </a:extLst>
          </p:cNvPr>
          <p:cNvSpPr>
            <a:spLocks noGrp="1"/>
          </p:cNvSpPr>
          <p:nvPr>
            <p:ph type="title"/>
          </p:nvPr>
        </p:nvSpPr>
        <p:spPr/>
        <p:txBody>
          <a:bodyPr/>
          <a:lstStyle/>
          <a:p>
            <a:r>
              <a:rPr lang="nl-NL"/>
              <a:t>doctest</a:t>
            </a:r>
          </a:p>
        </p:txBody>
      </p:sp>
      <p:sp>
        <p:nvSpPr>
          <p:cNvPr id="3" name="Tijdelijke aanduiding voor inhoud 2">
            <a:extLst>
              <a:ext uri="{FF2B5EF4-FFF2-40B4-BE49-F238E27FC236}">
                <a16:creationId xmlns:a16="http://schemas.microsoft.com/office/drawing/2014/main" id="{777F329F-479D-2D4C-B2CC-168F1C36D5E7}"/>
              </a:ext>
            </a:extLst>
          </p:cNvPr>
          <p:cNvSpPr>
            <a:spLocks noGrp="1"/>
          </p:cNvSpPr>
          <p:nvPr>
            <p:ph idx="1"/>
          </p:nvPr>
        </p:nvSpPr>
        <p:spPr/>
        <p:txBody>
          <a:bodyPr/>
          <a:lstStyle/>
          <a:p>
            <a:r>
              <a:rPr lang="nl-NL"/>
              <a:t>Create a function and add a docstring with doctests for the function.</a:t>
            </a:r>
          </a:p>
        </p:txBody>
      </p:sp>
      <p:sp>
        <p:nvSpPr>
          <p:cNvPr id="4" name="Tekstvak 3">
            <a:extLst>
              <a:ext uri="{FF2B5EF4-FFF2-40B4-BE49-F238E27FC236}">
                <a16:creationId xmlns:a16="http://schemas.microsoft.com/office/drawing/2014/main" id="{B8FD7FD4-6063-BC0F-6DAB-0E24B833CE69}"/>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2.5</a:t>
            </a:r>
          </a:p>
        </p:txBody>
      </p:sp>
    </p:spTree>
    <p:extLst>
      <p:ext uri="{BB962C8B-B14F-4D97-AF65-F5344CB8AC3E}">
        <p14:creationId xmlns:p14="http://schemas.microsoft.com/office/powerpoint/2010/main" val="28223906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59F0378-20EB-F647-AE21-7F64123816F9}"/>
              </a:ext>
            </a:extLst>
          </p:cNvPr>
          <p:cNvSpPr>
            <a:spLocks noGrp="1"/>
          </p:cNvSpPr>
          <p:nvPr>
            <p:ph type="title"/>
          </p:nvPr>
        </p:nvSpPr>
        <p:spPr/>
        <p:txBody>
          <a:bodyPr/>
          <a:lstStyle/>
          <a:p>
            <a:r>
              <a:rPr lang="nl-NL" dirty="0" err="1"/>
              <a:t>Statistics</a:t>
            </a:r>
            <a:endParaRPr lang="nl-NL" dirty="0"/>
          </a:p>
        </p:txBody>
      </p:sp>
      <p:sp>
        <p:nvSpPr>
          <p:cNvPr id="2" name="Tijdelijke aanduiding voor inhoud 1">
            <a:extLst>
              <a:ext uri="{FF2B5EF4-FFF2-40B4-BE49-F238E27FC236}">
                <a16:creationId xmlns:a16="http://schemas.microsoft.com/office/drawing/2014/main" id="{8C550DE9-0026-6E48-A599-64A3C59BA434}"/>
              </a:ext>
            </a:extLst>
          </p:cNvPr>
          <p:cNvSpPr>
            <a:spLocks noGrp="1"/>
          </p:cNvSpPr>
          <p:nvPr>
            <p:ph idx="1"/>
          </p:nvPr>
        </p:nvSpPr>
        <p:spPr/>
        <p:txBody>
          <a:bodyPr>
            <a:normAutofit/>
          </a:bodyPr>
          <a:lstStyle/>
          <a:p>
            <a:pPr marL="0" indent="0">
              <a:buNone/>
            </a:pPr>
            <a:r>
              <a:rPr lang="nl-NL" dirty="0" err="1"/>
              <a:t>Create</a:t>
            </a:r>
            <a:r>
              <a:rPr lang="nl-NL" dirty="0"/>
              <a:t> a </a:t>
            </a:r>
            <a:r>
              <a:rPr lang="nl-NL" dirty="0" err="1"/>
              <a:t>function</a:t>
            </a:r>
            <a:r>
              <a:rPr lang="nl-NL" dirty="0"/>
              <a:t> </a:t>
            </a:r>
            <a:r>
              <a:rPr lang="nl-NL" dirty="0" err="1"/>
              <a:t>that</a:t>
            </a:r>
            <a:r>
              <a:rPr lang="nl-NL" dirty="0"/>
              <a:t> </a:t>
            </a:r>
            <a:r>
              <a:rPr lang="nl-NL" dirty="0" err="1"/>
              <a:t>calculates</a:t>
            </a:r>
            <a:r>
              <a:rPr lang="nl-NL" dirty="0"/>
              <a:t> </a:t>
            </a:r>
            <a:r>
              <a:rPr lang="nl-NL" dirty="0" err="1"/>
              <a:t>and</a:t>
            </a:r>
            <a:r>
              <a:rPr lang="nl-NL" dirty="0"/>
              <a:t> returns </a:t>
            </a:r>
            <a:r>
              <a:rPr lang="nl-NL" dirty="0" err="1"/>
              <a:t>the</a:t>
            </a:r>
            <a:r>
              <a:rPr lang="nl-NL" dirty="0"/>
              <a:t> </a:t>
            </a:r>
            <a:r>
              <a:rPr lang="nl-NL" dirty="0" err="1"/>
              <a:t>mean</a:t>
            </a:r>
            <a:r>
              <a:rPr lang="nl-NL" dirty="0"/>
              <a:t>, </a:t>
            </a:r>
            <a:r>
              <a:rPr lang="nl-NL" dirty="0" err="1"/>
              <a:t>median</a:t>
            </a:r>
            <a:r>
              <a:rPr lang="nl-NL" dirty="0"/>
              <a:t> </a:t>
            </a:r>
            <a:r>
              <a:rPr lang="nl-NL" dirty="0" err="1"/>
              <a:t>and</a:t>
            </a:r>
            <a:r>
              <a:rPr lang="nl-NL" dirty="0"/>
              <a:t> mode of a list of </a:t>
            </a:r>
            <a:r>
              <a:rPr lang="nl-NL" dirty="0" err="1"/>
              <a:t>numbers</a:t>
            </a:r>
            <a:r>
              <a:rPr lang="nl-NL" dirty="0"/>
              <a:t>.</a:t>
            </a:r>
          </a:p>
          <a:p>
            <a:pPr marL="0" indent="0">
              <a:buNone/>
            </a:pPr>
            <a:endParaRPr lang="nl-NL" dirty="0"/>
          </a:p>
          <a:p>
            <a:pPr marL="0" indent="0">
              <a:buNone/>
            </a:pPr>
            <a:r>
              <a:rPr lang="nl-NL" dirty="0"/>
              <a:t>Tips:</a:t>
            </a:r>
          </a:p>
          <a:p>
            <a:r>
              <a:rPr lang="nl-NL" dirty="0" err="1"/>
              <a:t>Define</a:t>
            </a:r>
            <a:r>
              <a:rPr lang="nl-NL" dirty="0"/>
              <a:t> a </a:t>
            </a:r>
            <a:r>
              <a:rPr lang="nl-NL" dirty="0" err="1"/>
              <a:t>function</a:t>
            </a:r>
            <a:r>
              <a:rPr lang="nl-NL" dirty="0"/>
              <a:t> as </a:t>
            </a:r>
            <a:r>
              <a:rPr lang="nl-NL" b="1" dirty="0" err="1"/>
              <a:t>def</a:t>
            </a:r>
            <a:r>
              <a:rPr lang="nl-NL" b="1" dirty="0"/>
              <a:t> </a:t>
            </a:r>
            <a:r>
              <a:rPr lang="nl-NL" b="1" dirty="0" err="1"/>
              <a:t>central_measures</a:t>
            </a:r>
            <a:r>
              <a:rPr lang="nl-NL" b="1" dirty="0"/>
              <a:t>(</a:t>
            </a:r>
            <a:r>
              <a:rPr lang="nl-NL" b="1" dirty="0" err="1"/>
              <a:t>numbers</a:t>
            </a:r>
            <a:r>
              <a:rPr lang="nl-NL" b="1" dirty="0"/>
              <a:t>)</a:t>
            </a:r>
            <a:r>
              <a:rPr lang="nl-NL" dirty="0"/>
              <a:t> </a:t>
            </a:r>
          </a:p>
          <a:p>
            <a:r>
              <a:rPr lang="nl-NL" dirty="0" err="1"/>
              <a:t>Calculate</a:t>
            </a:r>
            <a:r>
              <a:rPr lang="nl-NL" dirty="0"/>
              <a:t> </a:t>
            </a:r>
            <a:r>
              <a:rPr lang="nl-NL" dirty="0" err="1"/>
              <a:t>the</a:t>
            </a:r>
            <a:r>
              <a:rPr lang="nl-NL" dirty="0"/>
              <a:t> </a:t>
            </a:r>
            <a:r>
              <a:rPr lang="nl-NL" dirty="0" err="1"/>
              <a:t>measures</a:t>
            </a:r>
            <a:r>
              <a:rPr lang="nl-NL" dirty="0"/>
              <a:t>:</a:t>
            </a:r>
          </a:p>
          <a:p>
            <a:pPr lvl="1"/>
            <a:r>
              <a:rPr lang="nl-NL" dirty="0"/>
              <a:t>The </a:t>
            </a:r>
            <a:r>
              <a:rPr lang="nl-NL" b="1" dirty="0" err="1"/>
              <a:t>mean</a:t>
            </a:r>
            <a:r>
              <a:rPr lang="nl-NL" dirty="0"/>
              <a:t> is </a:t>
            </a:r>
            <a:r>
              <a:rPr lang="nl-NL" dirty="0" err="1"/>
              <a:t>the</a:t>
            </a:r>
            <a:r>
              <a:rPr lang="nl-NL" dirty="0"/>
              <a:t> </a:t>
            </a:r>
            <a:r>
              <a:rPr lang="nl-NL" dirty="0" err="1"/>
              <a:t>sum</a:t>
            </a:r>
            <a:r>
              <a:rPr lang="nl-NL" dirty="0"/>
              <a:t> of </a:t>
            </a:r>
            <a:r>
              <a:rPr lang="nl-NL" dirty="0" err="1"/>
              <a:t>the</a:t>
            </a:r>
            <a:r>
              <a:rPr lang="nl-NL" dirty="0"/>
              <a:t> </a:t>
            </a:r>
            <a:r>
              <a:rPr lang="nl-NL" dirty="0" err="1"/>
              <a:t>values</a:t>
            </a:r>
            <a:r>
              <a:rPr lang="nl-NL" dirty="0"/>
              <a:t> </a:t>
            </a:r>
            <a:r>
              <a:rPr lang="nl-NL" dirty="0" err="1"/>
              <a:t>divided</a:t>
            </a:r>
            <a:r>
              <a:rPr lang="nl-NL" dirty="0"/>
              <a:t> </a:t>
            </a:r>
            <a:r>
              <a:rPr lang="nl-NL" dirty="0" err="1"/>
              <a:t>by</a:t>
            </a:r>
            <a:r>
              <a:rPr lang="nl-NL" dirty="0"/>
              <a:t> </a:t>
            </a:r>
            <a:r>
              <a:rPr lang="nl-NL" dirty="0" err="1"/>
              <a:t>the</a:t>
            </a:r>
            <a:r>
              <a:rPr lang="nl-NL" dirty="0"/>
              <a:t> </a:t>
            </a:r>
            <a:r>
              <a:rPr lang="nl-NL" dirty="0" err="1"/>
              <a:t>number</a:t>
            </a:r>
            <a:r>
              <a:rPr lang="nl-NL" dirty="0"/>
              <a:t> of </a:t>
            </a:r>
            <a:r>
              <a:rPr lang="nl-NL" dirty="0" err="1"/>
              <a:t>values</a:t>
            </a:r>
            <a:endParaRPr lang="nl-NL" dirty="0"/>
          </a:p>
          <a:p>
            <a:pPr lvl="1"/>
            <a:r>
              <a:rPr lang="nl-NL" dirty="0"/>
              <a:t>The </a:t>
            </a:r>
            <a:r>
              <a:rPr lang="nl-NL" b="1" dirty="0" err="1"/>
              <a:t>median</a:t>
            </a:r>
            <a:r>
              <a:rPr lang="nl-NL" dirty="0"/>
              <a:t> is </a:t>
            </a:r>
            <a:r>
              <a:rPr lang="nl-NL" dirty="0" err="1"/>
              <a:t>middle</a:t>
            </a:r>
            <a:r>
              <a:rPr lang="nl-NL" dirty="0"/>
              <a:t> </a:t>
            </a:r>
            <a:r>
              <a:rPr lang="nl-NL" dirty="0" err="1"/>
              <a:t>value</a:t>
            </a:r>
            <a:r>
              <a:rPr lang="nl-NL" dirty="0"/>
              <a:t> of </a:t>
            </a:r>
            <a:r>
              <a:rPr lang="nl-NL" dirty="0" err="1"/>
              <a:t>the</a:t>
            </a:r>
            <a:r>
              <a:rPr lang="nl-NL" dirty="0"/>
              <a:t> </a:t>
            </a:r>
            <a:r>
              <a:rPr lang="nl-NL" dirty="0" err="1"/>
              <a:t>sorted</a:t>
            </a:r>
            <a:r>
              <a:rPr lang="nl-NL" dirty="0"/>
              <a:t> list of </a:t>
            </a:r>
            <a:r>
              <a:rPr lang="nl-NL" dirty="0" err="1"/>
              <a:t>values</a:t>
            </a:r>
            <a:endParaRPr lang="nl-NL" dirty="0"/>
          </a:p>
          <a:p>
            <a:pPr lvl="1"/>
            <a:r>
              <a:rPr lang="nl-NL" dirty="0"/>
              <a:t>The </a:t>
            </a:r>
            <a:r>
              <a:rPr lang="nl-NL" b="1" dirty="0"/>
              <a:t>mode</a:t>
            </a:r>
            <a:r>
              <a:rPr lang="nl-NL" dirty="0"/>
              <a:t> is </a:t>
            </a:r>
            <a:r>
              <a:rPr lang="nl-NL" dirty="0" err="1"/>
              <a:t>the</a:t>
            </a:r>
            <a:r>
              <a:rPr lang="nl-NL" dirty="0"/>
              <a:t> most </a:t>
            </a:r>
            <a:r>
              <a:rPr lang="nl-NL" dirty="0" err="1"/>
              <a:t>frequently</a:t>
            </a:r>
            <a:r>
              <a:rPr lang="nl-NL" dirty="0"/>
              <a:t> </a:t>
            </a:r>
            <a:r>
              <a:rPr lang="nl-NL" dirty="0" err="1"/>
              <a:t>occuring</a:t>
            </a:r>
            <a:r>
              <a:rPr lang="nl-NL" dirty="0"/>
              <a:t> </a:t>
            </a:r>
            <a:r>
              <a:rPr lang="nl-NL" dirty="0" err="1"/>
              <a:t>value</a:t>
            </a:r>
            <a:endParaRPr lang="nl-NL" dirty="0"/>
          </a:p>
          <a:p>
            <a:r>
              <a:rPr lang="nl-NL" dirty="0"/>
              <a:t>Return </a:t>
            </a:r>
            <a:r>
              <a:rPr lang="nl-NL" dirty="0" err="1"/>
              <a:t>the</a:t>
            </a:r>
            <a:r>
              <a:rPr lang="nl-NL" dirty="0"/>
              <a:t> </a:t>
            </a:r>
            <a:r>
              <a:rPr lang="nl-NL" dirty="0" err="1"/>
              <a:t>measures</a:t>
            </a:r>
            <a:r>
              <a:rPr lang="nl-NL" dirty="0"/>
              <a:t> as a </a:t>
            </a:r>
            <a:r>
              <a:rPr lang="nl-NL" dirty="0" err="1"/>
              <a:t>tuple</a:t>
            </a:r>
            <a:r>
              <a:rPr lang="nl-NL" dirty="0"/>
              <a:t> </a:t>
            </a:r>
            <a:r>
              <a:rPr lang="nl-NL" dirty="0" err="1"/>
              <a:t>with</a:t>
            </a:r>
            <a:r>
              <a:rPr lang="nl-NL" dirty="0"/>
              <a:t> </a:t>
            </a:r>
            <a:r>
              <a:rPr lang="nl-NL" b="1" dirty="0"/>
              <a:t>return </a:t>
            </a:r>
            <a:r>
              <a:rPr lang="nl-NL" b="1" dirty="0" err="1"/>
              <a:t>mean</a:t>
            </a:r>
            <a:r>
              <a:rPr lang="nl-NL" b="1" dirty="0"/>
              <a:t>, </a:t>
            </a:r>
            <a:r>
              <a:rPr lang="nl-NL" b="1" dirty="0" err="1"/>
              <a:t>median</a:t>
            </a:r>
            <a:r>
              <a:rPr lang="nl-NL" b="1" dirty="0"/>
              <a:t>, mode</a:t>
            </a:r>
          </a:p>
          <a:p>
            <a:r>
              <a:rPr lang="nl-NL" dirty="0"/>
              <a:t>Call </a:t>
            </a:r>
            <a:r>
              <a:rPr lang="nl-NL" dirty="0" err="1"/>
              <a:t>the</a:t>
            </a:r>
            <a:r>
              <a:rPr lang="nl-NL" dirty="0"/>
              <a:t> </a:t>
            </a:r>
            <a:r>
              <a:rPr lang="nl-NL" dirty="0" err="1"/>
              <a:t>function</a:t>
            </a:r>
            <a:r>
              <a:rPr lang="nl-NL" dirty="0"/>
              <a:t> </a:t>
            </a:r>
            <a:r>
              <a:rPr lang="nl-NL" dirty="0" err="1"/>
              <a:t>with</a:t>
            </a:r>
            <a:r>
              <a:rPr lang="nl-NL" dirty="0"/>
              <a:t> a list of </a:t>
            </a:r>
            <a:r>
              <a:rPr lang="nl-NL" dirty="0" err="1"/>
              <a:t>arbitrary</a:t>
            </a:r>
            <a:r>
              <a:rPr lang="nl-NL" dirty="0"/>
              <a:t> </a:t>
            </a:r>
            <a:r>
              <a:rPr lang="nl-NL" dirty="0" err="1"/>
              <a:t>numbers</a:t>
            </a:r>
            <a:endParaRPr lang="nl-NL" dirty="0"/>
          </a:p>
          <a:p>
            <a:r>
              <a:rPr lang="nl-NL" dirty="0"/>
              <a:t>Print </a:t>
            </a:r>
            <a:r>
              <a:rPr lang="nl-NL" dirty="0" err="1"/>
              <a:t>the</a:t>
            </a:r>
            <a:r>
              <a:rPr lang="nl-NL" dirty="0"/>
              <a:t> </a:t>
            </a:r>
            <a:r>
              <a:rPr lang="nl-NL" dirty="0" err="1"/>
              <a:t>result</a:t>
            </a:r>
            <a:endParaRPr lang="nl-NL" dirty="0"/>
          </a:p>
          <a:p>
            <a:pPr marL="0" indent="0">
              <a:buNone/>
            </a:pPr>
            <a:endParaRPr lang="nl-NL" dirty="0"/>
          </a:p>
        </p:txBody>
      </p:sp>
      <p:sp>
        <p:nvSpPr>
          <p:cNvPr id="4" name="Tekstvak 3">
            <a:extLst>
              <a:ext uri="{FF2B5EF4-FFF2-40B4-BE49-F238E27FC236}">
                <a16:creationId xmlns:a16="http://schemas.microsoft.com/office/drawing/2014/main" id="{82DA9222-D2C6-E9D5-330E-66F5E94282F9}"/>
              </a:ext>
            </a:extLst>
          </p:cNvPr>
          <p:cNvSpPr txBox="1"/>
          <p:nvPr/>
        </p:nvSpPr>
        <p:spPr>
          <a:xfrm>
            <a:off x="1944688"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2.6</a:t>
            </a:r>
          </a:p>
        </p:txBody>
      </p:sp>
    </p:spTree>
    <p:extLst>
      <p:ext uri="{BB962C8B-B14F-4D97-AF65-F5344CB8AC3E}">
        <p14:creationId xmlns:p14="http://schemas.microsoft.com/office/powerpoint/2010/main" val="34430444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8BF25037-691B-D74A-93A0-1D58644FB668}"/>
              </a:ext>
            </a:extLst>
          </p:cNvPr>
          <p:cNvSpPr/>
          <p:nvPr/>
        </p:nvSpPr>
        <p:spPr>
          <a:xfrm>
            <a:off x="575816" y="3450173"/>
            <a:ext cx="7837102" cy="3785652"/>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600" b="1" dirty="0">
                <a:solidFill>
                  <a:srgbClr val="0000FF"/>
                </a:solidFill>
                <a:latin typeface="Menlo" panose="020B0609030804020204" pitchFamily="49" charset="0"/>
              </a:rPr>
              <a:t>import</a:t>
            </a:r>
            <a:r>
              <a:rPr lang="nl-NL" sz="1600" b="1" dirty="0">
                <a:solidFill>
                  <a:srgbClr val="000000"/>
                </a:solidFill>
                <a:latin typeface="Menlo" panose="020B0609030804020204" pitchFamily="49" charset="0"/>
              </a:rPr>
              <a:t> unittest</a:t>
            </a:r>
          </a:p>
          <a:p>
            <a:br>
              <a:rPr lang="nl-NL" sz="1600" b="1" dirty="0">
                <a:solidFill>
                  <a:srgbClr val="000000"/>
                </a:solidFill>
                <a:latin typeface="Menlo" panose="020B0609030804020204" pitchFamily="49" charset="0"/>
              </a:rPr>
            </a:br>
            <a:endParaRPr lang="nl-NL" sz="1600" b="1" dirty="0">
              <a:solidFill>
                <a:srgbClr val="000000"/>
              </a:solidFill>
              <a:latin typeface="Menlo" panose="020B0609030804020204" pitchFamily="49" charset="0"/>
            </a:endParaRPr>
          </a:p>
          <a:p>
            <a:r>
              <a:rPr lang="nl-NL" sz="1600" b="1" dirty="0">
                <a:solidFill>
                  <a:srgbClr val="0000FF"/>
                </a:solidFill>
                <a:latin typeface="Menlo" panose="020B0609030804020204" pitchFamily="49" charset="0"/>
              </a:rPr>
              <a:t>class</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TestStringMethods</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unittest.TestCase</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a:solidFill>
                  <a:srgbClr val="000000"/>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test_upper</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self</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self</a:t>
            </a:r>
            <a:r>
              <a:rPr lang="nl-NL" sz="1600" b="1" dirty="0" err="1">
                <a:solidFill>
                  <a:srgbClr val="000000"/>
                </a:solidFill>
                <a:latin typeface="Menlo" panose="020B0609030804020204" pitchFamily="49" charset="0"/>
              </a:rPr>
              <a:t>.assertEqual</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foo</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upper</a:t>
            </a:r>
            <a:r>
              <a:rPr lang="nl-NL" sz="1600" b="1" dirty="0">
                <a:solidFill>
                  <a:srgbClr val="000000"/>
                </a:solidFill>
                <a:latin typeface="Menlo" panose="020B0609030804020204" pitchFamily="49" charset="0"/>
              </a:rPr>
              <a:t>(), </a:t>
            </a:r>
            <a:r>
              <a:rPr lang="nl-NL" sz="1600" b="1" dirty="0">
                <a:solidFill>
                  <a:srgbClr val="A31515"/>
                </a:solidFill>
                <a:latin typeface="Menlo" panose="020B0609030804020204" pitchFamily="49" charset="0"/>
              </a:rPr>
              <a:t>'FOO'</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a:solidFill>
                  <a:srgbClr val="000000"/>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test_isupper</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self</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self</a:t>
            </a:r>
            <a:r>
              <a:rPr lang="nl-NL" sz="1600" b="1" dirty="0" err="1">
                <a:solidFill>
                  <a:srgbClr val="000000"/>
                </a:solidFill>
                <a:latin typeface="Menlo" panose="020B0609030804020204" pitchFamily="49" charset="0"/>
              </a:rPr>
              <a:t>.assertTrue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'FOO'</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isupper</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self</a:t>
            </a:r>
            <a:r>
              <a:rPr lang="nl-NL" sz="1600" b="1" dirty="0" err="1">
                <a:solidFill>
                  <a:srgbClr val="000000"/>
                </a:solidFill>
                <a:latin typeface="Menlo" panose="020B0609030804020204" pitchFamily="49" charset="0"/>
              </a:rPr>
              <a:t>.assertFalse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Foo</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isupper</a:t>
            </a:r>
            <a:r>
              <a:rPr lang="nl-NL" sz="1600" b="1" dirty="0">
                <a:solidFill>
                  <a:srgbClr val="000000"/>
                </a:solidFill>
                <a:latin typeface="Menlo" panose="020B0609030804020204" pitchFamily="49" charset="0"/>
              </a:rPr>
              <a:t>())</a:t>
            </a:r>
          </a:p>
          <a:p>
            <a:endParaRPr lang="nl-NL" sz="1600" b="1" dirty="0">
              <a:solidFill>
                <a:srgbClr val="000000"/>
              </a:solidFill>
              <a:latin typeface="Menlo" panose="020B0609030804020204" pitchFamily="49" charset="0"/>
            </a:endParaRPr>
          </a:p>
          <a:p>
            <a:br>
              <a:rPr lang="nl-NL" sz="1600" b="1" dirty="0">
                <a:solidFill>
                  <a:srgbClr val="000000"/>
                </a:solidFill>
                <a:latin typeface="Menlo" panose="020B0609030804020204" pitchFamily="49" charset="0"/>
              </a:rPr>
            </a:br>
            <a:r>
              <a:rPr lang="nl-NL" sz="1600" b="1" dirty="0" err="1">
                <a:solidFill>
                  <a:srgbClr val="0000FF"/>
                </a:solidFill>
                <a:latin typeface="Menlo" panose="020B0609030804020204" pitchFamily="49" charset="0"/>
              </a:rPr>
              <a:t>if</a:t>
            </a:r>
            <a:r>
              <a:rPr lang="nl-NL" sz="1600" b="1" dirty="0">
                <a:solidFill>
                  <a:srgbClr val="000000"/>
                </a:solidFill>
                <a:latin typeface="Menlo" panose="020B0609030804020204" pitchFamily="49" charset="0"/>
              </a:rPr>
              <a:t> __name__ == </a:t>
            </a:r>
            <a:r>
              <a:rPr lang="nl-NL" sz="1600" b="1" dirty="0">
                <a:solidFill>
                  <a:srgbClr val="A31515"/>
                </a:solidFill>
                <a:latin typeface="Menlo" panose="020B0609030804020204" pitchFamily="49" charset="0"/>
              </a:rPr>
              <a:t>'__</a:t>
            </a:r>
            <a:r>
              <a:rPr lang="nl-NL" sz="1600" b="1" dirty="0" err="1">
                <a:solidFill>
                  <a:srgbClr val="A31515"/>
                </a:solidFill>
                <a:latin typeface="Menlo" panose="020B0609030804020204" pitchFamily="49" charset="0"/>
              </a:rPr>
              <a:t>main</a:t>
            </a:r>
            <a:r>
              <a:rPr lang="nl-NL" sz="1600" b="1" dirty="0">
                <a:solidFill>
                  <a:srgbClr val="A31515"/>
                </a:solidFill>
                <a:latin typeface="Menlo" panose="020B0609030804020204" pitchFamily="49" charset="0"/>
              </a:rPr>
              <a:t>__'</a:t>
            </a:r>
            <a:r>
              <a:rPr lang="nl-NL" sz="1600" b="1" dirty="0">
                <a:solidFill>
                  <a:srgbClr val="000000"/>
                </a:solidFill>
                <a:latin typeface="Menlo" panose="020B0609030804020204" pitchFamily="49" charset="0"/>
              </a:rPr>
              <a:t>:</a:t>
            </a:r>
          </a:p>
          <a:p>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unittest.main</a:t>
            </a:r>
            <a:r>
              <a:rPr lang="nl-NL" sz="1600" b="1" dirty="0">
                <a:solidFill>
                  <a:srgbClr val="000000"/>
                </a:solidFill>
                <a:latin typeface="Menlo" panose="020B0609030804020204" pitchFamily="49" charset="0"/>
              </a:rPr>
              <a:t>()</a:t>
            </a:r>
          </a:p>
        </p:txBody>
      </p:sp>
      <p:sp>
        <p:nvSpPr>
          <p:cNvPr id="9" name="Tijdelijke aanduiding voor inhoud 8">
            <a:extLst>
              <a:ext uri="{FF2B5EF4-FFF2-40B4-BE49-F238E27FC236}">
                <a16:creationId xmlns:a16="http://schemas.microsoft.com/office/drawing/2014/main" id="{32F3EA8C-D6AB-C14A-A7A2-E0F50EBCBA87}"/>
              </a:ext>
            </a:extLst>
          </p:cNvPr>
          <p:cNvSpPr>
            <a:spLocks noGrp="1"/>
          </p:cNvSpPr>
          <p:nvPr>
            <p:ph idx="1"/>
          </p:nvPr>
        </p:nvSpPr>
        <p:spPr/>
        <p:txBody>
          <a:bodyPr/>
          <a:lstStyle/>
          <a:p>
            <a:r>
              <a:rPr lang="nl-NL" dirty="0" err="1"/>
              <a:t>There</a:t>
            </a:r>
            <a:r>
              <a:rPr lang="nl-NL" dirty="0"/>
              <a:t> is </a:t>
            </a:r>
            <a:r>
              <a:rPr lang="nl-NL" dirty="0" err="1"/>
              <a:t>also</a:t>
            </a:r>
            <a:r>
              <a:rPr lang="nl-NL" dirty="0"/>
              <a:t> </a:t>
            </a:r>
            <a:r>
              <a:rPr lang="nl-NL" dirty="0" err="1"/>
              <a:t>an</a:t>
            </a:r>
            <a:r>
              <a:rPr lang="nl-NL" dirty="0"/>
              <a:t> </a:t>
            </a:r>
            <a:r>
              <a:rPr lang="nl-NL" b="1" dirty="0" err="1"/>
              <a:t>assert</a:t>
            </a:r>
            <a:r>
              <a:rPr lang="nl-NL" dirty="0"/>
              <a:t> statement</a:t>
            </a:r>
          </a:p>
        </p:txBody>
      </p:sp>
      <p:sp>
        <p:nvSpPr>
          <p:cNvPr id="2" name="Titel 1"/>
          <p:cNvSpPr>
            <a:spLocks noGrp="1"/>
          </p:cNvSpPr>
          <p:nvPr>
            <p:ph type="title"/>
          </p:nvPr>
        </p:nvSpPr>
        <p:spPr/>
        <p:txBody>
          <a:bodyPr/>
          <a:lstStyle/>
          <a:p>
            <a:r>
              <a:rPr lang="nl-NL" dirty="0"/>
              <a:t>unittest - Unit </a:t>
            </a:r>
            <a:r>
              <a:rPr lang="nl-NL" dirty="0" err="1"/>
              <a:t>testing</a:t>
            </a:r>
            <a:r>
              <a:rPr lang="nl-NL" dirty="0"/>
              <a:t> </a:t>
            </a:r>
            <a:r>
              <a:rPr lang="nl-NL" dirty="0" err="1"/>
              <a:t>framework</a:t>
            </a:r>
            <a:endParaRPr lang="nl-NL" dirty="0"/>
          </a:p>
        </p:txBody>
      </p:sp>
      <p:sp>
        <p:nvSpPr>
          <p:cNvPr id="3" name="Tijdelijke aanduiding voor inhoud 3"/>
          <p:cNvSpPr txBox="1">
            <a:spLocks/>
          </p:cNvSpPr>
          <p:nvPr/>
        </p:nvSpPr>
        <p:spPr>
          <a:xfrm>
            <a:off x="6646715" y="1863671"/>
            <a:ext cx="2880320" cy="4421784"/>
          </a:xfrm>
          <a:prstGeom prst="rect">
            <a:avLst/>
          </a:prstGeom>
          <a:solidFill>
            <a:schemeClr val="accent1">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none" rtlCol="0">
            <a:no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2000" b="1" dirty="0" err="1">
                <a:latin typeface="+mn-lt"/>
                <a:cs typeface="Courier New" panose="02070309020205020404" pitchFamily="49" charset="0"/>
              </a:rPr>
              <a:t>assertEqual</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assertNotEqual</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assertTrue</a:t>
            </a:r>
            <a:r>
              <a:rPr lang="nl-NL" sz="2000" b="1" dirty="0">
                <a:latin typeface="+mn-lt"/>
                <a:cs typeface="Courier New" panose="02070309020205020404" pitchFamily="49" charset="0"/>
              </a:rPr>
              <a:t>(x)</a:t>
            </a:r>
          </a:p>
          <a:p>
            <a:pPr marL="0" indent="0">
              <a:buNone/>
            </a:pPr>
            <a:r>
              <a:rPr lang="nl-NL" sz="2000" b="1" dirty="0" err="1">
                <a:latin typeface="+mn-lt"/>
                <a:cs typeface="Courier New" panose="02070309020205020404" pitchFamily="49" charset="0"/>
              </a:rPr>
              <a:t>assertFalse</a:t>
            </a:r>
            <a:r>
              <a:rPr lang="nl-NL" sz="2000" b="1" dirty="0">
                <a:latin typeface="+mn-lt"/>
                <a:cs typeface="Courier New" panose="02070309020205020404" pitchFamily="49" charset="0"/>
              </a:rPr>
              <a:t>(x)</a:t>
            </a:r>
          </a:p>
          <a:p>
            <a:pPr marL="0" indent="0">
              <a:buNone/>
            </a:pPr>
            <a:r>
              <a:rPr lang="nl-NL" sz="2000" b="1" dirty="0" err="1">
                <a:latin typeface="+mn-lt"/>
                <a:cs typeface="Courier New" panose="02070309020205020404" pitchFamily="49" charset="0"/>
              </a:rPr>
              <a:t>assertIs</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assertIsNot</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assertIsNone</a:t>
            </a:r>
            <a:r>
              <a:rPr lang="nl-NL" sz="2000" b="1" dirty="0">
                <a:latin typeface="+mn-lt"/>
                <a:cs typeface="Courier New" panose="02070309020205020404" pitchFamily="49" charset="0"/>
              </a:rPr>
              <a:t>(x)</a:t>
            </a:r>
          </a:p>
          <a:p>
            <a:pPr marL="0" indent="0">
              <a:buNone/>
            </a:pPr>
            <a:r>
              <a:rPr lang="nl-NL" sz="2000" b="1" dirty="0" err="1">
                <a:latin typeface="+mn-lt"/>
                <a:cs typeface="Courier New" panose="02070309020205020404" pitchFamily="49" charset="0"/>
              </a:rPr>
              <a:t>assertIsNotNone</a:t>
            </a:r>
            <a:r>
              <a:rPr lang="nl-NL" sz="2000" b="1" dirty="0">
                <a:latin typeface="+mn-lt"/>
                <a:cs typeface="Courier New" panose="02070309020205020404" pitchFamily="49" charset="0"/>
              </a:rPr>
              <a:t>(x)</a:t>
            </a:r>
          </a:p>
          <a:p>
            <a:pPr marL="0" indent="0">
              <a:buNone/>
            </a:pPr>
            <a:r>
              <a:rPr lang="nl-NL" sz="2000" b="1" dirty="0" err="1">
                <a:latin typeface="+mn-lt"/>
                <a:cs typeface="Courier New" panose="02070309020205020404" pitchFamily="49" charset="0"/>
              </a:rPr>
              <a:t>assertIn</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assertNotIn</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assertIsInstance</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assertNotIsInstance</a:t>
            </a:r>
            <a:r>
              <a:rPr lang="nl-NL" sz="2000" b="1" dirty="0">
                <a:latin typeface="+mn-lt"/>
                <a:cs typeface="Courier New" panose="02070309020205020404" pitchFamily="49" charset="0"/>
              </a:rPr>
              <a:t>(a, b)</a:t>
            </a:r>
          </a:p>
        </p:txBody>
      </p:sp>
    </p:spTree>
    <p:extLst>
      <p:ext uri="{BB962C8B-B14F-4D97-AF65-F5344CB8AC3E}">
        <p14:creationId xmlns:p14="http://schemas.microsoft.com/office/powerpoint/2010/main" val="1611722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AEBCBBAE-4A45-4E43-AA79-A01990E5B275}"/>
              </a:ext>
            </a:extLst>
          </p:cNvPr>
          <p:cNvSpPr>
            <a:spLocks noGrp="1"/>
          </p:cNvSpPr>
          <p:nvPr>
            <p:ph idx="1"/>
          </p:nvPr>
        </p:nvSpPr>
        <p:spPr/>
        <p:txBody>
          <a:bodyPr/>
          <a:lstStyle/>
          <a:p>
            <a:r>
              <a:rPr lang="nl-NL" dirty="0"/>
              <a:t>CSV File Reading </a:t>
            </a:r>
            <a:r>
              <a:rPr lang="nl-NL" dirty="0" err="1"/>
              <a:t>and</a:t>
            </a:r>
            <a:r>
              <a:rPr lang="nl-NL" dirty="0"/>
              <a:t> </a:t>
            </a:r>
            <a:r>
              <a:rPr lang="nl-NL" dirty="0" err="1"/>
              <a:t>Writing</a:t>
            </a:r>
            <a:endParaRPr lang="nl-NL" dirty="0"/>
          </a:p>
          <a:p>
            <a:endParaRPr lang="nl-NL" dirty="0"/>
          </a:p>
        </p:txBody>
      </p:sp>
      <p:sp>
        <p:nvSpPr>
          <p:cNvPr id="2" name="Titel 1">
            <a:extLst>
              <a:ext uri="{FF2B5EF4-FFF2-40B4-BE49-F238E27FC236}">
                <a16:creationId xmlns:a16="http://schemas.microsoft.com/office/drawing/2014/main" id="{A3ABFE93-0131-C34A-A9BE-58E94B9B573A}"/>
              </a:ext>
            </a:extLst>
          </p:cNvPr>
          <p:cNvSpPr>
            <a:spLocks noGrp="1"/>
          </p:cNvSpPr>
          <p:nvPr>
            <p:ph type="title"/>
          </p:nvPr>
        </p:nvSpPr>
        <p:spPr/>
        <p:txBody>
          <a:bodyPr/>
          <a:lstStyle/>
          <a:p>
            <a:r>
              <a:rPr lang="nl-NL" dirty="0" err="1"/>
              <a:t>csv</a:t>
            </a:r>
            <a:r>
              <a:rPr lang="nl-NL" dirty="0"/>
              <a:t> – </a:t>
            </a:r>
            <a:r>
              <a:rPr lang="nl-NL" dirty="0" err="1"/>
              <a:t>Comma</a:t>
            </a:r>
            <a:r>
              <a:rPr lang="nl-NL" dirty="0"/>
              <a:t> </a:t>
            </a:r>
            <a:r>
              <a:rPr lang="nl-NL" dirty="0" err="1"/>
              <a:t>Seperated</a:t>
            </a:r>
            <a:r>
              <a:rPr lang="nl-NL" dirty="0"/>
              <a:t> </a:t>
            </a:r>
            <a:r>
              <a:rPr lang="nl-NL" dirty="0" err="1"/>
              <a:t>Values</a:t>
            </a:r>
            <a:endParaRPr lang="nl-NL" dirty="0"/>
          </a:p>
        </p:txBody>
      </p:sp>
      <p:sp>
        <p:nvSpPr>
          <p:cNvPr id="5" name="Rechthoek 4">
            <a:extLst>
              <a:ext uri="{FF2B5EF4-FFF2-40B4-BE49-F238E27FC236}">
                <a16:creationId xmlns:a16="http://schemas.microsoft.com/office/drawing/2014/main" id="{65FD5CE1-7FBB-434E-AFD4-C0DF52D76E9B}"/>
              </a:ext>
            </a:extLst>
          </p:cNvPr>
          <p:cNvSpPr/>
          <p:nvPr/>
        </p:nvSpPr>
        <p:spPr>
          <a:xfrm>
            <a:off x="6840512" y="2067384"/>
            <a:ext cx="2647821" cy="1352413"/>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wrap="square" numCol="1">
            <a:noAutofit/>
          </a:bodyPr>
          <a:lstStyle/>
          <a:p>
            <a:r>
              <a:rPr lang="nl-NL" sz="2000" b="1" dirty="0">
                <a:solidFill>
                  <a:schemeClr val="tx1">
                    <a:lumMod val="75000"/>
                    <a:lumOff val="25000"/>
                  </a:schemeClr>
                </a:solidFill>
                <a:latin typeface="+mn-lt"/>
              </a:rPr>
              <a:t>reader</a:t>
            </a:r>
          </a:p>
          <a:p>
            <a:r>
              <a:rPr lang="nl-NL" sz="2000" b="1" dirty="0" err="1">
                <a:solidFill>
                  <a:schemeClr val="tx1">
                    <a:lumMod val="75000"/>
                    <a:lumOff val="25000"/>
                  </a:schemeClr>
                </a:solidFill>
                <a:latin typeface="+mn-lt"/>
              </a:rPr>
              <a:t>writer</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DictReader</a:t>
            </a:r>
            <a:endParaRPr lang="nl-NL" sz="2000" b="1" dirty="0">
              <a:solidFill>
                <a:schemeClr val="tx1">
                  <a:lumMod val="75000"/>
                  <a:lumOff val="25000"/>
                </a:schemeClr>
              </a:solidFill>
              <a:latin typeface="+mn-lt"/>
            </a:endParaRPr>
          </a:p>
          <a:p>
            <a:r>
              <a:rPr lang="nl-NL" sz="2000" b="1" dirty="0" err="1">
                <a:solidFill>
                  <a:schemeClr val="tx1">
                    <a:lumMod val="75000"/>
                    <a:lumOff val="25000"/>
                  </a:schemeClr>
                </a:solidFill>
                <a:latin typeface="+mn-lt"/>
              </a:rPr>
              <a:t>DictWriter</a:t>
            </a:r>
            <a:endParaRPr lang="nl-NL" sz="2000" b="1" dirty="0">
              <a:solidFill>
                <a:schemeClr val="tx1">
                  <a:lumMod val="75000"/>
                  <a:lumOff val="25000"/>
                </a:schemeClr>
              </a:solidFill>
              <a:latin typeface="+mn-lt"/>
            </a:endParaRPr>
          </a:p>
        </p:txBody>
      </p:sp>
      <p:sp>
        <p:nvSpPr>
          <p:cNvPr id="6" name="Rechthoek 5">
            <a:extLst>
              <a:ext uri="{FF2B5EF4-FFF2-40B4-BE49-F238E27FC236}">
                <a16:creationId xmlns:a16="http://schemas.microsoft.com/office/drawing/2014/main" id="{EB86F06B-39D9-B640-AA42-B3523EBA1219}"/>
              </a:ext>
            </a:extLst>
          </p:cNvPr>
          <p:cNvSpPr/>
          <p:nvPr/>
        </p:nvSpPr>
        <p:spPr>
          <a:xfrm>
            <a:off x="592290" y="4931965"/>
            <a:ext cx="8912517" cy="2308324"/>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csv</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data.csv</a:t>
            </a:r>
            <a:r>
              <a:rPr lang="nl-NL" b="1" dirty="0">
                <a:solidFill>
                  <a:srgbClr val="A31515"/>
                </a:solidFill>
                <a:latin typeface="Menlo" panose="020B0609030804020204" pitchFamily="49" charset="0"/>
              </a:rPr>
              <a:t>'</a:t>
            </a:r>
            <a:endParaRPr lang="nl-NL" b="1" dirty="0">
              <a:solidFill>
                <a:srgbClr val="0000FF"/>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open(</a:t>
            </a:r>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a:solidFill>
                  <a:srgbClr val="000000"/>
                </a:solidFill>
                <a:latin typeface="Menlo" panose="020B0609030804020204" pitchFamily="49" charset="0"/>
              </a:rPr>
              <a:t>    reader = </a:t>
            </a:r>
            <a:r>
              <a:rPr lang="nl-NL" b="1" dirty="0" err="1">
                <a:solidFill>
                  <a:srgbClr val="000000"/>
                </a:solidFill>
                <a:latin typeface="Menlo" panose="020B0609030804020204" pitchFamily="49" charset="0"/>
              </a:rPr>
              <a:t>csv.DictReader</a:t>
            </a:r>
            <a:r>
              <a:rPr lang="nl-NL" b="1" dirty="0">
                <a:solidFill>
                  <a:srgbClr val="000000"/>
                </a:solidFill>
                <a:latin typeface="Menlo" panose="020B0609030804020204" pitchFamily="49" charset="0"/>
              </a:rPr>
              <a:t>(f, </a:t>
            </a:r>
            <a:r>
              <a:rPr lang="nl-NL" b="1" dirty="0" err="1">
                <a:solidFill>
                  <a:srgbClr val="000000"/>
                </a:solidFill>
                <a:latin typeface="Menlo" panose="020B0609030804020204" pitchFamily="49" charset="0"/>
              </a:rPr>
              <a:t>delimiter</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row</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reader:</a:t>
            </a:r>
          </a:p>
          <a:p>
            <a:r>
              <a:rPr lang="nl-NL" b="1" dirty="0">
                <a:solidFill>
                  <a:srgbClr val="000000"/>
                </a:solidFill>
                <a:latin typeface="Menlo" panose="020B0609030804020204" pitchFamily="49" charset="0"/>
              </a:rPr>
              <a:t>        print(</a:t>
            </a:r>
            <a:r>
              <a:rPr lang="nl-NL" b="1" dirty="0" err="1">
                <a:solidFill>
                  <a:srgbClr val="000000"/>
                </a:solidFill>
                <a:latin typeface="Menlo" panose="020B0609030804020204" pitchFamily="49" charset="0"/>
              </a:rPr>
              <a:t>row</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first_name</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row</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last_name</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4099177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F112C6-6F39-9342-B8C6-92D5C525A7DD}"/>
              </a:ext>
            </a:extLst>
          </p:cNvPr>
          <p:cNvSpPr>
            <a:spLocks noGrp="1"/>
          </p:cNvSpPr>
          <p:nvPr>
            <p:ph type="title"/>
          </p:nvPr>
        </p:nvSpPr>
        <p:spPr/>
        <p:txBody>
          <a:bodyPr/>
          <a:lstStyle/>
          <a:p>
            <a:r>
              <a:rPr lang="nl-NL" dirty="0" err="1"/>
              <a:t>decimal</a:t>
            </a:r>
            <a:endParaRPr lang="nl-NL" dirty="0"/>
          </a:p>
        </p:txBody>
      </p:sp>
      <p:sp>
        <p:nvSpPr>
          <p:cNvPr id="3" name="Tijdelijke aanduiding voor inhoud 2">
            <a:extLst>
              <a:ext uri="{FF2B5EF4-FFF2-40B4-BE49-F238E27FC236}">
                <a16:creationId xmlns:a16="http://schemas.microsoft.com/office/drawing/2014/main" id="{74717F1A-F003-D146-BD74-7CD278F823B9}"/>
              </a:ext>
            </a:extLst>
          </p:cNvPr>
          <p:cNvSpPr>
            <a:spLocks noGrp="1"/>
          </p:cNvSpPr>
          <p:nvPr>
            <p:ph idx="1"/>
          </p:nvPr>
        </p:nvSpPr>
        <p:spPr/>
        <p:txBody>
          <a:bodyPr/>
          <a:lstStyle/>
          <a:p>
            <a:r>
              <a:rPr lang="nl-NL" dirty="0"/>
              <a:t>The </a:t>
            </a:r>
            <a:r>
              <a:rPr lang="nl-NL" dirty="0" err="1"/>
              <a:t>decimal</a:t>
            </a:r>
            <a:r>
              <a:rPr lang="nl-NL" dirty="0"/>
              <a:t> module </a:t>
            </a:r>
            <a:r>
              <a:rPr lang="nl-NL" dirty="0" err="1"/>
              <a:t>provides</a:t>
            </a:r>
            <a:r>
              <a:rPr lang="nl-NL" dirty="0"/>
              <a:t> support </a:t>
            </a:r>
            <a:r>
              <a:rPr lang="nl-NL" dirty="0" err="1"/>
              <a:t>for</a:t>
            </a:r>
            <a:r>
              <a:rPr lang="nl-NL" dirty="0"/>
              <a:t> </a:t>
            </a:r>
            <a:r>
              <a:rPr lang="nl-NL" dirty="0" err="1"/>
              <a:t>fast</a:t>
            </a:r>
            <a:r>
              <a:rPr lang="nl-NL" dirty="0"/>
              <a:t> </a:t>
            </a:r>
            <a:r>
              <a:rPr lang="nl-NL" dirty="0" err="1"/>
              <a:t>correctly-rounded</a:t>
            </a:r>
            <a:r>
              <a:rPr lang="nl-NL" dirty="0"/>
              <a:t> </a:t>
            </a:r>
            <a:r>
              <a:rPr lang="nl-NL" dirty="0" err="1"/>
              <a:t>decimal</a:t>
            </a:r>
            <a:r>
              <a:rPr lang="nl-NL" dirty="0"/>
              <a:t> </a:t>
            </a:r>
            <a:r>
              <a:rPr lang="nl-NL" dirty="0" err="1"/>
              <a:t>floating</a:t>
            </a:r>
            <a:r>
              <a:rPr lang="nl-NL" dirty="0"/>
              <a:t> point </a:t>
            </a:r>
            <a:r>
              <a:rPr lang="nl-NL" dirty="0" err="1"/>
              <a:t>arithmetic</a:t>
            </a:r>
            <a:r>
              <a:rPr lang="nl-NL" dirty="0"/>
              <a:t>.</a:t>
            </a:r>
          </a:p>
        </p:txBody>
      </p:sp>
      <p:sp>
        <p:nvSpPr>
          <p:cNvPr id="4" name="Rechthoek 3">
            <a:extLst>
              <a:ext uri="{FF2B5EF4-FFF2-40B4-BE49-F238E27FC236}">
                <a16:creationId xmlns:a16="http://schemas.microsoft.com/office/drawing/2014/main" id="{B402D531-FF52-E541-BBB4-05B5B495CED5}"/>
              </a:ext>
            </a:extLst>
          </p:cNvPr>
          <p:cNvSpPr/>
          <p:nvPr/>
        </p:nvSpPr>
        <p:spPr>
          <a:xfrm>
            <a:off x="576263" y="5459255"/>
            <a:ext cx="8928991" cy="1754326"/>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from</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decimal</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Decimal</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d1 = </a:t>
            </a:r>
            <a:r>
              <a:rPr lang="nl-NL" b="1" dirty="0" err="1">
                <a:solidFill>
                  <a:srgbClr val="000000"/>
                </a:solidFill>
                <a:latin typeface="Menlo" panose="020B0609030804020204" pitchFamily="49" charset="0"/>
              </a:rPr>
              <a:t>Decimal</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'0.1'</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d2 = </a:t>
            </a:r>
            <a:r>
              <a:rPr lang="nl-NL" b="1" dirty="0" err="1">
                <a:solidFill>
                  <a:srgbClr val="000000"/>
                </a:solidFill>
                <a:latin typeface="Menlo" panose="020B0609030804020204" pitchFamily="49" charset="0"/>
              </a:rPr>
              <a:t>Decimal</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'0.2'</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result</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float</a:t>
            </a:r>
            <a:r>
              <a:rPr lang="nl-NL" b="1" dirty="0">
                <a:solidFill>
                  <a:srgbClr val="000000"/>
                </a:solidFill>
                <a:latin typeface="Menlo" panose="020B0609030804020204" pitchFamily="49" charset="0"/>
              </a:rPr>
              <a:t>(d1 + d2)</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3004120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F2ADA9-242F-284A-AE16-E0DE9F79BE41}"/>
              </a:ext>
            </a:extLst>
          </p:cNvPr>
          <p:cNvSpPr>
            <a:spLocks noGrp="1"/>
          </p:cNvSpPr>
          <p:nvPr>
            <p:ph type="title"/>
          </p:nvPr>
        </p:nvSpPr>
        <p:spPr/>
        <p:txBody>
          <a:bodyPr/>
          <a:lstStyle/>
          <a:p>
            <a:r>
              <a:rPr lang="nl-NL" dirty="0" err="1"/>
              <a:t>fractions</a:t>
            </a:r>
            <a:endParaRPr lang="nl-NL" dirty="0"/>
          </a:p>
        </p:txBody>
      </p:sp>
      <p:sp>
        <p:nvSpPr>
          <p:cNvPr id="3" name="Tijdelijke aanduiding voor inhoud 2">
            <a:extLst>
              <a:ext uri="{FF2B5EF4-FFF2-40B4-BE49-F238E27FC236}">
                <a16:creationId xmlns:a16="http://schemas.microsoft.com/office/drawing/2014/main" id="{7F0AEE56-2F06-E84D-B3B1-7231188DE475}"/>
              </a:ext>
            </a:extLst>
          </p:cNvPr>
          <p:cNvSpPr>
            <a:spLocks noGrp="1"/>
          </p:cNvSpPr>
          <p:nvPr>
            <p:ph idx="1"/>
          </p:nvPr>
        </p:nvSpPr>
        <p:spPr/>
        <p:txBody>
          <a:bodyPr/>
          <a:lstStyle/>
          <a:p>
            <a:r>
              <a:rPr lang="nl-NL" dirty="0"/>
              <a:t>The </a:t>
            </a:r>
            <a:r>
              <a:rPr lang="nl-NL" dirty="0" err="1"/>
              <a:t>fractions</a:t>
            </a:r>
            <a:r>
              <a:rPr lang="nl-NL" dirty="0"/>
              <a:t> module </a:t>
            </a:r>
            <a:r>
              <a:rPr lang="nl-NL" dirty="0" err="1"/>
              <a:t>provides</a:t>
            </a:r>
            <a:r>
              <a:rPr lang="nl-NL" dirty="0"/>
              <a:t> support </a:t>
            </a:r>
            <a:r>
              <a:rPr lang="nl-NL" dirty="0" err="1"/>
              <a:t>for</a:t>
            </a:r>
            <a:r>
              <a:rPr lang="nl-NL" dirty="0"/>
              <a:t> </a:t>
            </a:r>
            <a:r>
              <a:rPr lang="nl-NL" dirty="0" err="1"/>
              <a:t>rational</a:t>
            </a:r>
            <a:r>
              <a:rPr lang="nl-NL" dirty="0"/>
              <a:t> </a:t>
            </a:r>
            <a:r>
              <a:rPr lang="nl-NL" dirty="0" err="1"/>
              <a:t>number</a:t>
            </a:r>
            <a:r>
              <a:rPr lang="nl-NL" dirty="0"/>
              <a:t> </a:t>
            </a:r>
            <a:r>
              <a:rPr lang="nl-NL" dirty="0" err="1"/>
              <a:t>arithmetic</a:t>
            </a:r>
            <a:r>
              <a:rPr lang="nl-NL" dirty="0"/>
              <a:t>.</a:t>
            </a:r>
          </a:p>
        </p:txBody>
      </p:sp>
      <p:sp>
        <p:nvSpPr>
          <p:cNvPr id="4" name="Rechthoek 3">
            <a:extLst>
              <a:ext uri="{FF2B5EF4-FFF2-40B4-BE49-F238E27FC236}">
                <a16:creationId xmlns:a16="http://schemas.microsoft.com/office/drawing/2014/main" id="{6F7B9065-88DC-1744-9C6C-75498CCA3C6F}"/>
              </a:ext>
            </a:extLst>
          </p:cNvPr>
          <p:cNvSpPr/>
          <p:nvPr/>
        </p:nvSpPr>
        <p:spPr>
          <a:xfrm>
            <a:off x="575815" y="5481499"/>
            <a:ext cx="8928991" cy="1754326"/>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from</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fractions</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Fraction</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d1 = </a:t>
            </a:r>
            <a:r>
              <a:rPr lang="nl-NL" b="1" dirty="0" err="1">
                <a:solidFill>
                  <a:srgbClr val="000000"/>
                </a:solidFill>
                <a:latin typeface="Menlo" panose="020B0609030804020204" pitchFamily="49" charset="0"/>
              </a:rPr>
              <a:t>Fraction</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3</a:t>
            </a:r>
            <a:r>
              <a:rPr lang="nl-NL" b="1" dirty="0">
                <a:solidFill>
                  <a:srgbClr val="000000"/>
                </a:solidFill>
                <a:latin typeface="Menlo" panose="020B0609030804020204" pitchFamily="49" charset="0"/>
              </a:rPr>
              <a:t>) </a:t>
            </a:r>
            <a:r>
              <a:rPr lang="nl-NL" b="1" dirty="0">
                <a:solidFill>
                  <a:srgbClr val="008000"/>
                </a:solidFill>
                <a:latin typeface="Menlo" panose="020B0609030804020204" pitchFamily="49" charset="0"/>
              </a:rPr>
              <a:t># =&gt; 1/3</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d2 = </a:t>
            </a:r>
            <a:r>
              <a:rPr lang="nl-NL" b="1" dirty="0" err="1">
                <a:solidFill>
                  <a:srgbClr val="000000"/>
                </a:solidFill>
                <a:latin typeface="Menlo" panose="020B0609030804020204" pitchFamily="49" charset="0"/>
              </a:rPr>
              <a:t>Fraction</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 </a:t>
            </a:r>
            <a:r>
              <a:rPr lang="nl-NL" b="1" dirty="0">
                <a:solidFill>
                  <a:srgbClr val="008000"/>
                </a:solidFill>
                <a:latin typeface="Menlo" panose="020B0609030804020204" pitchFamily="49" charset="0"/>
              </a:rPr>
              <a:t># =&gt; 1/2</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result</a:t>
            </a:r>
            <a:r>
              <a:rPr lang="nl-NL" b="1" dirty="0">
                <a:solidFill>
                  <a:srgbClr val="000000"/>
                </a:solidFill>
                <a:latin typeface="Menlo" panose="020B0609030804020204" pitchFamily="49" charset="0"/>
              </a:rPr>
              <a:t> = d1 + d2 </a:t>
            </a:r>
            <a:r>
              <a:rPr lang="nl-NL" b="1" dirty="0">
                <a:solidFill>
                  <a:srgbClr val="008000"/>
                </a:solidFill>
                <a:latin typeface="Menlo" panose="020B0609030804020204" pitchFamily="49" charset="0"/>
              </a:rPr>
              <a:t># =&gt; 5/6</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5810980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F851D-D695-D747-AC06-5C4A81504606}"/>
              </a:ext>
            </a:extLst>
          </p:cNvPr>
          <p:cNvSpPr>
            <a:spLocks noGrp="1"/>
          </p:cNvSpPr>
          <p:nvPr>
            <p:ph type="title"/>
          </p:nvPr>
        </p:nvSpPr>
        <p:spPr/>
        <p:txBody>
          <a:bodyPr/>
          <a:lstStyle/>
          <a:p>
            <a:r>
              <a:rPr lang="nl-NL" dirty="0"/>
              <a:t>sqlite3</a:t>
            </a:r>
          </a:p>
        </p:txBody>
      </p:sp>
      <p:sp>
        <p:nvSpPr>
          <p:cNvPr id="3" name="Tijdelijke aanduiding voor inhoud 2">
            <a:extLst>
              <a:ext uri="{FF2B5EF4-FFF2-40B4-BE49-F238E27FC236}">
                <a16:creationId xmlns:a16="http://schemas.microsoft.com/office/drawing/2014/main" id="{8D79A618-B13B-7143-BF08-93EBC9B40931}"/>
              </a:ext>
            </a:extLst>
          </p:cNvPr>
          <p:cNvSpPr>
            <a:spLocks noGrp="1"/>
          </p:cNvSpPr>
          <p:nvPr>
            <p:ph idx="1"/>
          </p:nvPr>
        </p:nvSpPr>
        <p:spPr/>
        <p:txBody>
          <a:bodyPr/>
          <a:lstStyle/>
          <a:p>
            <a:r>
              <a:rPr lang="nl-NL" dirty="0"/>
              <a:t>DB-API 2.0 interface </a:t>
            </a:r>
            <a:r>
              <a:rPr lang="nl-NL" dirty="0" err="1"/>
              <a:t>for</a:t>
            </a:r>
            <a:r>
              <a:rPr lang="nl-NL" dirty="0"/>
              <a:t> </a:t>
            </a:r>
            <a:r>
              <a:rPr lang="nl-NL" dirty="0" err="1"/>
              <a:t>SQLite</a:t>
            </a:r>
            <a:r>
              <a:rPr lang="nl-NL" dirty="0"/>
              <a:t> databases</a:t>
            </a:r>
          </a:p>
          <a:p>
            <a:r>
              <a:rPr lang="nl-NL" dirty="0"/>
              <a:t>PEP 249 - Database API </a:t>
            </a:r>
            <a:r>
              <a:rPr lang="nl-NL" dirty="0" err="1"/>
              <a:t>Specification</a:t>
            </a:r>
            <a:r>
              <a:rPr lang="nl-NL" dirty="0"/>
              <a:t> 2.0</a:t>
            </a:r>
          </a:p>
        </p:txBody>
      </p:sp>
      <p:sp>
        <p:nvSpPr>
          <p:cNvPr id="4" name="Rechthoek 3">
            <a:extLst>
              <a:ext uri="{FF2B5EF4-FFF2-40B4-BE49-F238E27FC236}">
                <a16:creationId xmlns:a16="http://schemas.microsoft.com/office/drawing/2014/main" id="{28A2AF56-2178-DC4B-8631-A368A0EFA847}"/>
              </a:ext>
            </a:extLst>
          </p:cNvPr>
          <p:cNvSpPr/>
          <p:nvPr/>
        </p:nvSpPr>
        <p:spPr>
          <a:xfrm>
            <a:off x="576263" y="3030135"/>
            <a:ext cx="9095770" cy="4278094"/>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600" b="1" dirty="0">
                <a:solidFill>
                  <a:srgbClr val="0000FF"/>
                </a:solidFill>
                <a:latin typeface="Menlo" panose="020B0609030804020204" pitchFamily="49" charset="0"/>
              </a:rPr>
              <a:t>import</a:t>
            </a:r>
            <a:r>
              <a:rPr lang="nl-NL" sz="1600" b="1" dirty="0">
                <a:solidFill>
                  <a:srgbClr val="000000"/>
                </a:solidFill>
                <a:latin typeface="Menlo" panose="020B0609030804020204" pitchFamily="49" charset="0"/>
              </a:rPr>
              <a:t> sqlite3</a:t>
            </a:r>
          </a:p>
          <a:p>
            <a:br>
              <a:rPr lang="nl-NL" sz="1600" b="1" dirty="0">
                <a:solidFill>
                  <a:srgbClr val="000000"/>
                </a:solidFill>
                <a:latin typeface="Menlo" panose="020B0609030804020204" pitchFamily="49" charset="0"/>
              </a:rPr>
            </a:br>
            <a:r>
              <a:rPr lang="nl-NL" sz="1600" b="1" dirty="0" err="1">
                <a:solidFill>
                  <a:srgbClr val="000000"/>
                </a:solidFill>
                <a:latin typeface="Menlo" panose="020B0609030804020204" pitchFamily="49" charset="0"/>
              </a:rPr>
              <a:t>conn</a:t>
            </a:r>
            <a:r>
              <a:rPr lang="nl-NL" sz="1600" b="1" dirty="0">
                <a:solidFill>
                  <a:srgbClr val="000000"/>
                </a:solidFill>
                <a:latin typeface="Menlo" panose="020B0609030804020204" pitchFamily="49" charset="0"/>
              </a:rPr>
              <a:t> = sqlite3.connect(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example.db</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p>
          <a:p>
            <a:r>
              <a:rPr lang="nl-NL" sz="1600" b="1" dirty="0">
                <a:solidFill>
                  <a:srgbClr val="000000"/>
                </a:solidFill>
                <a:latin typeface="Menlo" panose="020B0609030804020204" pitchFamily="49" charset="0"/>
              </a:rPr>
              <a:t>c = </a:t>
            </a:r>
            <a:r>
              <a:rPr lang="nl-NL" sz="1600" b="1" dirty="0" err="1">
                <a:solidFill>
                  <a:srgbClr val="000000"/>
                </a:solidFill>
                <a:latin typeface="Menlo" panose="020B0609030804020204" pitchFamily="49" charset="0"/>
              </a:rPr>
              <a:t>conn.cursor</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err="1">
                <a:solidFill>
                  <a:srgbClr val="000000"/>
                </a:solidFill>
                <a:latin typeface="Menlo" panose="020B0609030804020204" pitchFamily="49" charset="0"/>
              </a:rPr>
              <a:t>c.execute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"""CREATE TABLE stocks</a:t>
            </a:r>
            <a:endParaRPr lang="nl-NL" sz="1600" b="1" dirty="0">
              <a:solidFill>
                <a:srgbClr val="000000"/>
              </a:solidFill>
              <a:latin typeface="Menlo" panose="020B0609030804020204" pitchFamily="49" charset="0"/>
            </a:endParaRPr>
          </a:p>
          <a:p>
            <a:r>
              <a:rPr lang="nl-NL" sz="1600" b="1" dirty="0">
                <a:solidFill>
                  <a:srgbClr val="A31515"/>
                </a:solidFill>
                <a:latin typeface="Menlo" panose="020B0609030804020204" pitchFamily="49" charset="0"/>
              </a:rPr>
              <a:t>          (date </a:t>
            </a:r>
            <a:r>
              <a:rPr lang="nl-NL" sz="1600" b="1" dirty="0" err="1">
                <a:solidFill>
                  <a:srgbClr val="A31515"/>
                </a:solidFill>
                <a:latin typeface="Menlo" panose="020B0609030804020204" pitchFamily="49" charset="0"/>
              </a:rPr>
              <a:t>text</a:t>
            </a:r>
            <a:r>
              <a:rPr lang="nl-NL" sz="1600" b="1" dirty="0">
                <a:solidFill>
                  <a:srgbClr val="A31515"/>
                </a:solidFill>
                <a:latin typeface="Menlo" panose="020B0609030804020204" pitchFamily="49" charset="0"/>
              </a:rPr>
              <a:t>, trans </a:t>
            </a:r>
            <a:r>
              <a:rPr lang="nl-NL" sz="1600" b="1" dirty="0" err="1">
                <a:solidFill>
                  <a:srgbClr val="A31515"/>
                </a:solidFill>
                <a:latin typeface="Menlo" panose="020B0609030804020204" pitchFamily="49" charset="0"/>
              </a:rPr>
              <a:t>text</a:t>
            </a:r>
            <a:r>
              <a:rPr lang="nl-NL" sz="1600" b="1" dirty="0">
                <a:solidFill>
                  <a:srgbClr val="A31515"/>
                </a:solidFill>
                <a:latin typeface="Menlo" panose="020B0609030804020204" pitchFamily="49" charset="0"/>
              </a:rPr>
              <a:t>, </a:t>
            </a:r>
            <a:r>
              <a:rPr lang="nl-NL" sz="1600" b="1" dirty="0" err="1">
                <a:solidFill>
                  <a:srgbClr val="A31515"/>
                </a:solidFill>
                <a:latin typeface="Menlo" panose="020B0609030804020204" pitchFamily="49" charset="0"/>
              </a:rPr>
              <a:t>symbol</a:t>
            </a:r>
            <a:r>
              <a:rPr lang="nl-NL" sz="1600" b="1" dirty="0">
                <a:solidFill>
                  <a:srgbClr val="A31515"/>
                </a:solidFill>
                <a:latin typeface="Menlo" panose="020B0609030804020204" pitchFamily="49" charset="0"/>
              </a:rPr>
              <a:t> </a:t>
            </a:r>
            <a:r>
              <a:rPr lang="nl-NL" sz="1600" b="1" dirty="0" err="1">
                <a:solidFill>
                  <a:srgbClr val="A31515"/>
                </a:solidFill>
                <a:latin typeface="Menlo" panose="020B0609030804020204" pitchFamily="49" charset="0"/>
              </a:rPr>
              <a:t>text</a:t>
            </a:r>
            <a:r>
              <a:rPr lang="nl-NL" sz="1600" b="1" dirty="0">
                <a:solidFill>
                  <a:srgbClr val="A31515"/>
                </a:solidFill>
                <a:latin typeface="Menlo" panose="020B0609030804020204" pitchFamily="49" charset="0"/>
              </a:rPr>
              <a:t>, </a:t>
            </a:r>
            <a:r>
              <a:rPr lang="nl-NL" sz="1600" b="1" dirty="0" err="1">
                <a:solidFill>
                  <a:srgbClr val="A31515"/>
                </a:solidFill>
                <a:latin typeface="Menlo" panose="020B0609030804020204" pitchFamily="49" charset="0"/>
              </a:rPr>
              <a:t>qty</a:t>
            </a:r>
            <a:r>
              <a:rPr lang="nl-NL" sz="1600" b="1" dirty="0">
                <a:solidFill>
                  <a:srgbClr val="A31515"/>
                </a:solidFill>
                <a:latin typeface="Menlo" panose="020B0609030804020204" pitchFamily="49" charset="0"/>
              </a:rPr>
              <a:t> real, </a:t>
            </a:r>
            <a:r>
              <a:rPr lang="nl-NL" sz="1600" b="1" dirty="0" err="1">
                <a:solidFill>
                  <a:srgbClr val="A31515"/>
                </a:solidFill>
                <a:latin typeface="Menlo" panose="020B0609030804020204" pitchFamily="49" charset="0"/>
              </a:rPr>
              <a:t>price</a:t>
            </a:r>
            <a:r>
              <a:rPr lang="nl-NL" sz="1600" b="1" dirty="0">
                <a:solidFill>
                  <a:srgbClr val="A31515"/>
                </a:solidFill>
                <a:latin typeface="Menlo" panose="020B0609030804020204" pitchFamily="49" charset="0"/>
              </a:rPr>
              <a:t> real)"""</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err="1">
                <a:solidFill>
                  <a:srgbClr val="000000"/>
                </a:solidFill>
                <a:latin typeface="Menlo" panose="020B0609030804020204" pitchFamily="49" charset="0"/>
              </a:rPr>
              <a:t>c.execute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"""INSERT INTO stocks </a:t>
            </a:r>
          </a:p>
          <a:p>
            <a:r>
              <a:rPr lang="nl-NL" sz="1600" b="1" dirty="0">
                <a:solidFill>
                  <a:srgbClr val="A31515"/>
                </a:solidFill>
                <a:latin typeface="Menlo" panose="020B0609030804020204" pitchFamily="49" charset="0"/>
              </a:rPr>
              <a:t>          VALUES ('2006-01-05’, 'BUY’, 'RHAT’, 100, 35.14)"""</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err="1">
                <a:solidFill>
                  <a:srgbClr val="000000"/>
                </a:solidFill>
                <a:latin typeface="Menlo" panose="020B0609030804020204" pitchFamily="49" charset="0"/>
              </a:rPr>
              <a:t>conn.commit</a:t>
            </a:r>
            <a:r>
              <a:rPr lang="nl-NL" sz="1600" b="1" dirty="0">
                <a:solidFill>
                  <a:srgbClr val="000000"/>
                </a:solidFill>
                <a:latin typeface="Menlo" panose="020B0609030804020204" pitchFamily="49" charset="0"/>
              </a:rPr>
              <a:t>()</a:t>
            </a:r>
          </a:p>
          <a:p>
            <a:endParaRPr lang="nl-NL" sz="1600" b="1" dirty="0">
              <a:solidFill>
                <a:srgbClr val="0000FF"/>
              </a:solidFill>
              <a:latin typeface="Menlo" panose="020B0609030804020204" pitchFamily="49" charset="0"/>
            </a:endParaRPr>
          </a:p>
          <a:p>
            <a:r>
              <a:rPr lang="nl-NL" sz="1600" b="1" dirty="0" err="1">
                <a:solidFill>
                  <a:srgbClr val="0000FF"/>
                </a:solidFill>
                <a:latin typeface="Menlo" panose="020B0609030804020204" pitchFamily="49" charset="0"/>
              </a:rPr>
              <a:t>for</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row</a:t>
            </a:r>
            <a:r>
              <a:rPr lang="nl-NL" sz="1600" b="1" dirty="0">
                <a:solidFill>
                  <a:srgbClr val="000000"/>
                </a:solidFill>
                <a:latin typeface="Menlo" panose="020B0609030804020204" pitchFamily="49" charset="0"/>
              </a:rPr>
              <a:t> </a:t>
            </a:r>
            <a:r>
              <a:rPr lang="nl-NL" sz="1600" b="1" dirty="0">
                <a:solidFill>
                  <a:srgbClr val="0000FF"/>
                </a:solidFill>
                <a:latin typeface="Menlo" panose="020B0609030804020204" pitchFamily="49" charset="0"/>
              </a:rPr>
              <a:t>in</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c.execute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'SELECT * FROM stocks ORDER BY </a:t>
            </a:r>
            <a:r>
              <a:rPr lang="nl-NL" sz="1600" b="1" dirty="0" err="1">
                <a:solidFill>
                  <a:srgbClr val="A31515"/>
                </a:solidFill>
                <a:latin typeface="Menlo" panose="020B0609030804020204" pitchFamily="49" charset="0"/>
              </a:rPr>
              <a:t>price</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p>
          <a:p>
            <a:r>
              <a:rPr lang="nl-NL" sz="1600" b="1" dirty="0">
                <a:solidFill>
                  <a:srgbClr val="000000"/>
                </a:solidFill>
                <a:latin typeface="Menlo" panose="020B0609030804020204" pitchFamily="49" charset="0"/>
              </a:rPr>
              <a:t>     print(</a:t>
            </a:r>
            <a:r>
              <a:rPr lang="nl-NL" sz="1600" b="1" dirty="0" err="1">
                <a:solidFill>
                  <a:srgbClr val="000000"/>
                </a:solidFill>
                <a:latin typeface="Menlo" panose="020B0609030804020204" pitchFamily="49" charset="0"/>
              </a:rPr>
              <a:t>row</a:t>
            </a:r>
            <a:r>
              <a:rPr lang="nl-NL" sz="1600" b="1" dirty="0">
                <a:solidFill>
                  <a:srgbClr val="000000"/>
                </a:solidFill>
                <a:latin typeface="Menlo" panose="020B0609030804020204" pitchFamily="49" charset="0"/>
              </a:rPr>
              <a:t>)</a:t>
            </a:r>
          </a:p>
          <a:p>
            <a:endParaRPr lang="nl-NL" sz="1600" b="1" dirty="0">
              <a:solidFill>
                <a:srgbClr val="000000"/>
              </a:solidFill>
              <a:latin typeface="Menlo" panose="020B0609030804020204" pitchFamily="49" charset="0"/>
            </a:endParaRPr>
          </a:p>
          <a:p>
            <a:r>
              <a:rPr lang="nl-NL" sz="1600" b="1" dirty="0" err="1">
                <a:solidFill>
                  <a:srgbClr val="000000"/>
                </a:solidFill>
                <a:latin typeface="Menlo" panose="020B0609030804020204" pitchFamily="49" charset="0"/>
              </a:rPr>
              <a:t>conn.close</a:t>
            </a:r>
            <a:r>
              <a:rPr lang="nl-NL" sz="1600"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41962891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CE4485-88C6-FC4A-B6EE-16FA683DBAF8}"/>
              </a:ext>
            </a:extLst>
          </p:cNvPr>
          <p:cNvSpPr>
            <a:spLocks noGrp="1"/>
          </p:cNvSpPr>
          <p:nvPr>
            <p:ph type="title"/>
          </p:nvPr>
        </p:nvSpPr>
        <p:spPr/>
        <p:txBody>
          <a:bodyPr/>
          <a:lstStyle/>
          <a:p>
            <a:r>
              <a:rPr lang="nl-NL" dirty="0" err="1"/>
              <a:t>Concurrency</a:t>
            </a:r>
            <a:endParaRPr lang="nl-NL" dirty="0"/>
          </a:p>
        </p:txBody>
      </p:sp>
      <p:sp>
        <p:nvSpPr>
          <p:cNvPr id="5" name="Tijdelijke aanduiding voor inhoud 4">
            <a:extLst>
              <a:ext uri="{FF2B5EF4-FFF2-40B4-BE49-F238E27FC236}">
                <a16:creationId xmlns:a16="http://schemas.microsoft.com/office/drawing/2014/main" id="{B80710EF-6C1A-3E4F-B571-1E9A21A49BDA}"/>
              </a:ext>
            </a:extLst>
          </p:cNvPr>
          <p:cNvSpPr>
            <a:spLocks noGrp="1"/>
          </p:cNvSpPr>
          <p:nvPr>
            <p:ph idx="1"/>
          </p:nvPr>
        </p:nvSpPr>
        <p:spPr>
          <a:xfrm>
            <a:off x="575816" y="5219997"/>
            <a:ext cx="9361039" cy="2015828"/>
          </a:xfrm>
        </p:spPr>
        <p:txBody>
          <a:bodyPr/>
          <a:lstStyle/>
          <a:p>
            <a:pPr marL="0" indent="0">
              <a:buNone/>
            </a:pPr>
            <a:r>
              <a:rPr lang="nl-NL" dirty="0"/>
              <a:t>Python Standard Library:</a:t>
            </a:r>
          </a:p>
          <a:p>
            <a:r>
              <a:rPr lang="nl-NL" b="1" dirty="0"/>
              <a:t>multiprocessing</a:t>
            </a:r>
            <a:r>
              <a:rPr lang="nl-NL" dirty="0"/>
              <a:t> package</a:t>
            </a:r>
          </a:p>
          <a:p>
            <a:r>
              <a:rPr lang="nl-NL" b="1" dirty="0" err="1"/>
              <a:t>threading</a:t>
            </a:r>
            <a:r>
              <a:rPr lang="nl-NL" dirty="0"/>
              <a:t> package</a:t>
            </a:r>
          </a:p>
          <a:p>
            <a:r>
              <a:rPr lang="nl-NL" b="1" dirty="0" err="1"/>
              <a:t>asyncio</a:t>
            </a:r>
            <a:r>
              <a:rPr lang="nl-NL" dirty="0"/>
              <a:t> package </a:t>
            </a:r>
            <a:r>
              <a:rPr lang="nl-NL" dirty="0" err="1"/>
              <a:t>and</a:t>
            </a:r>
            <a:r>
              <a:rPr lang="nl-NL" dirty="0"/>
              <a:t> </a:t>
            </a:r>
            <a:r>
              <a:rPr lang="nl-NL" b="1" dirty="0" err="1"/>
              <a:t>async</a:t>
            </a:r>
            <a:r>
              <a:rPr lang="nl-NL" dirty="0"/>
              <a:t>/</a:t>
            </a:r>
            <a:r>
              <a:rPr lang="nl-NL" b="1" dirty="0" err="1"/>
              <a:t>await</a:t>
            </a:r>
            <a:r>
              <a:rPr lang="nl-NL" dirty="0"/>
              <a:t> </a:t>
            </a:r>
            <a:r>
              <a:rPr lang="nl-NL" dirty="0" err="1"/>
              <a:t>keywords</a:t>
            </a:r>
            <a:r>
              <a:rPr lang="nl-NL" dirty="0"/>
              <a:t> (</a:t>
            </a:r>
            <a:r>
              <a:rPr lang="nl-NL" dirty="0" err="1"/>
              <a:t>introduced</a:t>
            </a:r>
            <a:r>
              <a:rPr lang="nl-NL" dirty="0"/>
              <a:t> in Python 3.4)</a:t>
            </a:r>
          </a:p>
        </p:txBody>
      </p:sp>
      <p:graphicFrame>
        <p:nvGraphicFramePr>
          <p:cNvPr id="6" name="Tijdelijke aanduiding voor inhoud 3">
            <a:extLst>
              <a:ext uri="{FF2B5EF4-FFF2-40B4-BE49-F238E27FC236}">
                <a16:creationId xmlns:a16="http://schemas.microsoft.com/office/drawing/2014/main" id="{7F07B905-37C1-5B4D-AFB1-8E9AC47239CA}"/>
              </a:ext>
            </a:extLst>
          </p:cNvPr>
          <p:cNvGraphicFramePr>
            <a:graphicFrameLocks/>
          </p:cNvGraphicFramePr>
          <p:nvPr/>
        </p:nvGraphicFramePr>
        <p:xfrm>
          <a:off x="576707" y="1831628"/>
          <a:ext cx="8928100" cy="2740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22733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3467C-67FD-9B49-8F68-F8C86A03FF1E}"/>
              </a:ext>
            </a:extLst>
          </p:cNvPr>
          <p:cNvSpPr>
            <a:spLocks noGrp="1"/>
          </p:cNvSpPr>
          <p:nvPr>
            <p:ph type="title"/>
          </p:nvPr>
        </p:nvSpPr>
        <p:spPr/>
        <p:txBody>
          <a:bodyPr/>
          <a:lstStyle/>
          <a:p>
            <a:r>
              <a:rPr lang="nl-NL" dirty="0" err="1"/>
              <a:t>Comparison</a:t>
            </a:r>
            <a:endParaRPr lang="nl-NL" dirty="0"/>
          </a:p>
        </p:txBody>
      </p:sp>
      <p:graphicFrame>
        <p:nvGraphicFramePr>
          <p:cNvPr id="4" name="Tijdelijke aanduiding voor inhoud 3">
            <a:extLst>
              <a:ext uri="{FF2B5EF4-FFF2-40B4-BE49-F238E27FC236}">
                <a16:creationId xmlns:a16="http://schemas.microsoft.com/office/drawing/2014/main" id="{C5DEB0AE-5BEF-A842-BE66-146348452A74}"/>
              </a:ext>
            </a:extLst>
          </p:cNvPr>
          <p:cNvGraphicFramePr>
            <a:graphicFrameLocks noGrp="1"/>
          </p:cNvGraphicFramePr>
          <p:nvPr>
            <p:ph idx="1"/>
          </p:nvPr>
        </p:nvGraphicFramePr>
        <p:xfrm>
          <a:off x="576262" y="2012950"/>
          <a:ext cx="9216576" cy="2665349"/>
        </p:xfrm>
        <a:graphic>
          <a:graphicData uri="http://schemas.openxmlformats.org/drawingml/2006/table">
            <a:tbl>
              <a:tblPr firstRow="1" firstCol="1" bandRow="1">
                <a:tableStyleId>{5C22544A-7EE6-4342-B048-85BDC9FD1C3A}</a:tableStyleId>
              </a:tblPr>
              <a:tblGrid>
                <a:gridCol w="1799754">
                  <a:extLst>
                    <a:ext uri="{9D8B030D-6E8A-4147-A177-3AD203B41FA5}">
                      <a16:colId xmlns:a16="http://schemas.microsoft.com/office/drawing/2014/main" val="1896799358"/>
                    </a:ext>
                  </a:extLst>
                </a:gridCol>
                <a:gridCol w="2808534">
                  <a:extLst>
                    <a:ext uri="{9D8B030D-6E8A-4147-A177-3AD203B41FA5}">
                      <a16:colId xmlns:a16="http://schemas.microsoft.com/office/drawing/2014/main" val="7174572"/>
                    </a:ext>
                  </a:extLst>
                </a:gridCol>
                <a:gridCol w="2304144">
                  <a:extLst>
                    <a:ext uri="{9D8B030D-6E8A-4147-A177-3AD203B41FA5}">
                      <a16:colId xmlns:a16="http://schemas.microsoft.com/office/drawing/2014/main" val="559125682"/>
                    </a:ext>
                  </a:extLst>
                </a:gridCol>
                <a:gridCol w="2304144">
                  <a:extLst>
                    <a:ext uri="{9D8B030D-6E8A-4147-A177-3AD203B41FA5}">
                      <a16:colId xmlns:a16="http://schemas.microsoft.com/office/drawing/2014/main" val="2758514151"/>
                    </a:ext>
                  </a:extLst>
                </a:gridCol>
              </a:tblGrid>
              <a:tr h="370840">
                <a:tc>
                  <a:txBody>
                    <a:bodyPr/>
                    <a:lstStyle/>
                    <a:p>
                      <a:endParaRPr lang="nl-NL" dirty="0"/>
                    </a:p>
                  </a:txBody>
                  <a:tcPr/>
                </a:tc>
                <a:tc>
                  <a:txBody>
                    <a:bodyPr/>
                    <a:lstStyle/>
                    <a:p>
                      <a:r>
                        <a:rPr lang="nl-NL" dirty="0"/>
                        <a:t>Multiprocessing</a:t>
                      </a:r>
                    </a:p>
                  </a:txBody>
                  <a:tcPr/>
                </a:tc>
                <a:tc>
                  <a:txBody>
                    <a:bodyPr/>
                    <a:lstStyle/>
                    <a:p>
                      <a:r>
                        <a:rPr lang="nl-NL" dirty="0" err="1"/>
                        <a:t>Threading</a:t>
                      </a:r>
                      <a:endParaRPr lang="nl-NL" dirty="0"/>
                    </a:p>
                  </a:txBody>
                  <a:tcPr/>
                </a:tc>
                <a:tc>
                  <a:txBody>
                    <a:bodyPr/>
                    <a:lstStyle/>
                    <a:p>
                      <a:r>
                        <a:rPr lang="nl-NL" dirty="0" err="1"/>
                        <a:t>Asynchronous</a:t>
                      </a:r>
                      <a:r>
                        <a:rPr lang="nl-NL" dirty="0"/>
                        <a:t> IO</a:t>
                      </a:r>
                    </a:p>
                  </a:txBody>
                  <a:tcPr/>
                </a:tc>
                <a:extLst>
                  <a:ext uri="{0D108BD9-81ED-4DB2-BD59-A6C34878D82A}">
                    <a16:rowId xmlns:a16="http://schemas.microsoft.com/office/drawing/2014/main" val="102790451"/>
                  </a:ext>
                </a:extLst>
              </a:tr>
              <a:tr h="370840">
                <a:tc>
                  <a:txBody>
                    <a:bodyPr/>
                    <a:lstStyle/>
                    <a:p>
                      <a:r>
                        <a:rPr lang="nl-NL" b="1" dirty="0"/>
                        <a:t>Package</a:t>
                      </a:r>
                    </a:p>
                  </a:txBody>
                  <a:tcPr/>
                </a:tc>
                <a:tc>
                  <a:txBody>
                    <a:bodyPr/>
                    <a:lstStyle/>
                    <a:p>
                      <a:r>
                        <a:rPr lang="nl-NL" b="0" dirty="0"/>
                        <a:t>multiprocessing</a:t>
                      </a:r>
                    </a:p>
                  </a:txBody>
                  <a:tcPr/>
                </a:tc>
                <a:tc>
                  <a:txBody>
                    <a:bodyPr/>
                    <a:lstStyle/>
                    <a:p>
                      <a:r>
                        <a:rPr lang="nl-NL" dirty="0" err="1"/>
                        <a:t>threading</a:t>
                      </a:r>
                      <a:endParaRPr lang="nl-NL" dirty="0"/>
                    </a:p>
                  </a:txBody>
                  <a:tcPr/>
                </a:tc>
                <a:tc>
                  <a:txBody>
                    <a:bodyPr/>
                    <a:lstStyle/>
                    <a:p>
                      <a:r>
                        <a:rPr lang="nl-NL" dirty="0" err="1"/>
                        <a:t>asyncio</a:t>
                      </a:r>
                      <a:endParaRPr lang="nl-NL" dirty="0"/>
                    </a:p>
                  </a:txBody>
                  <a:tcPr/>
                </a:tc>
                <a:extLst>
                  <a:ext uri="{0D108BD9-81ED-4DB2-BD59-A6C34878D82A}">
                    <a16:rowId xmlns:a16="http://schemas.microsoft.com/office/drawing/2014/main" val="1394992068"/>
                  </a:ext>
                </a:extLst>
              </a:tr>
              <a:tr h="370840">
                <a:tc>
                  <a:txBody>
                    <a:bodyPr/>
                    <a:lstStyle/>
                    <a:p>
                      <a:r>
                        <a:rPr lang="nl-NL" dirty="0"/>
                        <a:t>Class</a:t>
                      </a:r>
                    </a:p>
                  </a:txBody>
                  <a:tcPr/>
                </a:tc>
                <a:tc>
                  <a:txBody>
                    <a:bodyPr/>
                    <a:lstStyle/>
                    <a:p>
                      <a:r>
                        <a:rPr lang="nl-NL" dirty="0"/>
                        <a:t>Proces</a:t>
                      </a:r>
                    </a:p>
                  </a:txBody>
                  <a:tcPr/>
                </a:tc>
                <a:tc>
                  <a:txBody>
                    <a:bodyPr/>
                    <a:lstStyle/>
                    <a:p>
                      <a:r>
                        <a:rPr lang="nl-NL" dirty="0"/>
                        <a:t>Thread</a:t>
                      </a:r>
                    </a:p>
                  </a:txBody>
                  <a:tcPr/>
                </a:tc>
                <a:tc>
                  <a:txBody>
                    <a:bodyPr/>
                    <a:lstStyle/>
                    <a:p>
                      <a:r>
                        <a:rPr lang="nl-NL" dirty="0" err="1"/>
                        <a:t>Coroutine</a:t>
                      </a:r>
                      <a:endParaRPr lang="nl-NL" dirty="0"/>
                    </a:p>
                  </a:txBody>
                  <a:tcPr/>
                </a:tc>
                <a:extLst>
                  <a:ext uri="{0D108BD9-81ED-4DB2-BD59-A6C34878D82A}">
                    <a16:rowId xmlns:a16="http://schemas.microsoft.com/office/drawing/2014/main" val="789344665"/>
                  </a:ext>
                </a:extLst>
              </a:tr>
              <a:tr h="370840">
                <a:tc>
                  <a:txBody>
                    <a:bodyPr/>
                    <a:lstStyle/>
                    <a:p>
                      <a:r>
                        <a:rPr lang="nl-NL" dirty="0"/>
                        <a:t>Python</a:t>
                      </a:r>
                    </a:p>
                  </a:txBody>
                  <a:tcPr/>
                </a:tc>
                <a:tc>
                  <a:txBody>
                    <a:bodyPr/>
                    <a:lstStyle/>
                    <a:p>
                      <a:r>
                        <a:rPr lang="nl-NL" dirty="0"/>
                        <a:t>Class Proces</a:t>
                      </a:r>
                    </a:p>
                  </a:txBody>
                  <a:tcPr/>
                </a:tc>
                <a:tc>
                  <a:txBody>
                    <a:bodyPr/>
                    <a:lstStyle/>
                    <a:p>
                      <a:r>
                        <a:rPr lang="nl-NL" dirty="0"/>
                        <a:t>Class Thread</a:t>
                      </a:r>
                    </a:p>
                  </a:txBody>
                  <a:tcPr/>
                </a:tc>
                <a:tc>
                  <a:txBody>
                    <a:bodyPr/>
                    <a:lstStyle/>
                    <a:p>
                      <a:r>
                        <a:rPr lang="nl-NL" dirty="0" err="1"/>
                        <a:t>Keywords</a:t>
                      </a:r>
                      <a:r>
                        <a:rPr lang="nl-NL" dirty="0"/>
                        <a:t> </a:t>
                      </a:r>
                      <a:r>
                        <a:rPr lang="nl-NL" dirty="0" err="1"/>
                        <a:t>async</a:t>
                      </a:r>
                      <a:r>
                        <a:rPr lang="nl-NL" dirty="0"/>
                        <a:t>, </a:t>
                      </a:r>
                      <a:r>
                        <a:rPr lang="nl-NL" dirty="0" err="1"/>
                        <a:t>await</a:t>
                      </a:r>
                      <a:endParaRPr lang="nl-NL" dirty="0"/>
                    </a:p>
                  </a:txBody>
                  <a:tcPr/>
                </a:tc>
                <a:extLst>
                  <a:ext uri="{0D108BD9-81ED-4DB2-BD59-A6C34878D82A}">
                    <a16:rowId xmlns:a16="http://schemas.microsoft.com/office/drawing/2014/main" val="3009170456"/>
                  </a:ext>
                </a:extLst>
              </a:tr>
              <a:tr h="370840">
                <a:tc>
                  <a:txBody>
                    <a:bodyPr/>
                    <a:lstStyle/>
                    <a:p>
                      <a:r>
                        <a:rPr lang="nl-NL" dirty="0"/>
                        <a:t>Data </a:t>
                      </a:r>
                      <a:r>
                        <a:rPr lang="nl-NL" dirty="0" err="1"/>
                        <a:t>sharing</a:t>
                      </a:r>
                      <a:endParaRPr lang="nl-NL" dirty="0"/>
                    </a:p>
                  </a:txBody>
                  <a:tcPr/>
                </a:tc>
                <a:tc>
                  <a:txBody>
                    <a:bodyPr/>
                    <a:lstStyle/>
                    <a:p>
                      <a:r>
                        <a:rPr lang="nl-NL" dirty="0"/>
                        <a:t>Message</a:t>
                      </a:r>
                    </a:p>
                  </a:txBody>
                  <a:tcPr/>
                </a:tc>
                <a:tc>
                  <a:txBody>
                    <a:bodyPr/>
                    <a:lstStyle/>
                    <a:p>
                      <a:r>
                        <a:rPr lang="nl-NL" dirty="0"/>
                        <a:t>Shared data</a:t>
                      </a:r>
                    </a:p>
                  </a:txBody>
                  <a:tcPr/>
                </a:tc>
                <a:tc>
                  <a:txBody>
                    <a:bodyPr/>
                    <a:lstStyle/>
                    <a:p>
                      <a:endParaRPr lang="nl-NL" dirty="0"/>
                    </a:p>
                  </a:txBody>
                  <a:tcPr/>
                </a:tc>
                <a:extLst>
                  <a:ext uri="{0D108BD9-81ED-4DB2-BD59-A6C34878D82A}">
                    <a16:rowId xmlns:a16="http://schemas.microsoft.com/office/drawing/2014/main" val="1750062573"/>
                  </a:ext>
                </a:extLst>
              </a:tr>
              <a:tr h="370840">
                <a:tc>
                  <a:txBody>
                    <a:bodyPr/>
                    <a:lstStyle/>
                    <a:p>
                      <a:r>
                        <a:rPr lang="nl-NL" dirty="0" err="1"/>
                        <a:t>Usage</a:t>
                      </a:r>
                      <a:endParaRPr lang="nl-NL" dirty="0"/>
                    </a:p>
                  </a:txBody>
                  <a:tcPr/>
                </a:tc>
                <a:tc>
                  <a:txBody>
                    <a:bodyPr/>
                    <a:lstStyle/>
                    <a:p>
                      <a:r>
                        <a:rPr lang="nl-NL" sz="1984" b="0" i="0" kern="1200" dirty="0">
                          <a:solidFill>
                            <a:schemeClr val="dk1"/>
                          </a:solidFill>
                          <a:effectLst/>
                          <a:latin typeface="+mn-lt"/>
                          <a:ea typeface="+mn-ea"/>
                          <a:cs typeface="+mn-cs"/>
                        </a:rPr>
                        <a:t>CPU intensive</a:t>
                      </a:r>
                      <a:endParaRPr lang="nl-NL" dirty="0"/>
                    </a:p>
                  </a:txBody>
                  <a:tcPr/>
                </a:tc>
                <a:tc>
                  <a:txBody>
                    <a:bodyPr/>
                    <a:lstStyle/>
                    <a:p>
                      <a:r>
                        <a:rPr lang="nl-NL" sz="1984" b="0" i="0" kern="1200" dirty="0">
                          <a:solidFill>
                            <a:schemeClr val="dk1"/>
                          </a:solidFill>
                          <a:effectLst/>
                          <a:latin typeface="+mn-lt"/>
                          <a:ea typeface="+mn-ea"/>
                          <a:cs typeface="+mn-cs"/>
                        </a:rPr>
                        <a:t>IO intensive</a:t>
                      </a:r>
                      <a:endParaRPr lang="nl-NL" dirty="0"/>
                    </a:p>
                  </a:txBody>
                  <a:tcPr/>
                </a:tc>
                <a:tc>
                  <a:txBody>
                    <a:bodyPr/>
                    <a:lstStyle/>
                    <a:p>
                      <a:pPr marL="0" marR="0" lvl="0" indent="0" algn="l" defTabSz="1007943" rtl="0" eaLnBrk="1" fontAlgn="auto" latinLnBrk="0" hangingPunct="1">
                        <a:lnSpc>
                          <a:spcPct val="100000"/>
                        </a:lnSpc>
                        <a:spcBef>
                          <a:spcPts val="0"/>
                        </a:spcBef>
                        <a:spcAft>
                          <a:spcPts val="0"/>
                        </a:spcAft>
                        <a:buClrTx/>
                        <a:buSzTx/>
                        <a:buFontTx/>
                        <a:buNone/>
                        <a:tabLst/>
                        <a:defRPr/>
                      </a:pPr>
                      <a:r>
                        <a:rPr lang="nl-NL" sz="1984" b="0" i="0" kern="1200" dirty="0">
                          <a:solidFill>
                            <a:schemeClr val="dk1"/>
                          </a:solidFill>
                          <a:effectLst/>
                          <a:latin typeface="+mn-lt"/>
                          <a:ea typeface="+mn-ea"/>
                          <a:cs typeface="+mn-cs"/>
                        </a:rPr>
                        <a:t>IO intensive</a:t>
                      </a:r>
                      <a:endParaRPr lang="nl-NL" dirty="0"/>
                    </a:p>
                  </a:txBody>
                  <a:tcPr/>
                </a:tc>
                <a:extLst>
                  <a:ext uri="{0D108BD9-81ED-4DB2-BD59-A6C34878D82A}">
                    <a16:rowId xmlns:a16="http://schemas.microsoft.com/office/drawing/2014/main" val="1830881171"/>
                  </a:ext>
                </a:extLst>
              </a:tr>
            </a:tbl>
          </a:graphicData>
        </a:graphic>
      </p:graphicFrame>
    </p:spTree>
    <p:extLst>
      <p:ext uri="{BB962C8B-B14F-4D97-AF65-F5344CB8AC3E}">
        <p14:creationId xmlns:p14="http://schemas.microsoft.com/office/powerpoint/2010/main" val="20327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1943967" y="402483"/>
            <a:ext cx="8136658" cy="1461188"/>
          </a:xfrm>
        </p:spPr>
        <p:txBody>
          <a:bodyPr/>
          <a:lstStyle/>
          <a:p>
            <a:r>
              <a:rPr lang="nl-NL" dirty="0"/>
              <a:t>Writing to and reading from a file</a:t>
            </a:r>
          </a:p>
        </p:txBody>
      </p:sp>
      <p:sp>
        <p:nvSpPr>
          <p:cNvPr id="2" name="Tijdelijke aanduiding voor inhoud 1"/>
          <p:cNvSpPr>
            <a:spLocks noGrp="1"/>
          </p:cNvSpPr>
          <p:nvPr>
            <p:ph idx="1"/>
          </p:nvPr>
        </p:nvSpPr>
        <p:spPr/>
        <p:txBody>
          <a:bodyPr/>
          <a:lstStyle/>
          <a:p>
            <a:r>
              <a:rPr lang="nl-NL" dirty="0"/>
              <a:t>First </a:t>
            </a:r>
            <a:r>
              <a:rPr lang="nl-NL" dirty="0" err="1"/>
              <a:t>create</a:t>
            </a:r>
            <a:r>
              <a:rPr lang="nl-NL" dirty="0"/>
              <a:t> a file </a:t>
            </a:r>
            <a:r>
              <a:rPr lang="nl-NL" dirty="0" err="1"/>
              <a:t>with</a:t>
            </a:r>
            <a:r>
              <a:rPr lang="nl-NL" dirty="0"/>
              <a:t> open </a:t>
            </a:r>
            <a:r>
              <a:rPr lang="nl-NL" dirty="0" err="1"/>
              <a:t>and</a:t>
            </a:r>
            <a:r>
              <a:rPr lang="nl-NL" dirty="0"/>
              <a:t> </a:t>
            </a:r>
            <a:r>
              <a:rPr lang="nl-NL" dirty="0" err="1"/>
              <a:t>write</a:t>
            </a:r>
            <a:r>
              <a:rPr lang="nl-NL" dirty="0"/>
              <a:t> mode</a:t>
            </a:r>
          </a:p>
          <a:p>
            <a:r>
              <a:rPr lang="nl-NL" dirty="0"/>
              <a:t>Write a header line </a:t>
            </a:r>
            <a:r>
              <a:rPr lang="nl-NL" dirty="0" err="1"/>
              <a:t>to</a:t>
            </a:r>
            <a:r>
              <a:rPr lang="nl-NL" dirty="0"/>
              <a:t> </a:t>
            </a:r>
            <a:r>
              <a:rPr lang="nl-NL" dirty="0" err="1"/>
              <a:t>the</a:t>
            </a:r>
            <a:r>
              <a:rPr lang="nl-NL" dirty="0"/>
              <a:t> file. E.g. 'ID,var1,var2,var3'</a:t>
            </a:r>
          </a:p>
          <a:p>
            <a:r>
              <a:rPr lang="nl-NL" dirty="0"/>
              <a:t>Write a </a:t>
            </a:r>
            <a:r>
              <a:rPr lang="nl-NL" dirty="0" err="1"/>
              <a:t>couple</a:t>
            </a:r>
            <a:r>
              <a:rPr lang="nl-NL" dirty="0"/>
              <a:t> of </a:t>
            </a:r>
            <a:r>
              <a:rPr lang="nl-NL" dirty="0" err="1"/>
              <a:t>lines</a:t>
            </a:r>
            <a:r>
              <a:rPr lang="nl-NL" dirty="0"/>
              <a:t> </a:t>
            </a:r>
            <a:r>
              <a:rPr lang="nl-NL" dirty="0" err="1"/>
              <a:t>to</a:t>
            </a:r>
            <a:r>
              <a:rPr lang="nl-NL" dirty="0"/>
              <a:t> </a:t>
            </a:r>
            <a:r>
              <a:rPr lang="nl-NL" dirty="0" err="1"/>
              <a:t>the</a:t>
            </a:r>
            <a:r>
              <a:rPr lang="nl-NL" dirty="0"/>
              <a:t> file. E.g. '1001, 5, 1.23, "Y"'</a:t>
            </a:r>
          </a:p>
          <a:p>
            <a:endParaRPr lang="nl-NL" dirty="0"/>
          </a:p>
          <a:p>
            <a:r>
              <a:rPr lang="nl-NL" dirty="0" err="1"/>
              <a:t>Then</a:t>
            </a:r>
            <a:r>
              <a:rPr lang="nl-NL" dirty="0"/>
              <a:t> </a:t>
            </a:r>
            <a:r>
              <a:rPr lang="nl-NL" dirty="0" err="1"/>
              <a:t>create</a:t>
            </a:r>
            <a:r>
              <a:rPr lang="nl-NL" dirty="0"/>
              <a:t> a new program</a:t>
            </a:r>
          </a:p>
          <a:p>
            <a:r>
              <a:rPr lang="nl-NL" dirty="0"/>
              <a:t>Open </a:t>
            </a:r>
            <a:r>
              <a:rPr lang="nl-NL" dirty="0" err="1"/>
              <a:t>the</a:t>
            </a:r>
            <a:r>
              <a:rPr lang="nl-NL" dirty="0"/>
              <a:t> file in </a:t>
            </a:r>
            <a:r>
              <a:rPr lang="nl-NL" dirty="0" err="1"/>
              <a:t>read</a:t>
            </a:r>
            <a:r>
              <a:rPr lang="nl-NL" dirty="0"/>
              <a:t> mode</a:t>
            </a:r>
          </a:p>
          <a:p>
            <a:r>
              <a:rPr lang="nl-NL" dirty="0"/>
              <a:t>Read </a:t>
            </a:r>
            <a:r>
              <a:rPr lang="nl-NL" dirty="0" err="1"/>
              <a:t>the</a:t>
            </a:r>
            <a:r>
              <a:rPr lang="nl-NL" dirty="0"/>
              <a:t> header </a:t>
            </a:r>
            <a:r>
              <a:rPr lang="nl-NL" dirty="0" err="1"/>
              <a:t>and</a:t>
            </a:r>
            <a:r>
              <a:rPr lang="nl-NL" dirty="0"/>
              <a:t> split </a:t>
            </a:r>
            <a:r>
              <a:rPr lang="nl-NL" dirty="0" err="1"/>
              <a:t>into</a:t>
            </a:r>
            <a:r>
              <a:rPr lang="nl-NL" dirty="0"/>
              <a:t> a list of headers</a:t>
            </a:r>
          </a:p>
          <a:p>
            <a:r>
              <a:rPr lang="nl-NL" dirty="0"/>
              <a:t>For </a:t>
            </a:r>
            <a:r>
              <a:rPr lang="nl-NL" dirty="0" err="1"/>
              <a:t>each</a:t>
            </a:r>
            <a:r>
              <a:rPr lang="nl-NL" dirty="0"/>
              <a:t> line split </a:t>
            </a:r>
            <a:r>
              <a:rPr lang="nl-NL" dirty="0" err="1"/>
              <a:t>the</a:t>
            </a:r>
            <a:r>
              <a:rPr lang="nl-NL" dirty="0"/>
              <a:t> line </a:t>
            </a:r>
            <a:r>
              <a:rPr lang="nl-NL" dirty="0" err="1"/>
              <a:t>into</a:t>
            </a:r>
            <a:r>
              <a:rPr lang="nl-NL" dirty="0"/>
              <a:t> </a:t>
            </a:r>
            <a:r>
              <a:rPr lang="nl-NL" dirty="0" err="1"/>
              <a:t>values</a:t>
            </a:r>
            <a:endParaRPr lang="nl-NL" dirty="0"/>
          </a:p>
          <a:p>
            <a:r>
              <a:rPr lang="nl-NL" dirty="0" err="1"/>
              <a:t>Create</a:t>
            </a:r>
            <a:r>
              <a:rPr lang="nl-NL" dirty="0"/>
              <a:t> a </a:t>
            </a:r>
            <a:r>
              <a:rPr lang="nl-NL" dirty="0" err="1"/>
              <a:t>dictionary</a:t>
            </a:r>
            <a:r>
              <a:rPr lang="nl-NL" dirty="0"/>
              <a:t> </a:t>
            </a:r>
            <a:r>
              <a:rPr lang="nl-NL" dirty="0" err="1"/>
              <a:t>with</a:t>
            </a:r>
            <a:r>
              <a:rPr lang="nl-NL" dirty="0"/>
              <a:t> </a:t>
            </a:r>
            <a:r>
              <a:rPr lang="nl-NL" dirty="0" err="1"/>
              <a:t>the</a:t>
            </a:r>
            <a:r>
              <a:rPr lang="nl-NL" dirty="0"/>
              <a:t> header </a:t>
            </a:r>
            <a:r>
              <a:rPr lang="nl-NL" dirty="0" err="1"/>
              <a:t>and</a:t>
            </a:r>
            <a:r>
              <a:rPr lang="nl-NL" dirty="0"/>
              <a:t> </a:t>
            </a:r>
            <a:r>
              <a:rPr lang="nl-NL" dirty="0" err="1"/>
              <a:t>the</a:t>
            </a:r>
            <a:r>
              <a:rPr lang="nl-NL" dirty="0"/>
              <a:t> </a:t>
            </a:r>
            <a:r>
              <a:rPr lang="nl-NL" dirty="0" err="1"/>
              <a:t>values</a:t>
            </a:r>
            <a:r>
              <a:rPr lang="nl-NL" dirty="0"/>
              <a:t> </a:t>
            </a:r>
            <a:r>
              <a:rPr lang="nl-NL" dirty="0" err="1"/>
              <a:t>using</a:t>
            </a:r>
            <a:r>
              <a:rPr lang="nl-NL" dirty="0"/>
              <a:t> zip()</a:t>
            </a:r>
          </a:p>
          <a:p>
            <a:endParaRPr lang="nl-NL" dirty="0"/>
          </a:p>
          <a:p>
            <a:r>
              <a:rPr lang="nl-NL" dirty="0"/>
              <a:t>Filter on </a:t>
            </a:r>
            <a:r>
              <a:rPr lang="nl-NL" dirty="0" err="1"/>
              <a:t>one</a:t>
            </a:r>
            <a:r>
              <a:rPr lang="nl-NL" dirty="0"/>
              <a:t> off </a:t>
            </a:r>
            <a:r>
              <a:rPr lang="nl-NL" dirty="0" err="1"/>
              <a:t>the</a:t>
            </a:r>
            <a:r>
              <a:rPr lang="nl-NL" dirty="0"/>
              <a:t> fields </a:t>
            </a:r>
            <a:r>
              <a:rPr lang="nl-NL" dirty="0" err="1"/>
              <a:t>and</a:t>
            </a:r>
            <a:r>
              <a:rPr lang="nl-NL" dirty="0"/>
              <a:t> print </a:t>
            </a:r>
            <a:r>
              <a:rPr lang="nl-NL" dirty="0" err="1"/>
              <a:t>the</a:t>
            </a:r>
            <a:r>
              <a:rPr lang="nl-NL" dirty="0"/>
              <a:t> </a:t>
            </a:r>
            <a:r>
              <a:rPr lang="nl-NL" dirty="0" err="1"/>
              <a:t>lines</a:t>
            </a:r>
            <a:endParaRPr lang="nl-NL" dirty="0"/>
          </a:p>
          <a:p>
            <a:endParaRPr lang="nl-NL" dirty="0"/>
          </a:p>
        </p:txBody>
      </p:sp>
      <p:sp>
        <p:nvSpPr>
          <p:cNvPr id="4" name="Tekstvak 3">
            <a:extLst>
              <a:ext uri="{FF2B5EF4-FFF2-40B4-BE49-F238E27FC236}">
                <a16:creationId xmlns:a16="http://schemas.microsoft.com/office/drawing/2014/main" id="{C790CB35-D9C6-504A-AA4E-44B7D7591AB5}"/>
              </a:ext>
            </a:extLst>
          </p:cNvPr>
          <p:cNvSpPr txBox="1"/>
          <p:nvPr/>
        </p:nvSpPr>
        <p:spPr>
          <a:xfrm>
            <a:off x="1943967"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1.1</a:t>
            </a:r>
          </a:p>
        </p:txBody>
      </p:sp>
    </p:spTree>
    <p:extLst>
      <p:ext uri="{BB962C8B-B14F-4D97-AF65-F5344CB8AC3E}">
        <p14:creationId xmlns:p14="http://schemas.microsoft.com/office/powerpoint/2010/main" val="31564873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1BA0F8-52AF-EE4B-8480-9E54A680D8A4}"/>
              </a:ext>
            </a:extLst>
          </p:cNvPr>
          <p:cNvSpPr>
            <a:spLocks noGrp="1"/>
          </p:cNvSpPr>
          <p:nvPr>
            <p:ph type="title"/>
          </p:nvPr>
        </p:nvSpPr>
        <p:spPr/>
        <p:txBody>
          <a:bodyPr/>
          <a:lstStyle/>
          <a:p>
            <a:r>
              <a:rPr lang="nl-NL" dirty="0"/>
              <a:t>Proces versus Thread</a:t>
            </a:r>
          </a:p>
        </p:txBody>
      </p:sp>
      <p:sp>
        <p:nvSpPr>
          <p:cNvPr id="5" name="Tijdelijke aanduiding voor inhoud 4">
            <a:extLst>
              <a:ext uri="{FF2B5EF4-FFF2-40B4-BE49-F238E27FC236}">
                <a16:creationId xmlns:a16="http://schemas.microsoft.com/office/drawing/2014/main" id="{6BABE930-3E6F-E94C-B9C0-0110B1B991AC}"/>
              </a:ext>
            </a:extLst>
          </p:cNvPr>
          <p:cNvSpPr>
            <a:spLocks noGrp="1"/>
          </p:cNvSpPr>
          <p:nvPr>
            <p:ph idx="1"/>
          </p:nvPr>
        </p:nvSpPr>
        <p:spPr/>
        <p:txBody>
          <a:bodyPr/>
          <a:lstStyle/>
          <a:p>
            <a:r>
              <a:rPr lang="nl-NL" dirty="0"/>
              <a:t>True </a:t>
            </a:r>
            <a:r>
              <a:rPr lang="nl-NL" dirty="0" err="1"/>
              <a:t>parallelism</a:t>
            </a:r>
            <a:r>
              <a:rPr lang="nl-NL" dirty="0"/>
              <a:t> in Python is </a:t>
            </a:r>
            <a:r>
              <a:rPr lang="nl-NL" dirty="0" err="1"/>
              <a:t>achieved</a:t>
            </a:r>
            <a:r>
              <a:rPr lang="nl-NL" dirty="0"/>
              <a:t> </a:t>
            </a:r>
            <a:r>
              <a:rPr lang="nl-NL" dirty="0" err="1"/>
              <a:t>by</a:t>
            </a:r>
            <a:r>
              <a:rPr lang="nl-NL" dirty="0"/>
              <a:t> </a:t>
            </a:r>
            <a:r>
              <a:rPr lang="nl-NL" dirty="0" err="1"/>
              <a:t>creating</a:t>
            </a:r>
            <a:r>
              <a:rPr lang="nl-NL" dirty="0"/>
              <a:t> multiple </a:t>
            </a:r>
            <a:r>
              <a:rPr lang="nl-NL" dirty="0" err="1"/>
              <a:t>processes</a:t>
            </a:r>
            <a:r>
              <a:rPr lang="nl-NL" dirty="0"/>
              <a:t>, </a:t>
            </a:r>
            <a:r>
              <a:rPr lang="nl-NL" dirty="0" err="1"/>
              <a:t>each</a:t>
            </a:r>
            <a:r>
              <a:rPr lang="nl-NL" dirty="0"/>
              <a:t> </a:t>
            </a:r>
            <a:r>
              <a:rPr lang="nl-NL" dirty="0" err="1"/>
              <a:t>having</a:t>
            </a:r>
            <a:r>
              <a:rPr lang="nl-NL" dirty="0"/>
              <a:t> a Python </a:t>
            </a:r>
            <a:r>
              <a:rPr lang="nl-NL" dirty="0" err="1"/>
              <a:t>interpreter</a:t>
            </a:r>
            <a:r>
              <a:rPr lang="nl-NL" dirty="0"/>
              <a:t> </a:t>
            </a:r>
            <a:r>
              <a:rPr lang="nl-NL" dirty="0" err="1"/>
              <a:t>with</a:t>
            </a:r>
            <a:r>
              <a:rPr lang="nl-NL" dirty="0"/>
              <a:t> </a:t>
            </a:r>
            <a:r>
              <a:rPr lang="nl-NL" dirty="0" err="1"/>
              <a:t>its</a:t>
            </a:r>
            <a:r>
              <a:rPr lang="nl-NL" dirty="0"/>
              <a:t> </a:t>
            </a:r>
            <a:r>
              <a:rPr lang="nl-NL" dirty="0" err="1"/>
              <a:t>own</a:t>
            </a:r>
            <a:r>
              <a:rPr lang="nl-NL" dirty="0"/>
              <a:t> separate GIL.</a:t>
            </a:r>
          </a:p>
          <a:p>
            <a:endParaRPr lang="nl-NL" dirty="0"/>
          </a:p>
          <a:p>
            <a:endParaRPr lang="nl-NL" dirty="0"/>
          </a:p>
        </p:txBody>
      </p:sp>
      <p:graphicFrame>
        <p:nvGraphicFramePr>
          <p:cNvPr id="6" name="Tijdelijke aanduiding voor inhoud 3">
            <a:extLst>
              <a:ext uri="{FF2B5EF4-FFF2-40B4-BE49-F238E27FC236}">
                <a16:creationId xmlns:a16="http://schemas.microsoft.com/office/drawing/2014/main" id="{F42EB46F-6E01-444D-BC61-30CDF5F74567}"/>
              </a:ext>
            </a:extLst>
          </p:cNvPr>
          <p:cNvGraphicFramePr>
            <a:graphicFrameLocks/>
          </p:cNvGraphicFramePr>
          <p:nvPr/>
        </p:nvGraphicFramePr>
        <p:xfrm>
          <a:off x="576707" y="4111584"/>
          <a:ext cx="8928100" cy="3142996"/>
        </p:xfrm>
        <a:graphic>
          <a:graphicData uri="http://schemas.openxmlformats.org/drawingml/2006/table">
            <a:tbl>
              <a:tblPr/>
              <a:tblGrid>
                <a:gridCol w="4464050">
                  <a:extLst>
                    <a:ext uri="{9D8B030D-6E8A-4147-A177-3AD203B41FA5}">
                      <a16:colId xmlns:a16="http://schemas.microsoft.com/office/drawing/2014/main" val="3745890524"/>
                    </a:ext>
                  </a:extLst>
                </a:gridCol>
                <a:gridCol w="4464050">
                  <a:extLst>
                    <a:ext uri="{9D8B030D-6E8A-4147-A177-3AD203B41FA5}">
                      <a16:colId xmlns:a16="http://schemas.microsoft.com/office/drawing/2014/main" val="1188508943"/>
                    </a:ext>
                  </a:extLst>
                </a:gridCol>
              </a:tblGrid>
              <a:tr h="0">
                <a:tc>
                  <a:txBody>
                    <a:bodyPr/>
                    <a:lstStyle/>
                    <a:p>
                      <a:r>
                        <a:rPr lang="nl-NL" b="1" dirty="0" err="1">
                          <a:effectLst/>
                          <a:latin typeface="Georgia" panose="02040502050405020303" pitchFamily="18" charset="0"/>
                        </a:rPr>
                        <a:t>Process</a:t>
                      </a:r>
                      <a:endParaRPr lang="nl-NL" b="1" dirty="0">
                        <a:effectLst/>
                        <a:latin typeface="Georgia" panose="02040502050405020303" pitchFamily="18" charset="0"/>
                      </a:endParaRPr>
                    </a:p>
                  </a:txBody>
                  <a:tcPr marL="76200" marR="76200" marT="76200" marB="76200"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r>
                        <a:rPr lang="nl-NL" b="1" dirty="0">
                          <a:effectLst/>
                          <a:latin typeface="Georgia" panose="02040502050405020303" pitchFamily="18" charset="0"/>
                        </a:rPr>
                        <a:t>Thread</a:t>
                      </a:r>
                    </a:p>
                  </a:txBody>
                  <a:tcPr marL="76200" marR="76200" marT="76200" marB="76200"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extLst>
                  <a:ext uri="{0D108BD9-81ED-4DB2-BD59-A6C34878D82A}">
                    <a16:rowId xmlns:a16="http://schemas.microsoft.com/office/drawing/2014/main" val="327635024"/>
                  </a:ext>
                </a:extLst>
              </a:tr>
              <a:tr h="0">
                <a:tc>
                  <a:txBody>
                    <a:bodyPr/>
                    <a:lstStyle/>
                    <a:p>
                      <a:r>
                        <a:rPr lang="nl-NL" dirty="0" err="1">
                          <a:effectLst/>
                        </a:rPr>
                        <a:t>processes</a:t>
                      </a:r>
                      <a:r>
                        <a:rPr lang="nl-NL" dirty="0">
                          <a:effectLst/>
                        </a:rPr>
                        <a:t> run in separate memory (</a:t>
                      </a:r>
                      <a:r>
                        <a:rPr lang="nl-NL" dirty="0" err="1">
                          <a:effectLst/>
                        </a:rPr>
                        <a:t>process</a:t>
                      </a:r>
                      <a:r>
                        <a:rPr lang="nl-NL" dirty="0">
                          <a:effectLst/>
                        </a:rPr>
                        <a:t> </a:t>
                      </a:r>
                      <a:r>
                        <a:rPr lang="nl-NL" dirty="0" err="1">
                          <a:effectLst/>
                        </a:rPr>
                        <a:t>isolation</a:t>
                      </a:r>
                      <a:r>
                        <a:rPr lang="nl-NL" dirty="0">
                          <a:effectLst/>
                        </a:rPr>
                        <a:t>)</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r>
                        <a:rPr lang="nl-NL" dirty="0" err="1">
                          <a:effectLst/>
                        </a:rPr>
                        <a:t>threads</a:t>
                      </a:r>
                      <a:r>
                        <a:rPr lang="nl-NL" dirty="0">
                          <a:effectLst/>
                        </a:rPr>
                        <a:t> share memory</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extLst>
                  <a:ext uri="{0D108BD9-81ED-4DB2-BD59-A6C34878D82A}">
                    <a16:rowId xmlns:a16="http://schemas.microsoft.com/office/drawing/2014/main" val="969005150"/>
                  </a:ext>
                </a:extLst>
              </a:tr>
              <a:tr h="0">
                <a:tc>
                  <a:txBody>
                    <a:bodyPr/>
                    <a:lstStyle/>
                    <a:p>
                      <a:r>
                        <a:rPr lang="nl-NL" dirty="0" err="1">
                          <a:effectLst/>
                        </a:rPr>
                        <a:t>uses</a:t>
                      </a:r>
                      <a:r>
                        <a:rPr lang="nl-NL" dirty="0">
                          <a:effectLst/>
                        </a:rPr>
                        <a:t> more memory</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nl-NL">
                          <a:effectLst/>
                        </a:rPr>
                        <a:t>uses less memory</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185382762"/>
                  </a:ext>
                </a:extLst>
              </a:tr>
              <a:tr h="0">
                <a:tc>
                  <a:txBody>
                    <a:bodyPr/>
                    <a:lstStyle/>
                    <a:p>
                      <a:r>
                        <a:rPr lang="nl-NL" dirty="0" err="1">
                          <a:effectLst/>
                        </a:rPr>
                        <a:t>children</a:t>
                      </a:r>
                      <a:r>
                        <a:rPr lang="nl-NL" dirty="0">
                          <a:effectLst/>
                        </a:rPr>
                        <a:t> </a:t>
                      </a:r>
                      <a:r>
                        <a:rPr lang="nl-NL" dirty="0" err="1">
                          <a:effectLst/>
                        </a:rPr>
                        <a:t>can</a:t>
                      </a:r>
                      <a:r>
                        <a:rPr lang="nl-NL" dirty="0">
                          <a:effectLst/>
                        </a:rPr>
                        <a:t> </a:t>
                      </a:r>
                      <a:r>
                        <a:rPr lang="nl-NL" dirty="0" err="1">
                          <a:effectLst/>
                        </a:rPr>
                        <a:t>become</a:t>
                      </a:r>
                      <a:r>
                        <a:rPr lang="nl-NL" dirty="0">
                          <a:effectLst/>
                        </a:rPr>
                        <a:t> zombies</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r>
                        <a:rPr lang="nl-NL">
                          <a:effectLst/>
                        </a:rPr>
                        <a:t>no zombies possible</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extLst>
                  <a:ext uri="{0D108BD9-81ED-4DB2-BD59-A6C34878D82A}">
                    <a16:rowId xmlns:a16="http://schemas.microsoft.com/office/drawing/2014/main" val="1074137428"/>
                  </a:ext>
                </a:extLst>
              </a:tr>
              <a:tr h="0">
                <a:tc>
                  <a:txBody>
                    <a:bodyPr/>
                    <a:lstStyle/>
                    <a:p>
                      <a:r>
                        <a:rPr lang="nl-NL" dirty="0">
                          <a:effectLst/>
                        </a:rPr>
                        <a:t>more overhead</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nl-NL">
                          <a:effectLst/>
                        </a:rPr>
                        <a:t>less overhead</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842287138"/>
                  </a:ext>
                </a:extLst>
              </a:tr>
              <a:tr h="0">
                <a:tc>
                  <a:txBody>
                    <a:bodyPr/>
                    <a:lstStyle/>
                    <a:p>
                      <a:r>
                        <a:rPr lang="nl-NL" dirty="0">
                          <a:effectLst/>
                        </a:rPr>
                        <a:t>slower </a:t>
                      </a:r>
                      <a:r>
                        <a:rPr lang="nl-NL" dirty="0" err="1">
                          <a:effectLst/>
                        </a:rPr>
                        <a:t>to</a:t>
                      </a:r>
                      <a:r>
                        <a:rPr lang="nl-NL" dirty="0">
                          <a:effectLst/>
                        </a:rPr>
                        <a:t> </a:t>
                      </a:r>
                      <a:r>
                        <a:rPr lang="nl-NL" dirty="0" err="1">
                          <a:effectLst/>
                        </a:rPr>
                        <a:t>create</a:t>
                      </a:r>
                      <a:r>
                        <a:rPr lang="nl-NL" dirty="0">
                          <a:effectLst/>
                        </a:rPr>
                        <a:t> </a:t>
                      </a:r>
                      <a:r>
                        <a:rPr lang="nl-NL" dirty="0" err="1">
                          <a:effectLst/>
                        </a:rPr>
                        <a:t>and</a:t>
                      </a:r>
                      <a:r>
                        <a:rPr lang="nl-NL" dirty="0">
                          <a:effectLst/>
                        </a:rPr>
                        <a:t> </a:t>
                      </a:r>
                      <a:r>
                        <a:rPr lang="nl-NL" dirty="0" err="1">
                          <a:effectLst/>
                        </a:rPr>
                        <a:t>destroy</a:t>
                      </a:r>
                      <a:endParaRPr lang="nl-NL" dirty="0">
                        <a:effectLst/>
                      </a:endParaRP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r>
                        <a:rPr lang="nl-NL" dirty="0" err="1">
                          <a:effectLst/>
                        </a:rPr>
                        <a:t>faster</a:t>
                      </a:r>
                      <a:r>
                        <a:rPr lang="nl-NL" dirty="0">
                          <a:effectLst/>
                        </a:rPr>
                        <a:t> </a:t>
                      </a:r>
                      <a:r>
                        <a:rPr lang="nl-NL" dirty="0" err="1">
                          <a:effectLst/>
                        </a:rPr>
                        <a:t>to</a:t>
                      </a:r>
                      <a:r>
                        <a:rPr lang="nl-NL" dirty="0">
                          <a:effectLst/>
                        </a:rPr>
                        <a:t> </a:t>
                      </a:r>
                      <a:r>
                        <a:rPr lang="nl-NL" dirty="0" err="1">
                          <a:effectLst/>
                        </a:rPr>
                        <a:t>create</a:t>
                      </a:r>
                      <a:r>
                        <a:rPr lang="nl-NL" dirty="0">
                          <a:effectLst/>
                        </a:rPr>
                        <a:t> </a:t>
                      </a:r>
                      <a:r>
                        <a:rPr lang="nl-NL" dirty="0" err="1">
                          <a:effectLst/>
                        </a:rPr>
                        <a:t>and</a:t>
                      </a:r>
                      <a:r>
                        <a:rPr lang="nl-NL" dirty="0">
                          <a:effectLst/>
                        </a:rPr>
                        <a:t> </a:t>
                      </a:r>
                      <a:r>
                        <a:rPr lang="nl-NL" dirty="0" err="1">
                          <a:effectLst/>
                        </a:rPr>
                        <a:t>destroy</a:t>
                      </a:r>
                      <a:endParaRPr lang="nl-NL" dirty="0">
                        <a:effectLst/>
                      </a:endParaRP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extLst>
                  <a:ext uri="{0D108BD9-81ED-4DB2-BD59-A6C34878D82A}">
                    <a16:rowId xmlns:a16="http://schemas.microsoft.com/office/drawing/2014/main" val="3318342449"/>
                  </a:ext>
                </a:extLst>
              </a:tr>
              <a:tr h="0">
                <a:tc>
                  <a:txBody>
                    <a:bodyPr/>
                    <a:lstStyle/>
                    <a:p>
                      <a:r>
                        <a:rPr lang="nl-NL" dirty="0" err="1">
                          <a:effectLst/>
                        </a:rPr>
                        <a:t>easier</a:t>
                      </a:r>
                      <a:r>
                        <a:rPr lang="nl-NL" dirty="0">
                          <a:effectLst/>
                        </a:rPr>
                        <a:t> </a:t>
                      </a:r>
                      <a:r>
                        <a:rPr lang="nl-NL" dirty="0" err="1">
                          <a:effectLst/>
                        </a:rPr>
                        <a:t>to</a:t>
                      </a:r>
                      <a:r>
                        <a:rPr lang="nl-NL" dirty="0">
                          <a:effectLst/>
                        </a:rPr>
                        <a:t> code </a:t>
                      </a:r>
                      <a:r>
                        <a:rPr lang="nl-NL" dirty="0" err="1">
                          <a:effectLst/>
                        </a:rPr>
                        <a:t>and</a:t>
                      </a:r>
                      <a:r>
                        <a:rPr lang="nl-NL" dirty="0">
                          <a:effectLst/>
                        </a:rPr>
                        <a:t> debug</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nl-NL" dirty="0" err="1">
                          <a:effectLst/>
                        </a:rPr>
                        <a:t>can</a:t>
                      </a:r>
                      <a:r>
                        <a:rPr lang="nl-NL" dirty="0">
                          <a:effectLst/>
                        </a:rPr>
                        <a:t> </a:t>
                      </a:r>
                      <a:r>
                        <a:rPr lang="nl-NL" dirty="0" err="1">
                          <a:effectLst/>
                        </a:rPr>
                        <a:t>become</a:t>
                      </a:r>
                      <a:r>
                        <a:rPr lang="nl-NL" dirty="0">
                          <a:effectLst/>
                        </a:rPr>
                        <a:t> harder </a:t>
                      </a:r>
                      <a:r>
                        <a:rPr lang="nl-NL" dirty="0" err="1">
                          <a:effectLst/>
                        </a:rPr>
                        <a:t>to</a:t>
                      </a:r>
                      <a:r>
                        <a:rPr lang="nl-NL" dirty="0">
                          <a:effectLst/>
                        </a:rPr>
                        <a:t> code </a:t>
                      </a:r>
                      <a:r>
                        <a:rPr lang="nl-NL" dirty="0" err="1">
                          <a:effectLst/>
                        </a:rPr>
                        <a:t>and</a:t>
                      </a:r>
                      <a:r>
                        <a:rPr lang="nl-NL" dirty="0">
                          <a:effectLst/>
                        </a:rPr>
                        <a:t> debug</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639078176"/>
                  </a:ext>
                </a:extLst>
              </a:tr>
            </a:tbl>
          </a:graphicData>
        </a:graphic>
      </p:graphicFrame>
    </p:spTree>
    <p:extLst>
      <p:ext uri="{BB962C8B-B14F-4D97-AF65-F5344CB8AC3E}">
        <p14:creationId xmlns:p14="http://schemas.microsoft.com/office/powerpoint/2010/main" val="8346186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E59B70-E133-B143-B508-5BC32A6DC398}"/>
              </a:ext>
            </a:extLst>
          </p:cNvPr>
          <p:cNvSpPr>
            <a:spLocks noGrp="1"/>
          </p:cNvSpPr>
          <p:nvPr>
            <p:ph type="title"/>
          </p:nvPr>
        </p:nvSpPr>
        <p:spPr/>
        <p:txBody>
          <a:bodyPr/>
          <a:lstStyle/>
          <a:p>
            <a:r>
              <a:rPr lang="nl-NL" dirty="0"/>
              <a:t>Python GIL</a:t>
            </a:r>
          </a:p>
        </p:txBody>
      </p:sp>
      <p:sp>
        <p:nvSpPr>
          <p:cNvPr id="3" name="Tijdelijke aanduiding voor inhoud 2">
            <a:extLst>
              <a:ext uri="{FF2B5EF4-FFF2-40B4-BE49-F238E27FC236}">
                <a16:creationId xmlns:a16="http://schemas.microsoft.com/office/drawing/2014/main" id="{432C76ED-C245-8043-979F-7E2E2F1F1A1C}"/>
              </a:ext>
            </a:extLst>
          </p:cNvPr>
          <p:cNvSpPr>
            <a:spLocks noGrp="1"/>
          </p:cNvSpPr>
          <p:nvPr>
            <p:ph idx="1"/>
          </p:nvPr>
        </p:nvSpPr>
        <p:spPr/>
        <p:txBody>
          <a:bodyPr/>
          <a:lstStyle/>
          <a:p>
            <a:r>
              <a:rPr lang="nl-NL" dirty="0"/>
              <a:t>A </a:t>
            </a:r>
            <a:r>
              <a:rPr lang="nl-NL" dirty="0" err="1"/>
              <a:t>global</a:t>
            </a:r>
            <a:r>
              <a:rPr lang="nl-NL" dirty="0"/>
              <a:t> </a:t>
            </a:r>
            <a:r>
              <a:rPr lang="nl-NL" dirty="0" err="1"/>
              <a:t>interpreter</a:t>
            </a:r>
            <a:r>
              <a:rPr lang="nl-NL" dirty="0"/>
              <a:t> </a:t>
            </a:r>
            <a:r>
              <a:rPr lang="nl-NL" dirty="0" err="1"/>
              <a:t>lock</a:t>
            </a:r>
            <a:r>
              <a:rPr lang="nl-NL" dirty="0"/>
              <a:t> (GIL) is a </a:t>
            </a:r>
            <a:r>
              <a:rPr lang="nl-NL" dirty="0" err="1"/>
              <a:t>mechanism</a:t>
            </a:r>
            <a:r>
              <a:rPr lang="nl-NL" dirty="0"/>
              <a:t> </a:t>
            </a:r>
            <a:r>
              <a:rPr lang="nl-NL" dirty="0" err="1"/>
              <a:t>used</a:t>
            </a:r>
            <a:r>
              <a:rPr lang="nl-NL" dirty="0"/>
              <a:t> in Python </a:t>
            </a:r>
            <a:r>
              <a:rPr lang="nl-NL" dirty="0" err="1"/>
              <a:t>interpreter</a:t>
            </a:r>
            <a:r>
              <a:rPr lang="nl-NL" dirty="0"/>
              <a:t> </a:t>
            </a:r>
            <a:r>
              <a:rPr lang="nl-NL" dirty="0" err="1"/>
              <a:t>to</a:t>
            </a:r>
            <a:r>
              <a:rPr lang="nl-NL" dirty="0"/>
              <a:t> </a:t>
            </a:r>
            <a:r>
              <a:rPr lang="nl-NL" dirty="0" err="1"/>
              <a:t>synchronize</a:t>
            </a:r>
            <a:r>
              <a:rPr lang="nl-NL" dirty="0"/>
              <a:t> </a:t>
            </a:r>
            <a:r>
              <a:rPr lang="nl-NL" dirty="0" err="1"/>
              <a:t>the</a:t>
            </a:r>
            <a:r>
              <a:rPr lang="nl-NL" dirty="0"/>
              <a:t> </a:t>
            </a:r>
            <a:r>
              <a:rPr lang="nl-NL" dirty="0" err="1"/>
              <a:t>execution</a:t>
            </a:r>
            <a:r>
              <a:rPr lang="nl-NL" dirty="0"/>
              <a:t> of </a:t>
            </a:r>
            <a:r>
              <a:rPr lang="nl-NL" dirty="0" err="1"/>
              <a:t>threads</a:t>
            </a:r>
            <a:r>
              <a:rPr lang="nl-NL" dirty="0"/>
              <a:t> </a:t>
            </a:r>
            <a:r>
              <a:rPr lang="nl-NL" dirty="0" err="1"/>
              <a:t>so</a:t>
            </a:r>
            <a:r>
              <a:rPr lang="nl-NL" dirty="0"/>
              <a:t> </a:t>
            </a:r>
            <a:r>
              <a:rPr lang="nl-NL" dirty="0" err="1"/>
              <a:t>that</a:t>
            </a:r>
            <a:r>
              <a:rPr lang="nl-NL" dirty="0"/>
              <a:t> </a:t>
            </a:r>
            <a:r>
              <a:rPr lang="nl-NL" dirty="0" err="1"/>
              <a:t>only</a:t>
            </a:r>
            <a:r>
              <a:rPr lang="nl-NL" dirty="0"/>
              <a:t> </a:t>
            </a:r>
            <a:r>
              <a:rPr lang="nl-NL" dirty="0" err="1"/>
              <a:t>one</a:t>
            </a:r>
            <a:r>
              <a:rPr lang="nl-NL" dirty="0"/>
              <a:t> native thread </a:t>
            </a:r>
            <a:r>
              <a:rPr lang="nl-NL" dirty="0" err="1"/>
              <a:t>can</a:t>
            </a:r>
            <a:r>
              <a:rPr lang="nl-NL" dirty="0"/>
              <a:t> </a:t>
            </a:r>
            <a:r>
              <a:rPr lang="nl-NL" dirty="0" err="1"/>
              <a:t>execute</a:t>
            </a:r>
            <a:r>
              <a:rPr lang="nl-NL" dirty="0"/>
              <a:t> at a time, even </a:t>
            </a:r>
            <a:r>
              <a:rPr lang="nl-NL" dirty="0" err="1"/>
              <a:t>if</a:t>
            </a:r>
            <a:r>
              <a:rPr lang="nl-NL" dirty="0"/>
              <a:t> run on a </a:t>
            </a:r>
            <a:r>
              <a:rPr lang="nl-NL" dirty="0" err="1"/>
              <a:t>multi-core</a:t>
            </a:r>
            <a:r>
              <a:rPr lang="nl-NL" dirty="0"/>
              <a:t> processor.</a:t>
            </a:r>
          </a:p>
          <a:p>
            <a:r>
              <a:rPr lang="nl-NL" dirty="0"/>
              <a:t>The C </a:t>
            </a:r>
            <a:r>
              <a:rPr lang="nl-NL" dirty="0" err="1"/>
              <a:t>extensions</a:t>
            </a:r>
            <a:r>
              <a:rPr lang="nl-NL" dirty="0"/>
              <a:t>, </a:t>
            </a:r>
            <a:r>
              <a:rPr lang="nl-NL" dirty="0" err="1"/>
              <a:t>such</a:t>
            </a:r>
            <a:r>
              <a:rPr lang="nl-NL" dirty="0"/>
              <a:t> as </a:t>
            </a:r>
            <a:r>
              <a:rPr lang="nl-NL" dirty="0" err="1"/>
              <a:t>numpy</a:t>
            </a:r>
            <a:r>
              <a:rPr lang="nl-NL" dirty="0"/>
              <a:t>, </a:t>
            </a:r>
            <a:r>
              <a:rPr lang="nl-NL" dirty="0" err="1"/>
              <a:t>can</a:t>
            </a:r>
            <a:r>
              <a:rPr lang="nl-NL" dirty="0"/>
              <a:t> </a:t>
            </a:r>
            <a:r>
              <a:rPr lang="nl-NL" dirty="0" err="1"/>
              <a:t>manually</a:t>
            </a:r>
            <a:r>
              <a:rPr lang="nl-NL" dirty="0"/>
              <a:t> release </a:t>
            </a:r>
            <a:r>
              <a:rPr lang="nl-NL" dirty="0" err="1"/>
              <a:t>the</a:t>
            </a:r>
            <a:r>
              <a:rPr lang="nl-NL" dirty="0"/>
              <a:t> GIL </a:t>
            </a:r>
            <a:r>
              <a:rPr lang="nl-NL" dirty="0" err="1"/>
              <a:t>to</a:t>
            </a:r>
            <a:r>
              <a:rPr lang="nl-NL" dirty="0"/>
              <a:t> speed up </a:t>
            </a:r>
            <a:r>
              <a:rPr lang="nl-NL" dirty="0" err="1"/>
              <a:t>computations</a:t>
            </a:r>
            <a:r>
              <a:rPr lang="nl-NL" dirty="0"/>
              <a:t>. </a:t>
            </a:r>
            <a:r>
              <a:rPr lang="nl-NL" dirty="0" err="1"/>
              <a:t>Also</a:t>
            </a:r>
            <a:r>
              <a:rPr lang="nl-NL" dirty="0"/>
              <a:t>, </a:t>
            </a:r>
            <a:r>
              <a:rPr lang="nl-NL" dirty="0" err="1"/>
              <a:t>the</a:t>
            </a:r>
            <a:r>
              <a:rPr lang="nl-NL" dirty="0"/>
              <a:t> GIL </a:t>
            </a:r>
            <a:r>
              <a:rPr lang="nl-NL" dirty="0" err="1"/>
              <a:t>released</a:t>
            </a:r>
            <a:r>
              <a:rPr lang="nl-NL" dirty="0"/>
              <a:t> </a:t>
            </a:r>
            <a:r>
              <a:rPr lang="nl-NL" dirty="0" err="1"/>
              <a:t>before</a:t>
            </a:r>
            <a:r>
              <a:rPr lang="nl-NL" dirty="0"/>
              <a:t> </a:t>
            </a:r>
            <a:r>
              <a:rPr lang="nl-NL" dirty="0" err="1"/>
              <a:t>potentionally</a:t>
            </a:r>
            <a:r>
              <a:rPr lang="nl-NL" dirty="0"/>
              <a:t> </a:t>
            </a:r>
            <a:r>
              <a:rPr lang="nl-NL" dirty="0" err="1"/>
              <a:t>blocking</a:t>
            </a:r>
            <a:r>
              <a:rPr lang="nl-NL" dirty="0"/>
              <a:t> I/O operations.</a:t>
            </a:r>
          </a:p>
          <a:p>
            <a:r>
              <a:rPr lang="nl-NL" dirty="0" err="1"/>
              <a:t>Note</a:t>
            </a:r>
            <a:r>
              <a:rPr lang="nl-NL" dirty="0"/>
              <a:t> </a:t>
            </a:r>
            <a:r>
              <a:rPr lang="nl-NL" dirty="0" err="1"/>
              <a:t>that</a:t>
            </a:r>
            <a:r>
              <a:rPr lang="nl-NL" dirty="0"/>
              <a:t> </a:t>
            </a:r>
            <a:r>
              <a:rPr lang="nl-NL" dirty="0" err="1"/>
              <a:t>both</a:t>
            </a:r>
            <a:r>
              <a:rPr lang="nl-NL" dirty="0"/>
              <a:t> </a:t>
            </a:r>
            <a:r>
              <a:rPr lang="nl-NL" dirty="0" err="1"/>
              <a:t>Jython</a:t>
            </a:r>
            <a:r>
              <a:rPr lang="nl-NL" dirty="0"/>
              <a:t> </a:t>
            </a:r>
            <a:r>
              <a:rPr lang="nl-NL" dirty="0" err="1"/>
              <a:t>and</a:t>
            </a:r>
            <a:r>
              <a:rPr lang="nl-NL" dirty="0"/>
              <a:t> </a:t>
            </a:r>
            <a:r>
              <a:rPr lang="nl-NL" dirty="0" err="1"/>
              <a:t>IronPython</a:t>
            </a:r>
            <a:r>
              <a:rPr lang="nl-NL" dirty="0"/>
              <a:t> do </a:t>
            </a:r>
            <a:r>
              <a:rPr lang="nl-NL" dirty="0" err="1"/>
              <a:t>not</a:t>
            </a:r>
            <a:r>
              <a:rPr lang="nl-NL" dirty="0"/>
              <a:t> have </a:t>
            </a:r>
            <a:r>
              <a:rPr lang="nl-NL" dirty="0" err="1"/>
              <a:t>the</a:t>
            </a:r>
            <a:r>
              <a:rPr lang="nl-NL" dirty="0"/>
              <a:t> GIL.</a:t>
            </a:r>
          </a:p>
          <a:p>
            <a:endParaRPr lang="nl-NL" dirty="0"/>
          </a:p>
        </p:txBody>
      </p:sp>
    </p:spTree>
    <p:extLst>
      <p:ext uri="{BB962C8B-B14F-4D97-AF65-F5344CB8AC3E}">
        <p14:creationId xmlns:p14="http://schemas.microsoft.com/office/powerpoint/2010/main" val="15171208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threading</a:t>
            </a:r>
            <a:r>
              <a:rPr lang="nl-NL" dirty="0"/>
              <a:t> - Thread-</a:t>
            </a:r>
            <a:r>
              <a:rPr lang="nl-NL" dirty="0" err="1"/>
              <a:t>based</a:t>
            </a:r>
            <a:r>
              <a:rPr lang="nl-NL" dirty="0"/>
              <a:t> </a:t>
            </a:r>
            <a:r>
              <a:rPr lang="nl-NL" dirty="0" err="1"/>
              <a:t>parallelism</a:t>
            </a:r>
            <a:endParaRPr lang="nl-NL" dirty="0"/>
          </a:p>
        </p:txBody>
      </p:sp>
      <p:sp>
        <p:nvSpPr>
          <p:cNvPr id="5" name="Tijdelijke aanduiding voor inhoud 4">
            <a:extLst>
              <a:ext uri="{FF2B5EF4-FFF2-40B4-BE49-F238E27FC236}">
                <a16:creationId xmlns:a16="http://schemas.microsoft.com/office/drawing/2014/main" id="{30781A32-28EE-DD42-9613-AF9FDFA7D946}"/>
              </a:ext>
            </a:extLst>
          </p:cNvPr>
          <p:cNvSpPr>
            <a:spLocks noGrp="1"/>
          </p:cNvSpPr>
          <p:nvPr>
            <p:ph idx="1"/>
          </p:nvPr>
        </p:nvSpPr>
        <p:spPr>
          <a:xfrm>
            <a:off x="575817" y="1863672"/>
            <a:ext cx="8928990" cy="1556126"/>
          </a:xfr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wrap="square" numCol="2">
            <a:noAutofit/>
          </a:bodyPr>
          <a:lstStyle/>
          <a:p>
            <a:pPr defTabSz="457200" eaLnBrk="0" fontAlgn="base" hangingPunct="0">
              <a:spcBef>
                <a:spcPct val="0"/>
              </a:spcBef>
              <a:spcAft>
                <a:spcPct val="0"/>
              </a:spcAft>
            </a:pPr>
            <a:r>
              <a:rPr lang="nl-NL" b="1" dirty="0">
                <a:solidFill>
                  <a:schemeClr val="tx1">
                    <a:lumMod val="75000"/>
                    <a:lumOff val="25000"/>
                  </a:schemeClr>
                </a:solidFill>
              </a:rPr>
              <a:t>Thread</a:t>
            </a:r>
          </a:p>
          <a:p>
            <a:pPr marL="742950" lvl="1" indent="-285750" defTabSz="457200" eaLnBrk="0" fontAlgn="base" hangingPunct="0">
              <a:spcBef>
                <a:spcPct val="0"/>
              </a:spcBef>
              <a:spcAft>
                <a:spcPct val="0"/>
              </a:spcAft>
            </a:pPr>
            <a:r>
              <a:rPr lang="nl-NL" dirty="0">
                <a:solidFill>
                  <a:schemeClr val="tx1">
                    <a:lumMod val="75000"/>
                    <a:lumOff val="25000"/>
                  </a:schemeClr>
                </a:solidFill>
                <a:latin typeface="Arial" panose="020B0604020202020204" pitchFamily="34" charset="0"/>
              </a:rPr>
              <a:t>start</a:t>
            </a:r>
          </a:p>
          <a:p>
            <a:pPr marL="742950" lvl="1" indent="-285750" defTabSz="457200" eaLnBrk="0" fontAlgn="base" hangingPunct="0">
              <a:spcBef>
                <a:spcPct val="0"/>
              </a:spcBef>
              <a:spcAft>
                <a:spcPct val="0"/>
              </a:spcAft>
            </a:pPr>
            <a:r>
              <a:rPr lang="nl-NL" dirty="0">
                <a:solidFill>
                  <a:schemeClr val="tx1">
                    <a:lumMod val="75000"/>
                    <a:lumOff val="25000"/>
                  </a:schemeClr>
                </a:solidFill>
                <a:latin typeface="Arial" panose="020B0604020202020204" pitchFamily="34" charset="0"/>
              </a:rPr>
              <a:t>run</a:t>
            </a:r>
          </a:p>
          <a:p>
            <a:pPr marL="742950" lvl="1" indent="-285750" defTabSz="457200" eaLnBrk="0" fontAlgn="base" hangingPunct="0">
              <a:spcBef>
                <a:spcPct val="0"/>
              </a:spcBef>
              <a:spcAft>
                <a:spcPct val="0"/>
              </a:spcAft>
            </a:pPr>
            <a:r>
              <a:rPr lang="nl-NL" dirty="0" err="1">
                <a:solidFill>
                  <a:schemeClr val="tx1">
                    <a:lumMod val="75000"/>
                    <a:lumOff val="25000"/>
                  </a:schemeClr>
                </a:solidFill>
                <a:latin typeface="Arial" panose="020B0604020202020204" pitchFamily="34" charset="0"/>
              </a:rPr>
              <a:t>join</a:t>
            </a:r>
            <a:endParaRPr lang="nl-NL" dirty="0">
              <a:solidFill>
                <a:schemeClr val="tx1">
                  <a:lumMod val="75000"/>
                  <a:lumOff val="25000"/>
                </a:schemeClr>
              </a:solidFill>
              <a:latin typeface="Arial" panose="020B0604020202020204" pitchFamily="34" charset="0"/>
            </a:endParaRPr>
          </a:p>
          <a:p>
            <a:pPr marL="742950" lvl="1" indent="-285750" defTabSz="457200" eaLnBrk="0" fontAlgn="base" hangingPunct="0">
              <a:spcBef>
                <a:spcPct val="0"/>
              </a:spcBef>
              <a:spcAft>
                <a:spcPct val="0"/>
              </a:spcAft>
            </a:pPr>
            <a:r>
              <a:rPr lang="nl-NL" dirty="0">
                <a:solidFill>
                  <a:schemeClr val="tx1">
                    <a:lumMod val="75000"/>
                    <a:lumOff val="25000"/>
                  </a:schemeClr>
                </a:solidFill>
                <a:latin typeface="Arial" panose="020B0604020202020204" pitchFamily="34" charset="0"/>
              </a:rPr>
              <a:t>name</a:t>
            </a:r>
          </a:p>
          <a:p>
            <a:pPr defTabSz="457200" eaLnBrk="0" fontAlgn="base" hangingPunct="0">
              <a:spcBef>
                <a:spcPct val="0"/>
              </a:spcBef>
              <a:spcAft>
                <a:spcPct val="0"/>
              </a:spcAft>
            </a:pPr>
            <a:r>
              <a:rPr lang="nl-NL" b="1" dirty="0" err="1">
                <a:solidFill>
                  <a:schemeClr val="tx1">
                    <a:lumMod val="75000"/>
                    <a:lumOff val="25000"/>
                  </a:schemeClr>
                </a:solidFill>
              </a:rPr>
              <a:t>active_count</a:t>
            </a:r>
            <a:endParaRPr lang="nl-NL" b="1" dirty="0">
              <a:solidFill>
                <a:schemeClr val="tx1">
                  <a:lumMod val="75000"/>
                  <a:lumOff val="25000"/>
                </a:schemeClr>
              </a:solidFill>
            </a:endParaRPr>
          </a:p>
          <a:p>
            <a:pPr defTabSz="457200" eaLnBrk="0" fontAlgn="base" hangingPunct="0">
              <a:spcBef>
                <a:spcPct val="0"/>
              </a:spcBef>
              <a:spcAft>
                <a:spcPct val="0"/>
              </a:spcAft>
            </a:pPr>
            <a:r>
              <a:rPr lang="nl-NL" b="1" dirty="0" err="1">
                <a:solidFill>
                  <a:schemeClr val="tx1">
                    <a:lumMod val="75000"/>
                    <a:lumOff val="25000"/>
                  </a:schemeClr>
                </a:solidFill>
              </a:rPr>
              <a:t>current_thread</a:t>
            </a:r>
            <a:endParaRPr lang="nl-NL" b="1" dirty="0">
              <a:solidFill>
                <a:schemeClr val="tx1">
                  <a:lumMod val="75000"/>
                  <a:lumOff val="25000"/>
                </a:schemeClr>
              </a:solidFill>
            </a:endParaRPr>
          </a:p>
          <a:p>
            <a:pPr defTabSz="457200" eaLnBrk="0" fontAlgn="base" hangingPunct="0">
              <a:spcBef>
                <a:spcPct val="0"/>
              </a:spcBef>
              <a:spcAft>
                <a:spcPct val="0"/>
              </a:spcAft>
            </a:pPr>
            <a:r>
              <a:rPr lang="nl-NL" b="1" dirty="0" err="1">
                <a:solidFill>
                  <a:schemeClr val="tx1">
                    <a:lumMod val="75000"/>
                    <a:lumOff val="25000"/>
                  </a:schemeClr>
                </a:solidFill>
              </a:rPr>
              <a:t>main_thread</a:t>
            </a:r>
            <a:endParaRPr lang="nl-NL" b="1" dirty="0">
              <a:solidFill>
                <a:schemeClr val="tx1">
                  <a:lumMod val="75000"/>
                  <a:lumOff val="25000"/>
                </a:schemeClr>
              </a:solidFill>
            </a:endParaRPr>
          </a:p>
          <a:p>
            <a:pPr defTabSz="457200" eaLnBrk="0" fontAlgn="base" hangingPunct="0">
              <a:spcBef>
                <a:spcPct val="0"/>
              </a:spcBef>
              <a:spcAft>
                <a:spcPct val="0"/>
              </a:spcAft>
            </a:pPr>
            <a:endParaRPr lang="nl-NL" b="1" dirty="0">
              <a:solidFill>
                <a:schemeClr val="tx1">
                  <a:lumMod val="75000"/>
                  <a:lumOff val="25000"/>
                </a:schemeClr>
              </a:solidFill>
            </a:endParaRPr>
          </a:p>
        </p:txBody>
      </p:sp>
      <p:sp>
        <p:nvSpPr>
          <p:cNvPr id="4" name="Rechthoek 3">
            <a:extLst>
              <a:ext uri="{FF2B5EF4-FFF2-40B4-BE49-F238E27FC236}">
                <a16:creationId xmlns:a16="http://schemas.microsoft.com/office/drawing/2014/main" id="{E89BE41C-4E8C-E34B-803A-7C3548820ECA}"/>
              </a:ext>
            </a:extLst>
          </p:cNvPr>
          <p:cNvSpPr/>
          <p:nvPr/>
        </p:nvSpPr>
        <p:spPr>
          <a:xfrm>
            <a:off x="575816" y="4139877"/>
            <a:ext cx="8928991" cy="3139321"/>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time</a:t>
            </a:r>
          </a:p>
          <a:p>
            <a:r>
              <a:rPr lang="nl-NL" b="1" dirty="0" err="1">
                <a:solidFill>
                  <a:srgbClr val="0000FF"/>
                </a:solidFill>
                <a:latin typeface="Menlo" panose="020B0609030804020204" pitchFamily="49" charset="0"/>
              </a:rPr>
              <a:t>from</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threading</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Thread</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myfunc</a:t>
            </a:r>
            <a:r>
              <a:rPr lang="nl-NL" b="1" dirty="0">
                <a:solidFill>
                  <a:srgbClr val="000000"/>
                </a:solidFill>
                <a:latin typeface="Menlo" panose="020B0609030804020204" pitchFamily="49" charset="0"/>
              </a:rPr>
              <a:t>(i):</a:t>
            </a:r>
          </a:p>
          <a:p>
            <a:r>
              <a:rPr lang="nl-NL" b="1" dirty="0">
                <a:solidFill>
                  <a:srgbClr val="000000"/>
                </a:solidFill>
                <a:latin typeface="Menlo" panose="020B0609030804020204" pitchFamily="49" charset="0"/>
              </a:rPr>
              <a:t>    print </a:t>
            </a:r>
            <a:r>
              <a:rPr lang="nl-NL" b="1" dirty="0">
                <a:solidFill>
                  <a:srgbClr val="A31515"/>
                </a:solidFill>
                <a:latin typeface="Menlo" panose="020B0609030804020204" pitchFamily="49" charset="0"/>
              </a:rPr>
              <a:t>"sleeping 5 sec </a:t>
            </a:r>
            <a:r>
              <a:rPr lang="nl-NL" b="1" dirty="0" err="1">
                <a:solidFill>
                  <a:srgbClr val="A31515"/>
                </a:solidFill>
                <a:latin typeface="Menlo" panose="020B0609030804020204" pitchFamily="49" charset="0"/>
              </a:rPr>
              <a:t>from</a:t>
            </a:r>
            <a:r>
              <a:rPr lang="nl-NL" b="1" dirty="0">
                <a:solidFill>
                  <a:srgbClr val="A31515"/>
                </a:solidFill>
                <a:latin typeface="Menlo" panose="020B0609030804020204" pitchFamily="49" charset="0"/>
              </a:rPr>
              <a:t> thread %d"</a:t>
            </a:r>
            <a:r>
              <a:rPr lang="nl-NL" b="1" dirty="0">
                <a:solidFill>
                  <a:srgbClr val="000000"/>
                </a:solidFill>
                <a:latin typeface="Menlo" panose="020B0609030804020204" pitchFamily="49" charset="0"/>
              </a:rPr>
              <a:t> % i</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time.sleep</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5</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finished</a:t>
            </a:r>
            <a:r>
              <a:rPr lang="nl-NL" b="1" dirty="0">
                <a:solidFill>
                  <a:srgbClr val="A31515"/>
                </a:solidFill>
                <a:latin typeface="Menlo" panose="020B0609030804020204" pitchFamily="49" charset="0"/>
              </a:rPr>
              <a:t> sleeping </a:t>
            </a:r>
            <a:r>
              <a:rPr lang="nl-NL" b="1" dirty="0" err="1">
                <a:solidFill>
                  <a:srgbClr val="A31515"/>
                </a:solidFill>
                <a:latin typeface="Menlo" panose="020B0609030804020204" pitchFamily="49" charset="0"/>
              </a:rPr>
              <a:t>from</a:t>
            </a:r>
            <a:r>
              <a:rPr lang="nl-NL" b="1" dirty="0">
                <a:solidFill>
                  <a:srgbClr val="A31515"/>
                </a:solidFill>
                <a:latin typeface="Menlo" panose="020B0609030804020204" pitchFamily="49" charset="0"/>
              </a:rPr>
              <a:t> thread %d"</a:t>
            </a:r>
            <a:r>
              <a:rPr lang="nl-NL" b="1" dirty="0">
                <a:solidFill>
                  <a:srgbClr val="000000"/>
                </a:solidFill>
                <a:latin typeface="Menlo" panose="020B0609030804020204" pitchFamily="49" charset="0"/>
              </a:rPr>
              <a:t> % i</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i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range(</a:t>
            </a:r>
            <a:r>
              <a:rPr lang="nl-NL" b="1" dirty="0">
                <a:solidFill>
                  <a:srgbClr val="098658"/>
                </a:solidFill>
                <a:latin typeface="Menlo" panose="020B0609030804020204" pitchFamily="49" charset="0"/>
              </a:rPr>
              <a:t>10</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t = Thread(target=</a:t>
            </a:r>
            <a:r>
              <a:rPr lang="nl-NL" b="1" dirty="0" err="1">
                <a:solidFill>
                  <a:srgbClr val="000000"/>
                </a:solidFill>
                <a:latin typeface="Menlo" panose="020B0609030804020204" pitchFamily="49" charset="0"/>
              </a:rPr>
              <a:t>myfunc</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args</a:t>
            </a:r>
            <a:r>
              <a:rPr lang="nl-NL" b="1" dirty="0">
                <a:solidFill>
                  <a:srgbClr val="000000"/>
                </a:solidFill>
                <a:latin typeface="Menlo" panose="020B0609030804020204" pitchFamily="49" charset="0"/>
              </a:rPr>
              <a:t>=(i,))</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t.start</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3720877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B903A0-CB0C-7842-8CE5-1972F71488E8}"/>
              </a:ext>
            </a:extLst>
          </p:cNvPr>
          <p:cNvSpPr>
            <a:spLocks noGrp="1"/>
          </p:cNvSpPr>
          <p:nvPr>
            <p:ph type="title"/>
          </p:nvPr>
        </p:nvSpPr>
        <p:spPr/>
        <p:txBody>
          <a:bodyPr/>
          <a:lstStyle/>
          <a:p>
            <a:r>
              <a:rPr lang="nl-NL" dirty="0" err="1"/>
              <a:t>asyncio</a:t>
            </a:r>
            <a:endParaRPr lang="nl-NL" dirty="0"/>
          </a:p>
        </p:txBody>
      </p:sp>
      <p:sp>
        <p:nvSpPr>
          <p:cNvPr id="3" name="Tijdelijke aanduiding voor inhoud 2">
            <a:extLst>
              <a:ext uri="{FF2B5EF4-FFF2-40B4-BE49-F238E27FC236}">
                <a16:creationId xmlns:a16="http://schemas.microsoft.com/office/drawing/2014/main" id="{64772072-D04E-134E-BCC5-A4B138A18C60}"/>
              </a:ext>
            </a:extLst>
          </p:cNvPr>
          <p:cNvSpPr>
            <a:spLocks noGrp="1"/>
          </p:cNvSpPr>
          <p:nvPr>
            <p:ph idx="1"/>
          </p:nvPr>
        </p:nvSpPr>
        <p:spPr/>
        <p:txBody>
          <a:bodyPr/>
          <a:lstStyle/>
          <a:p>
            <a:r>
              <a:rPr lang="nl-NL" dirty="0"/>
              <a:t>At </a:t>
            </a:r>
            <a:r>
              <a:rPr lang="nl-NL" dirty="0" err="1"/>
              <a:t>the</a:t>
            </a:r>
            <a:r>
              <a:rPr lang="nl-NL" dirty="0"/>
              <a:t> </a:t>
            </a:r>
            <a:r>
              <a:rPr lang="nl-NL" dirty="0" err="1"/>
              <a:t>heart</a:t>
            </a:r>
            <a:r>
              <a:rPr lang="nl-NL" dirty="0"/>
              <a:t> of </a:t>
            </a:r>
            <a:r>
              <a:rPr lang="nl-NL" dirty="0" err="1"/>
              <a:t>async</a:t>
            </a:r>
            <a:r>
              <a:rPr lang="nl-NL" dirty="0"/>
              <a:t> IO are </a:t>
            </a:r>
            <a:r>
              <a:rPr lang="nl-NL" b="1" dirty="0" err="1"/>
              <a:t>coroutines</a:t>
            </a:r>
            <a:r>
              <a:rPr lang="nl-NL" dirty="0"/>
              <a:t>. A </a:t>
            </a:r>
            <a:r>
              <a:rPr lang="nl-NL" dirty="0" err="1"/>
              <a:t>coroutine</a:t>
            </a:r>
            <a:r>
              <a:rPr lang="nl-NL" dirty="0"/>
              <a:t> is a </a:t>
            </a:r>
            <a:r>
              <a:rPr lang="nl-NL" dirty="0" err="1"/>
              <a:t>specialized</a:t>
            </a:r>
            <a:r>
              <a:rPr lang="nl-NL" dirty="0"/>
              <a:t> </a:t>
            </a:r>
            <a:r>
              <a:rPr lang="nl-NL" dirty="0" err="1"/>
              <a:t>version</a:t>
            </a:r>
            <a:r>
              <a:rPr lang="nl-NL" dirty="0"/>
              <a:t> of a Python generator </a:t>
            </a:r>
            <a:r>
              <a:rPr lang="nl-NL" dirty="0" err="1"/>
              <a:t>function</a:t>
            </a:r>
            <a:r>
              <a:rPr lang="nl-NL" dirty="0"/>
              <a:t>. </a:t>
            </a:r>
          </a:p>
        </p:txBody>
      </p:sp>
      <p:sp>
        <p:nvSpPr>
          <p:cNvPr id="4" name="Rechthoek 3">
            <a:extLst>
              <a:ext uri="{FF2B5EF4-FFF2-40B4-BE49-F238E27FC236}">
                <a16:creationId xmlns:a16="http://schemas.microsoft.com/office/drawing/2014/main" id="{04B3B634-FF6D-4842-8535-32077D6CBE1E}"/>
              </a:ext>
            </a:extLst>
          </p:cNvPr>
          <p:cNvSpPr/>
          <p:nvPr/>
        </p:nvSpPr>
        <p:spPr>
          <a:xfrm>
            <a:off x="587483" y="3203952"/>
            <a:ext cx="8917323" cy="4031873"/>
          </a:xfrm>
          <a:prstGeom prst="rect">
            <a:avLst/>
          </a:prstGeom>
          <a:solidFill>
            <a:schemeClr val="bg1">
              <a:lumMod val="85000"/>
            </a:schemeClr>
          </a:solidFill>
          <a:ln>
            <a:solidFill>
              <a:schemeClr val="bg1">
                <a:lumMod val="50000"/>
              </a:schemeClr>
            </a:solidFill>
          </a:ln>
          <a:effectLst>
            <a:outerShdw blurRad="50800" dist="38100" dir="2700000" algn="tl" rotWithShape="0">
              <a:prstClr val="black">
                <a:alpha val="40000"/>
              </a:prstClr>
            </a:outerShdw>
          </a:effectLst>
        </p:spPr>
        <p:txBody>
          <a:bodyPr wrap="square">
            <a:spAutoFit/>
          </a:bodyPr>
          <a:lstStyle/>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import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asyncio</a:t>
            </a:r>
            <a:r>
              <a:rPr lang="nl-NL" sz="1600" b="1" dirty="0">
                <a:latin typeface="Menlo" panose="020B0609030804020204" pitchFamily="49" charset="0"/>
                <a:ea typeface="Menlo" panose="020B0609030804020204" pitchFamily="49" charset="0"/>
                <a:cs typeface="Menlo" panose="020B0609030804020204" pitchFamily="49" charset="0"/>
              </a:rPr>
              <a:t> </a:t>
            </a:r>
          </a:p>
          <a:p>
            <a:endPar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endParaRPr>
          </a:p>
          <a:p>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async</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def</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count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print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One</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await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asyncio</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sleep</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CF"/>
                </a:solidFill>
                <a:latin typeface="Menlo" panose="020B0609030804020204" pitchFamily="49" charset="0"/>
                <a:ea typeface="Menlo" panose="020B0609030804020204" pitchFamily="49" charset="0"/>
                <a:cs typeface="Menlo" panose="020B0609030804020204" pitchFamily="49" charset="0"/>
              </a:rPr>
              <a:t>1</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p>
          <a:p>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print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Two</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p>
          <a:p>
            <a:endPar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endParaRPr>
          </a:p>
          <a:p>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async</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def</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main</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await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asyncio</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gather</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count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count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count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p>
          <a:p>
            <a:endPar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endParaRPr>
          </a:p>
          <a:p>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if</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__name__ </a:t>
            </a:r>
            <a:r>
              <a:rPr lang="nl-NL" sz="1600" b="1" dirty="0">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"__</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main</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__"</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import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time</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    s</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time</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perf_counter</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asyncio</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run</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main</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elapsed</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time</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perf_counter</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s</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print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f</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__file__</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executed</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 in </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elapsed</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0.2f</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seconds</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endParaRPr lang="nl-NL" sz="1600" b="1"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3960116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696B0E-0F07-2D44-A9A8-57214615154E}"/>
              </a:ext>
            </a:extLst>
          </p:cNvPr>
          <p:cNvSpPr>
            <a:spLocks noGrp="1"/>
          </p:cNvSpPr>
          <p:nvPr>
            <p:ph type="title"/>
          </p:nvPr>
        </p:nvSpPr>
        <p:spPr/>
        <p:txBody>
          <a:bodyPr/>
          <a:lstStyle/>
          <a:p>
            <a:r>
              <a:rPr lang="nl-NL" dirty="0"/>
              <a:t>multiprocessing</a:t>
            </a:r>
          </a:p>
        </p:txBody>
      </p:sp>
      <p:sp>
        <p:nvSpPr>
          <p:cNvPr id="3" name="Tijdelijke aanduiding voor inhoud 2">
            <a:extLst>
              <a:ext uri="{FF2B5EF4-FFF2-40B4-BE49-F238E27FC236}">
                <a16:creationId xmlns:a16="http://schemas.microsoft.com/office/drawing/2014/main" id="{1BDAD732-CB94-144F-A4E6-F56866E7357E}"/>
              </a:ext>
            </a:extLst>
          </p:cNvPr>
          <p:cNvSpPr>
            <a:spLocks noGrp="1"/>
          </p:cNvSpPr>
          <p:nvPr>
            <p:ph idx="1"/>
          </p:nvPr>
        </p:nvSpPr>
        <p:spPr/>
        <p:txBody>
          <a:bodyPr/>
          <a:lstStyle/>
          <a:p>
            <a:r>
              <a:rPr lang="nl-NL" dirty="0"/>
              <a:t>The multiprocessing </a:t>
            </a:r>
            <a:r>
              <a:rPr lang="nl-NL" dirty="0" err="1"/>
              <a:t>library</a:t>
            </a:r>
            <a:r>
              <a:rPr lang="nl-NL" dirty="0"/>
              <a:t> is </a:t>
            </a:r>
            <a:r>
              <a:rPr lang="nl-NL" dirty="0" err="1"/>
              <a:t>based</a:t>
            </a:r>
            <a:r>
              <a:rPr lang="nl-NL" dirty="0"/>
              <a:t> on </a:t>
            </a:r>
            <a:r>
              <a:rPr lang="nl-NL" dirty="0" err="1"/>
              <a:t>spawning</a:t>
            </a:r>
            <a:r>
              <a:rPr lang="nl-NL" dirty="0"/>
              <a:t> </a:t>
            </a:r>
            <a:r>
              <a:rPr lang="nl-NL" dirty="0" err="1"/>
              <a:t>Processes</a:t>
            </a:r>
            <a:r>
              <a:rPr lang="nl-NL" dirty="0"/>
              <a:t>.</a:t>
            </a:r>
          </a:p>
          <a:p>
            <a:r>
              <a:rPr lang="nl-NL" dirty="0"/>
              <a:t>A </a:t>
            </a:r>
            <a:r>
              <a:rPr lang="nl-NL" dirty="0" err="1"/>
              <a:t>process</a:t>
            </a:r>
            <a:r>
              <a:rPr lang="nl-NL" dirty="0"/>
              <a:t> starts a </a:t>
            </a:r>
            <a:r>
              <a:rPr lang="nl-NL" dirty="0" err="1"/>
              <a:t>fresh</a:t>
            </a:r>
            <a:r>
              <a:rPr lang="nl-NL" dirty="0"/>
              <a:t> Python </a:t>
            </a:r>
            <a:r>
              <a:rPr lang="nl-NL" dirty="0" err="1"/>
              <a:t>interpreter</a:t>
            </a:r>
            <a:r>
              <a:rPr lang="nl-NL" dirty="0"/>
              <a:t> </a:t>
            </a:r>
            <a:r>
              <a:rPr lang="nl-NL" dirty="0" err="1"/>
              <a:t>thereby</a:t>
            </a:r>
            <a:r>
              <a:rPr lang="nl-NL" dirty="0"/>
              <a:t> side-stepping </a:t>
            </a:r>
            <a:r>
              <a:rPr lang="nl-NL" dirty="0" err="1"/>
              <a:t>the</a:t>
            </a:r>
            <a:r>
              <a:rPr lang="nl-NL" dirty="0"/>
              <a:t> Global Interpreter Lock</a:t>
            </a:r>
          </a:p>
          <a:p>
            <a:r>
              <a:rPr lang="nl-NL" dirty="0"/>
              <a:t>The multiprocessing module </a:t>
            </a:r>
            <a:r>
              <a:rPr lang="nl-NL" dirty="0" err="1"/>
              <a:t>allows</a:t>
            </a:r>
            <a:r>
              <a:rPr lang="nl-NL" dirty="0"/>
              <a:t> </a:t>
            </a:r>
            <a:r>
              <a:rPr lang="nl-NL" dirty="0" err="1"/>
              <a:t>the</a:t>
            </a:r>
            <a:r>
              <a:rPr lang="nl-NL" dirty="0"/>
              <a:t> </a:t>
            </a:r>
            <a:r>
              <a:rPr lang="nl-NL" dirty="0" err="1"/>
              <a:t>programmer</a:t>
            </a:r>
            <a:r>
              <a:rPr lang="nl-NL" dirty="0"/>
              <a:t> </a:t>
            </a:r>
            <a:r>
              <a:rPr lang="nl-NL" dirty="0" err="1"/>
              <a:t>to</a:t>
            </a:r>
            <a:r>
              <a:rPr lang="nl-NL" dirty="0"/>
              <a:t> </a:t>
            </a:r>
            <a:r>
              <a:rPr lang="nl-NL" dirty="0" err="1"/>
              <a:t>fully</a:t>
            </a:r>
            <a:r>
              <a:rPr lang="nl-NL" dirty="0"/>
              <a:t> </a:t>
            </a:r>
            <a:r>
              <a:rPr lang="nl-NL" dirty="0" err="1"/>
              <a:t>leverage</a:t>
            </a:r>
            <a:r>
              <a:rPr lang="nl-NL" dirty="0"/>
              <a:t> multiple processors on a </a:t>
            </a:r>
            <a:r>
              <a:rPr lang="nl-NL" dirty="0" err="1"/>
              <a:t>given</a:t>
            </a:r>
            <a:r>
              <a:rPr lang="nl-NL" dirty="0"/>
              <a:t> machine. </a:t>
            </a:r>
          </a:p>
          <a:p>
            <a:endParaRPr lang="nl-NL" dirty="0"/>
          </a:p>
        </p:txBody>
      </p:sp>
      <p:sp>
        <p:nvSpPr>
          <p:cNvPr id="4" name="Rechthoek 3">
            <a:extLst>
              <a:ext uri="{FF2B5EF4-FFF2-40B4-BE49-F238E27FC236}">
                <a16:creationId xmlns:a16="http://schemas.microsoft.com/office/drawing/2014/main" id="{CFAE9DA4-CD95-5449-8679-FACD7C921513}"/>
              </a:ext>
            </a:extLst>
          </p:cNvPr>
          <p:cNvSpPr/>
          <p:nvPr/>
        </p:nvSpPr>
        <p:spPr>
          <a:xfrm>
            <a:off x="575816" y="4931965"/>
            <a:ext cx="8962237" cy="2308324"/>
          </a:xfrm>
          <a:prstGeom prst="rect">
            <a:avLst/>
          </a:prstGeom>
          <a:solidFill>
            <a:schemeClr val="bg1">
              <a:lumMod val="85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600" b="1" dirty="0" err="1">
                <a:solidFill>
                  <a:srgbClr val="0033B3"/>
                </a:solidFill>
                <a:latin typeface="Menlo" panose="020B0609030804020204" pitchFamily="49" charset="0"/>
                <a:ea typeface="Menlo" panose="020B0609030804020204" pitchFamily="49" charset="0"/>
                <a:cs typeface="Menlo" panose="020B0609030804020204" pitchFamily="49" charset="0"/>
              </a:rPr>
              <a:t>from</a:t>
            </a:r>
            <a:r>
              <a:rPr lang="nl-NL" sz="1600" b="1" dirty="0">
                <a:solidFill>
                  <a:srgbClr val="0033B3"/>
                </a:solidFill>
                <a:latin typeface="Menlo" panose="020B0609030804020204" pitchFamily="49" charset="0"/>
                <a:ea typeface="Menlo" panose="020B0609030804020204" pitchFamily="49" charset="0"/>
                <a:cs typeface="Menlo" panose="020B0609030804020204" pitchFamily="49" charset="0"/>
              </a:rPr>
              <a:t> </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multiprocessing</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33B3"/>
                </a:solidFill>
                <a:latin typeface="Menlo" panose="020B0609030804020204" pitchFamily="49" charset="0"/>
                <a:ea typeface="Menlo" panose="020B0609030804020204" pitchFamily="49" charset="0"/>
                <a:cs typeface="Menlo" panose="020B0609030804020204" pitchFamily="49" charset="0"/>
              </a:rPr>
              <a:t>import </a:t>
            </a:r>
            <a:r>
              <a:rPr lang="nl-NL" sz="1600" b="1" dirty="0" err="1">
                <a:solidFill>
                  <a:schemeClr val="tx1"/>
                </a:solidFill>
                <a:latin typeface="Menlo" panose="020B0609030804020204" pitchFamily="49" charset="0"/>
                <a:ea typeface="Menlo" panose="020B0609030804020204" pitchFamily="49" charset="0"/>
                <a:cs typeface="Menlo" panose="020B0609030804020204" pitchFamily="49" charset="0"/>
              </a:rPr>
              <a:t>Process</a:t>
            </a:r>
            <a:br>
              <a:rPr lang="nl-NL" sz="1600" b="1" dirty="0">
                <a:latin typeface="Menlo" panose="020B0609030804020204" pitchFamily="49" charset="0"/>
                <a:ea typeface="Menlo" panose="020B0609030804020204" pitchFamily="49" charset="0"/>
                <a:cs typeface="Menlo" panose="020B0609030804020204" pitchFamily="49" charset="0"/>
              </a:rPr>
            </a:b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err="1">
                <a:solidFill>
                  <a:srgbClr val="0033B3"/>
                </a:solidFill>
                <a:latin typeface="Menlo" panose="020B0609030804020204" pitchFamily="49" charset="0"/>
                <a:ea typeface="Menlo" panose="020B0609030804020204" pitchFamily="49" charset="0"/>
                <a:cs typeface="Menlo" panose="020B0609030804020204" pitchFamily="49" charset="0"/>
              </a:rPr>
              <a:t>def</a:t>
            </a:r>
            <a:r>
              <a:rPr lang="nl-NL" sz="1600" b="1" dirty="0">
                <a:solidFill>
                  <a:srgbClr val="0033B3"/>
                </a:solidFill>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f</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(name):</a:t>
            </a: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0080"/>
                </a:solidFill>
                <a:latin typeface="Menlo" panose="020B0609030804020204" pitchFamily="49" charset="0"/>
                <a:ea typeface="Menlo" panose="020B0609030804020204" pitchFamily="49" charset="0"/>
                <a:cs typeface="Menlo" panose="020B0609030804020204" pitchFamily="49" charset="0"/>
              </a:rPr>
              <a:t>print</a:t>
            </a:r>
            <a:r>
              <a:rPr lang="nl-NL" sz="1600" b="1" dirty="0">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8080"/>
                </a:solidFill>
                <a:latin typeface="Menlo" panose="020B0609030804020204" pitchFamily="49" charset="0"/>
                <a:ea typeface="Menlo" panose="020B0609030804020204" pitchFamily="49" charset="0"/>
                <a:cs typeface="Menlo" panose="020B0609030804020204" pitchFamily="49" charset="0"/>
              </a:rPr>
              <a:t>hello</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 name)</a:t>
            </a:r>
            <a:br>
              <a:rPr lang="nl-NL" sz="1600" b="1" dirty="0">
                <a:latin typeface="Menlo" panose="020B0609030804020204" pitchFamily="49" charset="0"/>
                <a:ea typeface="Menlo" panose="020B0609030804020204" pitchFamily="49" charset="0"/>
                <a:cs typeface="Menlo" panose="020B0609030804020204" pitchFamily="49" charset="0"/>
              </a:rPr>
            </a:b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err="1">
                <a:solidFill>
                  <a:srgbClr val="0033B3"/>
                </a:solidFill>
                <a:latin typeface="Menlo" panose="020B0609030804020204" pitchFamily="49" charset="0"/>
                <a:ea typeface="Menlo" panose="020B0609030804020204" pitchFamily="49" charset="0"/>
                <a:cs typeface="Menlo" panose="020B0609030804020204" pitchFamily="49" charset="0"/>
              </a:rPr>
              <a:t>if</a:t>
            </a:r>
            <a:r>
              <a:rPr lang="nl-NL" sz="1600" b="1" dirty="0">
                <a:solidFill>
                  <a:srgbClr val="0033B3"/>
                </a:solidFill>
                <a:latin typeface="Menlo" panose="020B0609030804020204" pitchFamily="49" charset="0"/>
                <a:ea typeface="Menlo" panose="020B0609030804020204" pitchFamily="49" charset="0"/>
                <a:cs typeface="Menlo" panose="020B0609030804020204" pitchFamily="49" charset="0"/>
              </a:rPr>
              <a:t> </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__name__ == </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'__</a:t>
            </a:r>
            <a:r>
              <a:rPr lang="nl-NL" sz="1600" b="1" dirty="0" err="1">
                <a:solidFill>
                  <a:srgbClr val="008080"/>
                </a:solidFill>
                <a:latin typeface="Menlo" panose="020B0609030804020204" pitchFamily="49" charset="0"/>
                <a:ea typeface="Menlo" panose="020B0609030804020204" pitchFamily="49" charset="0"/>
                <a:cs typeface="Menlo" panose="020B0609030804020204" pitchFamily="49" charset="0"/>
              </a:rPr>
              <a:t>main</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__'</a:t>
            </a:r>
            <a:r>
              <a:rPr lang="nl-NL" sz="1600" b="1" dirty="0">
                <a:latin typeface="Menlo" panose="020B0609030804020204" pitchFamily="49" charset="0"/>
                <a:ea typeface="Menlo" panose="020B0609030804020204" pitchFamily="49" charset="0"/>
                <a:cs typeface="Menlo" panose="020B0609030804020204" pitchFamily="49" charset="0"/>
              </a:rPr>
              <a:t>:</a:t>
            </a: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p = </a:t>
            </a:r>
            <a:r>
              <a:rPr lang="nl-NL" sz="1600" b="1" dirty="0" err="1">
                <a:solidFill>
                  <a:schemeClr val="tx1"/>
                </a:solidFill>
                <a:latin typeface="Menlo" panose="020B0609030804020204" pitchFamily="49" charset="0"/>
                <a:ea typeface="Menlo" panose="020B0609030804020204" pitchFamily="49" charset="0"/>
                <a:cs typeface="Menlo" panose="020B0609030804020204" pitchFamily="49" charset="0"/>
              </a:rPr>
              <a:t>Process</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660099"/>
                </a:solidFill>
                <a:latin typeface="Menlo" panose="020B0609030804020204" pitchFamily="49" charset="0"/>
                <a:ea typeface="Menlo" panose="020B0609030804020204" pitchFamily="49" charset="0"/>
                <a:cs typeface="Menlo" panose="020B0609030804020204" pitchFamily="49" charset="0"/>
              </a:rPr>
              <a:t>target</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=f,</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660099"/>
                </a:solidFill>
                <a:latin typeface="Menlo" panose="020B0609030804020204" pitchFamily="49" charset="0"/>
                <a:ea typeface="Menlo" panose="020B0609030804020204" pitchFamily="49" charset="0"/>
                <a:cs typeface="Menlo" panose="020B0609030804020204" pitchFamily="49" charset="0"/>
              </a:rPr>
              <a:t>args</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'bob'</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chemeClr val="tx1"/>
                </a:solidFill>
                <a:latin typeface="Menlo" panose="020B0609030804020204" pitchFamily="49" charset="0"/>
                <a:ea typeface="Menlo" panose="020B0609030804020204" pitchFamily="49" charset="0"/>
                <a:cs typeface="Menlo" panose="020B0609030804020204" pitchFamily="49" charset="0"/>
              </a:rPr>
              <a:t>p.start</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chemeClr val="tx1"/>
                </a:solidFill>
                <a:latin typeface="Menlo" panose="020B0609030804020204" pitchFamily="49" charset="0"/>
                <a:ea typeface="Menlo" panose="020B0609030804020204" pitchFamily="49" charset="0"/>
                <a:cs typeface="Menlo" panose="020B0609030804020204" pitchFamily="49" charset="0"/>
              </a:rPr>
              <a:t>p.join</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25151640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54D6BA-6972-F64C-B13D-AFA87D25ACF9}"/>
              </a:ext>
            </a:extLst>
          </p:cNvPr>
          <p:cNvSpPr>
            <a:spLocks noGrp="1"/>
          </p:cNvSpPr>
          <p:nvPr>
            <p:ph type="title"/>
          </p:nvPr>
        </p:nvSpPr>
        <p:spPr/>
        <p:txBody>
          <a:bodyPr/>
          <a:lstStyle/>
          <a:p>
            <a:r>
              <a:rPr lang="nl-NL" dirty="0" err="1"/>
              <a:t>logging</a:t>
            </a:r>
            <a:r>
              <a:rPr lang="nl-NL" dirty="0"/>
              <a:t> - </a:t>
            </a:r>
            <a:r>
              <a:rPr lang="nl-NL" dirty="0" err="1"/>
              <a:t>Logging</a:t>
            </a:r>
            <a:r>
              <a:rPr lang="nl-NL" dirty="0"/>
              <a:t> facility </a:t>
            </a:r>
            <a:r>
              <a:rPr lang="nl-NL" dirty="0" err="1"/>
              <a:t>for</a:t>
            </a:r>
            <a:r>
              <a:rPr lang="nl-NL" dirty="0"/>
              <a:t> Python</a:t>
            </a:r>
          </a:p>
        </p:txBody>
      </p:sp>
      <p:sp>
        <p:nvSpPr>
          <p:cNvPr id="3" name="Tijdelijke aanduiding voor inhoud 2">
            <a:extLst>
              <a:ext uri="{FF2B5EF4-FFF2-40B4-BE49-F238E27FC236}">
                <a16:creationId xmlns:a16="http://schemas.microsoft.com/office/drawing/2014/main" id="{BD3B9EE5-84CC-CC4E-9BEB-F4C74C147618}"/>
              </a:ext>
            </a:extLst>
          </p:cNvPr>
          <p:cNvSpPr>
            <a:spLocks noGrp="1"/>
          </p:cNvSpPr>
          <p:nvPr>
            <p:ph idx="1"/>
          </p:nvPr>
        </p:nvSpPr>
        <p:spPr/>
        <p:txBody>
          <a:bodyPr/>
          <a:lstStyle/>
          <a:p>
            <a:r>
              <a:rPr lang="nl-NL" dirty="0"/>
              <a:t>Setup </a:t>
            </a:r>
            <a:r>
              <a:rPr lang="nl-NL" dirty="0" err="1"/>
              <a:t>with</a:t>
            </a:r>
            <a:r>
              <a:rPr lang="nl-NL" dirty="0"/>
              <a:t> </a:t>
            </a:r>
            <a:r>
              <a:rPr lang="nl-NL" b="1" dirty="0" err="1"/>
              <a:t>basicConfig</a:t>
            </a:r>
            <a:endParaRPr lang="nl-NL" b="1" dirty="0"/>
          </a:p>
          <a:p>
            <a:r>
              <a:rPr lang="nl-NL" dirty="0" err="1"/>
              <a:t>Logging</a:t>
            </a:r>
            <a:r>
              <a:rPr lang="nl-NL" dirty="0"/>
              <a:t> Levels: DEBUG, INFO, WARNING, ERROR, CRITICAL</a:t>
            </a:r>
          </a:p>
        </p:txBody>
      </p:sp>
      <p:sp>
        <p:nvSpPr>
          <p:cNvPr id="5" name="Rechthoek 4">
            <a:extLst>
              <a:ext uri="{FF2B5EF4-FFF2-40B4-BE49-F238E27FC236}">
                <a16:creationId xmlns:a16="http://schemas.microsoft.com/office/drawing/2014/main" id="{F24FB9C7-57C0-0647-9504-DF6B4BDE0F98}"/>
              </a:ext>
            </a:extLst>
          </p:cNvPr>
          <p:cNvSpPr/>
          <p:nvPr/>
        </p:nvSpPr>
        <p:spPr>
          <a:xfrm>
            <a:off x="562385" y="3491805"/>
            <a:ext cx="8928991" cy="3693319"/>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logging</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logging.basicConfig</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filename</a:t>
            </a:r>
            <a:r>
              <a:rPr lang="nl-NL" b="1" dirty="0">
                <a:solidFill>
                  <a:srgbClr val="000000"/>
                </a:solidFill>
                <a:latin typeface="Menlo" panose="020B0609030804020204" pitchFamily="49" charset="0"/>
              </a:rPr>
              <a:t> = </a:t>
            </a:r>
            <a:r>
              <a:rPr lang="nl-NL" b="1" dirty="0">
                <a:solidFill>
                  <a:srgbClr val="0000FF"/>
                </a:solidFill>
                <a:latin typeface="Menlo" panose="020B0609030804020204" pitchFamily="49" charset="0"/>
              </a:rPr>
              <a:t>None</a:t>
            </a:r>
            <a:r>
              <a:rPr lang="nl-NL" b="1" dirty="0">
                <a:solidFill>
                  <a:srgbClr val="000000"/>
                </a:solidFill>
                <a:latin typeface="Menlo" panose="020B0609030804020204" pitchFamily="49" charset="0"/>
              </a:rPr>
              <a:t>, </a:t>
            </a:r>
            <a:r>
              <a:rPr lang="nl-NL" b="1" dirty="0">
                <a:solidFill>
                  <a:srgbClr val="008000"/>
                </a:solidFill>
                <a:latin typeface="Menlo" panose="020B0609030804020204" pitchFamily="49" charset="0"/>
              </a:rPr>
              <a:t># or </a:t>
            </a:r>
            <a:r>
              <a:rPr lang="nl-NL" b="1" dirty="0" err="1">
                <a:solidFill>
                  <a:srgbClr val="008000"/>
                </a:solidFill>
                <a:latin typeface="Menlo" panose="020B0609030804020204" pitchFamily="49" charset="0"/>
              </a:rPr>
              <a:t>to</a:t>
            </a:r>
            <a:r>
              <a:rPr lang="nl-NL" b="1" dirty="0">
                <a:solidFill>
                  <a:srgbClr val="008000"/>
                </a:solidFill>
                <a:latin typeface="Menlo" panose="020B0609030804020204" pitchFamily="49" charset="0"/>
              </a:rPr>
              <a:t> a file '</a:t>
            </a:r>
            <a:r>
              <a:rPr lang="nl-NL" b="1" dirty="0" err="1">
                <a:solidFill>
                  <a:srgbClr val="008000"/>
                </a:solidFill>
                <a:latin typeface="Menlo" panose="020B0609030804020204" pitchFamily="49" charset="0"/>
              </a:rPr>
              <a:t>example.log</a:t>
            </a:r>
            <a:r>
              <a:rPr lang="nl-NL" b="1" dirty="0">
                <a:solidFill>
                  <a:srgbClr val="008000"/>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    level = </a:t>
            </a:r>
            <a:r>
              <a:rPr lang="nl-NL" b="1" dirty="0" err="1">
                <a:solidFill>
                  <a:srgbClr val="000000"/>
                </a:solidFill>
                <a:latin typeface="Menlo" panose="020B0609030804020204" pitchFamily="49" charset="0"/>
              </a:rPr>
              <a:t>logging.ERROR</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format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asctime</a:t>
            </a:r>
            <a:r>
              <a:rPr lang="nl-NL" b="1" dirty="0">
                <a:solidFill>
                  <a:srgbClr val="A31515"/>
                </a:solidFill>
                <a:latin typeface="Menlo" panose="020B0609030804020204" pitchFamily="49" charset="0"/>
              </a:rPr>
              <a:t>)s.%(</a:t>
            </a:r>
            <a:r>
              <a:rPr lang="nl-NL" b="1" dirty="0" err="1">
                <a:solidFill>
                  <a:srgbClr val="A31515"/>
                </a:solidFill>
                <a:latin typeface="Menlo" panose="020B0609030804020204" pitchFamily="49" charset="0"/>
              </a:rPr>
              <a:t>msecs</a:t>
            </a:r>
            <a:r>
              <a:rPr lang="nl-NL" b="1" dirty="0">
                <a:solidFill>
                  <a:srgbClr val="A31515"/>
                </a:solidFill>
                <a:latin typeface="Menlo" panose="020B0609030804020204" pitchFamily="49" charset="0"/>
              </a:rPr>
              <a:t>)03d - %(</a:t>
            </a:r>
            <a:r>
              <a:rPr lang="nl-NL" b="1" dirty="0" err="1">
                <a:solidFill>
                  <a:srgbClr val="A31515"/>
                </a:solidFill>
                <a:latin typeface="Menlo" panose="020B0609030804020204" pitchFamily="49" charset="0"/>
              </a:rPr>
              <a:t>message</a:t>
            </a:r>
            <a:r>
              <a:rPr lang="nl-NL" b="1" dirty="0">
                <a:solidFill>
                  <a:srgbClr val="A31515"/>
                </a:solidFill>
                <a:latin typeface="Menlo" panose="020B0609030804020204" pitchFamily="49" charset="0"/>
              </a:rPr>
              <a:t>)s'</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datefmt</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'%Y-%m-%</a:t>
            </a:r>
            <a:r>
              <a:rPr lang="nl-NL" b="1" dirty="0" err="1">
                <a:solidFill>
                  <a:srgbClr val="A31515"/>
                </a:solidFill>
                <a:latin typeface="Menlo" panose="020B0609030804020204" pitchFamily="49" charset="0"/>
              </a:rPr>
              <a:t>dT%H</a:t>
            </a:r>
            <a:r>
              <a:rPr lang="nl-NL" b="1" dirty="0">
                <a:solidFill>
                  <a:srgbClr val="A31515"/>
                </a:solidFill>
                <a:latin typeface="Menlo" panose="020B0609030804020204" pitchFamily="49" charset="0"/>
              </a:rPr>
              <a:t>:%M:%S'</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logging.debug</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This</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message</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should</a:t>
            </a:r>
            <a:r>
              <a:rPr lang="nl-NL" b="1" dirty="0">
                <a:solidFill>
                  <a:srgbClr val="A31515"/>
                </a:solidFill>
                <a:latin typeface="Menlo" panose="020B0609030804020204" pitchFamily="49" charset="0"/>
              </a:rPr>
              <a:t> go </a:t>
            </a:r>
            <a:r>
              <a:rPr lang="nl-NL" b="1" dirty="0" err="1">
                <a:solidFill>
                  <a:srgbClr val="A31515"/>
                </a:solidFill>
                <a:latin typeface="Menlo" panose="020B0609030804020204" pitchFamily="49" charset="0"/>
              </a:rPr>
              <a:t>to</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the</a:t>
            </a:r>
            <a:r>
              <a:rPr lang="nl-NL" b="1" dirty="0">
                <a:solidFill>
                  <a:srgbClr val="A31515"/>
                </a:solidFill>
                <a:latin typeface="Menlo" panose="020B0609030804020204" pitchFamily="49" charset="0"/>
              </a:rPr>
              <a:t> log file'</a:t>
            </a:r>
            <a:r>
              <a:rPr lang="nl-NL" b="1" dirty="0">
                <a:solidFill>
                  <a:srgbClr val="000000"/>
                </a:solidFill>
                <a:latin typeface="Menlo" panose="020B0609030804020204" pitchFamily="49" charset="0"/>
              </a:rPr>
              <a:t>)</a:t>
            </a:r>
          </a:p>
          <a:p>
            <a:r>
              <a:rPr lang="nl-NL" b="1" dirty="0" err="1">
                <a:solidFill>
                  <a:srgbClr val="000000"/>
                </a:solidFill>
                <a:latin typeface="Menlo" panose="020B0609030804020204" pitchFamily="49" charset="0"/>
              </a:rPr>
              <a:t>logging.info</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So</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should</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this</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err="1">
                <a:solidFill>
                  <a:srgbClr val="000000"/>
                </a:solidFill>
                <a:latin typeface="Menlo" panose="020B0609030804020204" pitchFamily="49" charset="0"/>
              </a:rPr>
              <a:t>logging.warning</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And</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this</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too</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logging.error</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'Watch out!'</a:t>
            </a:r>
            <a:r>
              <a:rPr lang="nl-NL" b="1" dirty="0">
                <a:solidFill>
                  <a:srgbClr val="000000"/>
                </a:solidFill>
                <a:latin typeface="Menlo" panose="020B0609030804020204" pitchFamily="49" charset="0"/>
              </a:rPr>
              <a:t>)</a:t>
            </a:r>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logging.critical</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'ERROR!!!!!'</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7171458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D24843-6020-784A-8C50-541B5938FF6C}"/>
              </a:ext>
            </a:extLst>
          </p:cNvPr>
          <p:cNvSpPr>
            <a:spLocks noGrp="1"/>
          </p:cNvSpPr>
          <p:nvPr>
            <p:ph type="title"/>
          </p:nvPr>
        </p:nvSpPr>
        <p:spPr/>
        <p:txBody>
          <a:bodyPr/>
          <a:lstStyle/>
          <a:p>
            <a:r>
              <a:rPr lang="nl-NL" dirty="0" err="1"/>
              <a:t>timeit</a:t>
            </a:r>
            <a:endParaRPr lang="nl-NL" dirty="0"/>
          </a:p>
        </p:txBody>
      </p:sp>
      <p:sp>
        <p:nvSpPr>
          <p:cNvPr id="3" name="Tijdelijke aanduiding voor inhoud 2">
            <a:extLst>
              <a:ext uri="{FF2B5EF4-FFF2-40B4-BE49-F238E27FC236}">
                <a16:creationId xmlns:a16="http://schemas.microsoft.com/office/drawing/2014/main" id="{3731FE7A-6CF1-9A42-8950-78D0365B0976}"/>
              </a:ext>
            </a:extLst>
          </p:cNvPr>
          <p:cNvSpPr>
            <a:spLocks noGrp="1"/>
          </p:cNvSpPr>
          <p:nvPr>
            <p:ph idx="1"/>
          </p:nvPr>
        </p:nvSpPr>
        <p:spPr/>
        <p:txBody>
          <a:bodyPr/>
          <a:lstStyle/>
          <a:p>
            <a:r>
              <a:rPr lang="nl-NL" dirty="0" err="1"/>
              <a:t>Measure</a:t>
            </a:r>
            <a:r>
              <a:rPr lang="nl-NL" dirty="0"/>
              <a:t> </a:t>
            </a:r>
            <a:r>
              <a:rPr lang="nl-NL" dirty="0" err="1"/>
              <a:t>execution</a:t>
            </a:r>
            <a:r>
              <a:rPr lang="nl-NL" dirty="0"/>
              <a:t> time of small code snippets.</a:t>
            </a:r>
          </a:p>
        </p:txBody>
      </p:sp>
      <p:sp>
        <p:nvSpPr>
          <p:cNvPr id="6" name="Rechthoek 5">
            <a:extLst>
              <a:ext uri="{FF2B5EF4-FFF2-40B4-BE49-F238E27FC236}">
                <a16:creationId xmlns:a16="http://schemas.microsoft.com/office/drawing/2014/main" id="{B49A5975-95FD-744D-84B6-445FFBFD83D6}"/>
              </a:ext>
            </a:extLst>
          </p:cNvPr>
          <p:cNvSpPr/>
          <p:nvPr/>
        </p:nvSpPr>
        <p:spPr>
          <a:xfrm>
            <a:off x="563663" y="6039007"/>
            <a:ext cx="8928991" cy="1200329"/>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from</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timeit</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timeit</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timeit</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join</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str</a:t>
            </a:r>
            <a:r>
              <a:rPr lang="nl-NL" b="1" dirty="0">
                <a:solidFill>
                  <a:srgbClr val="A31515"/>
                </a:solidFill>
                <a:latin typeface="Menlo" panose="020B0609030804020204" pitchFamily="49" charset="0"/>
              </a:rPr>
              <a:t>(n) </a:t>
            </a:r>
            <a:r>
              <a:rPr lang="nl-NL" b="1" dirty="0" err="1">
                <a:solidFill>
                  <a:srgbClr val="A31515"/>
                </a:solidFill>
                <a:latin typeface="Menlo" panose="020B0609030804020204" pitchFamily="49" charset="0"/>
              </a:rPr>
              <a:t>for</a:t>
            </a:r>
            <a:r>
              <a:rPr lang="nl-NL" b="1" dirty="0">
                <a:solidFill>
                  <a:srgbClr val="A31515"/>
                </a:solidFill>
                <a:latin typeface="Menlo" panose="020B0609030804020204" pitchFamily="49" charset="0"/>
              </a:rPr>
              <a:t> n in range(100))'</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number</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10000</a:t>
            </a:r>
            <a:r>
              <a:rPr lang="nl-NL" b="1" dirty="0">
                <a:solidFill>
                  <a:srgbClr val="000000"/>
                </a:solidFill>
                <a:latin typeface="Menlo" panose="020B0609030804020204" pitchFamily="49" charset="0"/>
              </a:rPr>
              <a:t>)</a:t>
            </a:r>
          </a:p>
          <a:p>
            <a:r>
              <a:rPr lang="nl-NL" b="1" dirty="0" err="1">
                <a:solidFill>
                  <a:srgbClr val="000000"/>
                </a:solidFill>
                <a:latin typeface="Menlo" panose="020B0609030804020204" pitchFamily="49" charset="0"/>
              </a:rPr>
              <a:t>timeit</a:t>
            </a:r>
            <a:r>
              <a:rPr lang="nl-NL" b="1" dirty="0">
                <a:solidFill>
                  <a:srgbClr val="000000"/>
                </a:solidFill>
                <a:latin typeface="Menlo" panose="020B0609030804020204" pitchFamily="49" charset="0"/>
              </a:rPr>
              <a:t>(</a:t>
            </a:r>
            <a:r>
              <a:rPr lang="nl-NL" b="1" dirty="0" err="1">
                <a:solidFill>
                  <a:srgbClr val="0000FF"/>
                </a:solidFill>
                <a:latin typeface="Menlo" panose="020B0609030804020204" pitchFamily="49" charset="0"/>
              </a:rPr>
              <a:t>lambda</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join</a:t>
            </a:r>
            <a:r>
              <a:rPr lang="nl-NL" b="1" dirty="0">
                <a:solidFill>
                  <a:srgbClr val="000000"/>
                </a:solidFill>
                <a:latin typeface="Menlo" panose="020B0609030804020204" pitchFamily="49" charset="0"/>
              </a:rPr>
              <a:t>(map(</a:t>
            </a:r>
            <a:r>
              <a:rPr lang="nl-NL" b="1" dirty="0" err="1">
                <a:solidFill>
                  <a:srgbClr val="000000"/>
                </a:solidFill>
                <a:latin typeface="Menlo" panose="020B0609030804020204" pitchFamily="49" charset="0"/>
              </a:rPr>
              <a:t>str</a:t>
            </a:r>
            <a:r>
              <a:rPr lang="nl-NL" b="1" dirty="0">
                <a:solidFill>
                  <a:srgbClr val="000000"/>
                </a:solidFill>
                <a:latin typeface="Menlo" panose="020B0609030804020204" pitchFamily="49" charset="0"/>
              </a:rPr>
              <a:t>, range(</a:t>
            </a:r>
            <a:r>
              <a:rPr lang="nl-NL" b="1" dirty="0">
                <a:solidFill>
                  <a:srgbClr val="098658"/>
                </a:solidFill>
                <a:latin typeface="Menlo" panose="020B0609030804020204" pitchFamily="49" charset="0"/>
              </a:rPr>
              <a:t>100</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number</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10000</a:t>
            </a:r>
            <a:r>
              <a:rPr lang="nl-NL"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25410099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D26A51-4655-E548-AE29-A1552A1A2BFD}"/>
              </a:ext>
            </a:extLst>
          </p:cNvPr>
          <p:cNvSpPr>
            <a:spLocks noGrp="1"/>
          </p:cNvSpPr>
          <p:nvPr>
            <p:ph type="title"/>
          </p:nvPr>
        </p:nvSpPr>
        <p:spPr/>
        <p:txBody>
          <a:bodyPr/>
          <a:lstStyle/>
          <a:p>
            <a:r>
              <a:rPr lang="nl-NL" dirty="0"/>
              <a:t>zipfile</a:t>
            </a:r>
          </a:p>
        </p:txBody>
      </p:sp>
      <p:sp>
        <p:nvSpPr>
          <p:cNvPr id="3" name="Tijdelijke aanduiding voor inhoud 2">
            <a:extLst>
              <a:ext uri="{FF2B5EF4-FFF2-40B4-BE49-F238E27FC236}">
                <a16:creationId xmlns:a16="http://schemas.microsoft.com/office/drawing/2014/main" id="{D85040AA-54BB-9B4C-8C44-F87790770CAF}"/>
              </a:ext>
            </a:extLst>
          </p:cNvPr>
          <p:cNvSpPr>
            <a:spLocks noGrp="1"/>
          </p:cNvSpPr>
          <p:nvPr>
            <p:ph idx="1"/>
          </p:nvPr>
        </p:nvSpPr>
        <p:spPr/>
        <p:txBody>
          <a:bodyPr/>
          <a:lstStyle/>
          <a:p>
            <a:r>
              <a:rPr lang="nl-NL" dirty="0"/>
              <a:t>The ZIP file format is a common </a:t>
            </a:r>
            <a:r>
              <a:rPr lang="nl-NL" dirty="0" err="1"/>
              <a:t>archive</a:t>
            </a:r>
            <a:r>
              <a:rPr lang="nl-NL" dirty="0"/>
              <a:t> </a:t>
            </a:r>
            <a:r>
              <a:rPr lang="nl-NL" dirty="0" err="1"/>
              <a:t>and</a:t>
            </a:r>
            <a:r>
              <a:rPr lang="nl-NL" dirty="0"/>
              <a:t> </a:t>
            </a:r>
            <a:r>
              <a:rPr lang="nl-NL" dirty="0" err="1"/>
              <a:t>compression</a:t>
            </a:r>
            <a:r>
              <a:rPr lang="nl-NL" dirty="0"/>
              <a:t> standard. </a:t>
            </a:r>
            <a:r>
              <a:rPr lang="nl-NL" dirty="0" err="1"/>
              <a:t>This</a:t>
            </a:r>
            <a:r>
              <a:rPr lang="nl-NL" dirty="0"/>
              <a:t> module </a:t>
            </a:r>
            <a:r>
              <a:rPr lang="nl-NL" dirty="0" err="1"/>
              <a:t>provides</a:t>
            </a:r>
            <a:r>
              <a:rPr lang="nl-NL" dirty="0"/>
              <a:t> tools </a:t>
            </a:r>
            <a:r>
              <a:rPr lang="nl-NL" dirty="0" err="1"/>
              <a:t>to</a:t>
            </a:r>
            <a:r>
              <a:rPr lang="nl-NL" dirty="0"/>
              <a:t> </a:t>
            </a:r>
            <a:r>
              <a:rPr lang="nl-NL" dirty="0" err="1"/>
              <a:t>create</a:t>
            </a:r>
            <a:r>
              <a:rPr lang="nl-NL" dirty="0"/>
              <a:t>, </a:t>
            </a:r>
            <a:r>
              <a:rPr lang="nl-NL" dirty="0" err="1"/>
              <a:t>read</a:t>
            </a:r>
            <a:r>
              <a:rPr lang="nl-NL" dirty="0"/>
              <a:t>, </a:t>
            </a:r>
            <a:r>
              <a:rPr lang="nl-NL" dirty="0" err="1"/>
              <a:t>write</a:t>
            </a:r>
            <a:r>
              <a:rPr lang="nl-NL" dirty="0"/>
              <a:t>, append, </a:t>
            </a:r>
            <a:r>
              <a:rPr lang="nl-NL" dirty="0" err="1"/>
              <a:t>and</a:t>
            </a:r>
            <a:r>
              <a:rPr lang="nl-NL" dirty="0"/>
              <a:t> list a ZIP file.</a:t>
            </a:r>
          </a:p>
        </p:txBody>
      </p:sp>
      <p:sp>
        <p:nvSpPr>
          <p:cNvPr id="8" name="Rechthoek 7">
            <a:extLst>
              <a:ext uri="{FF2B5EF4-FFF2-40B4-BE49-F238E27FC236}">
                <a16:creationId xmlns:a16="http://schemas.microsoft.com/office/drawing/2014/main" id="{2BAF7633-3EBF-254D-AF07-23EAF0518A2A}"/>
              </a:ext>
            </a:extLst>
          </p:cNvPr>
          <p:cNvSpPr/>
          <p:nvPr/>
        </p:nvSpPr>
        <p:spPr>
          <a:xfrm>
            <a:off x="575529" y="3851845"/>
            <a:ext cx="8929277" cy="3416320"/>
          </a:xfrm>
          <a:prstGeom prst="rect">
            <a:avLst/>
          </a:prstGeom>
          <a:solidFill>
            <a:schemeClr val="bg1">
              <a:lumMod val="85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zipfile</a:t>
            </a:r>
          </a:p>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pandas</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pd</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zipfile.ZipFile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FinalExam.zip</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z</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z.open</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AdvWorksCusts.csv</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df_Customers</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pd.read_csv</a:t>
            </a:r>
            <a:r>
              <a:rPr lang="nl-NL" b="1" dirty="0">
                <a:solidFill>
                  <a:srgbClr val="000000"/>
                </a:solidFill>
                <a:latin typeface="Menlo" panose="020B0609030804020204" pitchFamily="49" charset="0"/>
              </a:rPr>
              <a:t>(f)</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z.open</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AW_AveMonthSpend.csv</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df_AveMonthSpend</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pd.read_csv</a:t>
            </a:r>
            <a:r>
              <a:rPr lang="nl-NL" b="1" dirty="0">
                <a:solidFill>
                  <a:srgbClr val="000000"/>
                </a:solidFill>
                <a:latin typeface="Menlo" panose="020B0609030804020204" pitchFamily="49" charset="0"/>
              </a:rPr>
              <a:t>(f)</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z.open</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AW_BikeBuyer.csv</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df_BikeBuyer</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pd.read_csv</a:t>
            </a:r>
            <a:r>
              <a:rPr lang="nl-NL" b="1" dirty="0">
                <a:solidFill>
                  <a:srgbClr val="000000"/>
                </a:solidFill>
                <a:latin typeface="Menlo" panose="020B0609030804020204" pitchFamily="49" charset="0"/>
              </a:rPr>
              <a:t>(f)</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8876736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D9672E-659C-CF4A-AA94-F57E35239D02}"/>
              </a:ext>
            </a:extLst>
          </p:cNvPr>
          <p:cNvSpPr>
            <a:spLocks noGrp="1"/>
          </p:cNvSpPr>
          <p:nvPr>
            <p:ph type="title"/>
          </p:nvPr>
        </p:nvSpPr>
        <p:spPr/>
        <p:txBody>
          <a:bodyPr/>
          <a:lstStyle/>
          <a:p>
            <a:r>
              <a:rPr lang="nl-NL" dirty="0" err="1"/>
              <a:t>tarfile</a:t>
            </a:r>
            <a:endParaRPr lang="nl-NL" dirty="0"/>
          </a:p>
        </p:txBody>
      </p:sp>
      <p:sp>
        <p:nvSpPr>
          <p:cNvPr id="3" name="Tijdelijke aanduiding voor inhoud 2">
            <a:extLst>
              <a:ext uri="{FF2B5EF4-FFF2-40B4-BE49-F238E27FC236}">
                <a16:creationId xmlns:a16="http://schemas.microsoft.com/office/drawing/2014/main" id="{89B8A154-7C52-1849-84DF-551308281CC3}"/>
              </a:ext>
            </a:extLst>
          </p:cNvPr>
          <p:cNvSpPr>
            <a:spLocks noGrp="1"/>
          </p:cNvSpPr>
          <p:nvPr>
            <p:ph idx="1"/>
          </p:nvPr>
        </p:nvSpPr>
        <p:spPr/>
        <p:txBody>
          <a:bodyPr/>
          <a:lstStyle/>
          <a:p>
            <a:r>
              <a:rPr lang="nl-NL" dirty="0"/>
              <a:t>The tarfile module </a:t>
            </a:r>
            <a:r>
              <a:rPr lang="nl-NL" dirty="0" err="1"/>
              <a:t>makes</a:t>
            </a:r>
            <a:r>
              <a:rPr lang="nl-NL" dirty="0"/>
              <a:t> </a:t>
            </a:r>
            <a:r>
              <a:rPr lang="nl-NL" dirty="0" err="1"/>
              <a:t>it</a:t>
            </a:r>
            <a:r>
              <a:rPr lang="nl-NL" dirty="0"/>
              <a:t> </a:t>
            </a:r>
            <a:r>
              <a:rPr lang="nl-NL" dirty="0" err="1"/>
              <a:t>possible</a:t>
            </a:r>
            <a:r>
              <a:rPr lang="nl-NL" dirty="0"/>
              <a:t> </a:t>
            </a:r>
            <a:r>
              <a:rPr lang="nl-NL" dirty="0" err="1"/>
              <a:t>to</a:t>
            </a:r>
            <a:r>
              <a:rPr lang="nl-NL" dirty="0"/>
              <a:t> </a:t>
            </a:r>
            <a:r>
              <a:rPr lang="nl-NL" dirty="0" err="1"/>
              <a:t>read</a:t>
            </a:r>
            <a:r>
              <a:rPr lang="nl-NL" dirty="0"/>
              <a:t> </a:t>
            </a:r>
            <a:r>
              <a:rPr lang="nl-NL" dirty="0" err="1"/>
              <a:t>and</a:t>
            </a:r>
            <a:r>
              <a:rPr lang="nl-NL" dirty="0"/>
              <a:t> </a:t>
            </a:r>
            <a:r>
              <a:rPr lang="nl-NL" dirty="0" err="1"/>
              <a:t>write</a:t>
            </a:r>
            <a:r>
              <a:rPr lang="nl-NL" dirty="0"/>
              <a:t> </a:t>
            </a:r>
            <a:r>
              <a:rPr lang="nl-NL" dirty="0" err="1"/>
              <a:t>tar</a:t>
            </a:r>
            <a:r>
              <a:rPr lang="nl-NL" dirty="0"/>
              <a:t> </a:t>
            </a:r>
            <a:r>
              <a:rPr lang="nl-NL" dirty="0" err="1"/>
              <a:t>archives</a:t>
            </a:r>
            <a:r>
              <a:rPr lang="nl-NL" dirty="0"/>
              <a:t>, </a:t>
            </a:r>
            <a:r>
              <a:rPr lang="nl-NL" dirty="0" err="1"/>
              <a:t>including</a:t>
            </a:r>
            <a:r>
              <a:rPr lang="nl-NL" dirty="0"/>
              <a:t> </a:t>
            </a:r>
            <a:r>
              <a:rPr lang="nl-NL" dirty="0" err="1"/>
              <a:t>those</a:t>
            </a:r>
            <a:r>
              <a:rPr lang="nl-NL" dirty="0"/>
              <a:t> </a:t>
            </a:r>
            <a:r>
              <a:rPr lang="nl-NL" dirty="0" err="1"/>
              <a:t>using</a:t>
            </a:r>
            <a:r>
              <a:rPr lang="nl-NL" dirty="0"/>
              <a:t> </a:t>
            </a:r>
            <a:r>
              <a:rPr lang="nl-NL" dirty="0" err="1"/>
              <a:t>gzip</a:t>
            </a:r>
            <a:r>
              <a:rPr lang="nl-NL" dirty="0"/>
              <a:t>, bz2 </a:t>
            </a:r>
            <a:r>
              <a:rPr lang="nl-NL" dirty="0" err="1"/>
              <a:t>and</a:t>
            </a:r>
            <a:r>
              <a:rPr lang="nl-NL" dirty="0"/>
              <a:t> </a:t>
            </a:r>
            <a:r>
              <a:rPr lang="nl-NL" dirty="0" err="1"/>
              <a:t>lzma</a:t>
            </a:r>
            <a:r>
              <a:rPr lang="nl-NL" dirty="0"/>
              <a:t> </a:t>
            </a:r>
            <a:r>
              <a:rPr lang="nl-NL" dirty="0" err="1"/>
              <a:t>compression</a:t>
            </a:r>
            <a:r>
              <a:rPr lang="nl-NL" dirty="0"/>
              <a:t>.</a:t>
            </a:r>
          </a:p>
        </p:txBody>
      </p:sp>
      <p:sp>
        <p:nvSpPr>
          <p:cNvPr id="5" name="Rechthoek 4">
            <a:extLst>
              <a:ext uri="{FF2B5EF4-FFF2-40B4-BE49-F238E27FC236}">
                <a16:creationId xmlns:a16="http://schemas.microsoft.com/office/drawing/2014/main" id="{11C33A3F-BAA1-F540-A796-1956C752C20A}"/>
              </a:ext>
            </a:extLst>
          </p:cNvPr>
          <p:cNvSpPr/>
          <p:nvPr/>
        </p:nvSpPr>
        <p:spPr>
          <a:xfrm>
            <a:off x="575815" y="5868069"/>
            <a:ext cx="8928991" cy="1323439"/>
          </a:xfrm>
          <a:prstGeom prst="rect">
            <a:avLst/>
          </a:prstGeom>
          <a:solidFill>
            <a:schemeClr val="bg1">
              <a:lumMod val="85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600" b="1" dirty="0">
                <a:solidFill>
                  <a:srgbClr val="0000FF"/>
                </a:solidFill>
                <a:latin typeface="Menlo" panose="020B0609030804020204" pitchFamily="49" charset="0"/>
              </a:rPr>
              <a:t>import</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tarfile</a:t>
            </a:r>
            <a:endParaRPr lang="nl-NL" sz="1600" b="1" dirty="0">
              <a:solidFill>
                <a:srgbClr val="000000"/>
              </a:solidFill>
              <a:latin typeface="Menlo" panose="020B0609030804020204" pitchFamily="49" charset="0"/>
            </a:endParaRPr>
          </a:p>
          <a:p>
            <a:br>
              <a:rPr lang="nl-NL" sz="1600" b="1" dirty="0">
                <a:solidFill>
                  <a:srgbClr val="000000"/>
                </a:solidFill>
                <a:latin typeface="Menlo" panose="020B0609030804020204" pitchFamily="49" charset="0"/>
              </a:rPr>
            </a:br>
            <a:r>
              <a:rPr lang="nl-NL" sz="1600" b="1" dirty="0">
                <a:solidFill>
                  <a:srgbClr val="000000"/>
                </a:solidFill>
                <a:latin typeface="Menlo" panose="020B0609030804020204" pitchFamily="49" charset="0"/>
              </a:rPr>
              <a:t>t = </a:t>
            </a:r>
            <a:r>
              <a:rPr lang="nl-NL" sz="1600" b="1" dirty="0" err="1">
                <a:solidFill>
                  <a:srgbClr val="000000"/>
                </a:solidFill>
                <a:latin typeface="Menlo" panose="020B0609030804020204" pitchFamily="49" charset="0"/>
              </a:rPr>
              <a:t>tarfile.open</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example.tar.gz</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 </a:t>
            </a:r>
            <a:r>
              <a:rPr lang="nl-NL" sz="1600" b="1" dirty="0">
                <a:solidFill>
                  <a:srgbClr val="A31515"/>
                </a:solidFill>
                <a:latin typeface="Menlo" panose="020B0609030804020204" pitchFamily="49" charset="0"/>
              </a:rPr>
              <a:t>'r'</a:t>
            </a:r>
            <a:r>
              <a:rPr lang="nl-NL" sz="1600" b="1" dirty="0">
                <a:solidFill>
                  <a:srgbClr val="000000"/>
                </a:solidFill>
                <a:latin typeface="Menlo" panose="020B0609030804020204" pitchFamily="49" charset="0"/>
              </a:rPr>
              <a:t>)</a:t>
            </a:r>
          </a:p>
          <a:p>
            <a:r>
              <a:rPr lang="nl-NL" sz="1600" b="1" dirty="0">
                <a:solidFill>
                  <a:srgbClr val="000000"/>
                </a:solidFill>
                <a:latin typeface="Menlo" panose="020B0609030804020204" pitchFamily="49" charset="0"/>
              </a:rPr>
              <a:t>print(</a:t>
            </a:r>
            <a:r>
              <a:rPr lang="nl-NL" sz="1600" b="1" dirty="0">
                <a:solidFill>
                  <a:srgbClr val="A31515"/>
                </a:solidFill>
                <a:latin typeface="Menlo" panose="020B0609030804020204" pitchFamily="49" charset="0"/>
              </a:rPr>
              <a:t>"Files in TAR file:"</a:t>
            </a:r>
            <a:r>
              <a:rPr lang="nl-NL" sz="1600" b="1" dirty="0">
                <a:solidFill>
                  <a:srgbClr val="000000"/>
                </a:solidFill>
                <a:latin typeface="Menlo" panose="020B0609030804020204" pitchFamily="49" charset="0"/>
              </a:rPr>
              <a:t>)</a:t>
            </a:r>
          </a:p>
          <a:p>
            <a:r>
              <a:rPr lang="nl-NL" sz="1600" b="1" dirty="0">
                <a:solidFill>
                  <a:srgbClr val="000000"/>
                </a:solidFill>
                <a:latin typeface="Menlo" panose="020B0609030804020204" pitchFamily="49" charset="0"/>
              </a:rPr>
              <a:t>print(</a:t>
            </a:r>
            <a:r>
              <a:rPr lang="nl-NL" sz="1600" b="1" dirty="0" err="1">
                <a:solidFill>
                  <a:srgbClr val="000000"/>
                </a:solidFill>
                <a:latin typeface="Menlo" panose="020B0609030804020204" pitchFamily="49" charset="0"/>
              </a:rPr>
              <a:t>t.getnames</a:t>
            </a:r>
            <a:r>
              <a:rPr lang="nl-NL" sz="1600" b="1" dirty="0">
                <a:solidFill>
                  <a:srgbClr val="000000"/>
                </a:solidFill>
                <a:latin typeface="Menlo" panose="020B0609030804020204" pitchFamily="49" charset="0"/>
              </a:rPr>
              <a:t>())</a:t>
            </a:r>
            <a:endParaRPr lang="nl-NL" sz="1600"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945320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EE4A76-94C4-155C-66C9-6F2764A35C16}"/>
              </a:ext>
            </a:extLst>
          </p:cNvPr>
          <p:cNvSpPr>
            <a:spLocks noGrp="1"/>
          </p:cNvSpPr>
          <p:nvPr>
            <p:ph type="title"/>
          </p:nvPr>
        </p:nvSpPr>
        <p:spPr/>
        <p:txBody>
          <a:bodyPr/>
          <a:lstStyle/>
          <a:p>
            <a:r>
              <a:rPr lang="nl-NL" dirty="0"/>
              <a:t>Democodes</a:t>
            </a:r>
          </a:p>
        </p:txBody>
      </p:sp>
      <p:sp>
        <p:nvSpPr>
          <p:cNvPr id="3" name="Tijdelijke aanduiding voor inhoud 2">
            <a:extLst>
              <a:ext uri="{FF2B5EF4-FFF2-40B4-BE49-F238E27FC236}">
                <a16:creationId xmlns:a16="http://schemas.microsoft.com/office/drawing/2014/main" id="{FF531E6F-5CFF-7C90-8DF7-F80C7D7170F6}"/>
              </a:ext>
            </a:extLst>
          </p:cNvPr>
          <p:cNvSpPr>
            <a:spLocks noGrp="1"/>
          </p:cNvSpPr>
          <p:nvPr>
            <p:ph idx="1"/>
          </p:nvPr>
        </p:nvSpPr>
        <p:spPr/>
        <p:txBody>
          <a:bodyPr/>
          <a:lstStyle/>
          <a:p>
            <a:r>
              <a:rPr lang="nl-NL" dirty="0"/>
              <a:t>DemoAsyncio.py</a:t>
            </a:r>
          </a:p>
          <a:p>
            <a:r>
              <a:rPr lang="nl-NL" dirty="0"/>
              <a:t>DemoDocstring.py</a:t>
            </a:r>
          </a:p>
          <a:p>
            <a:r>
              <a:rPr lang="nl-NL" dirty="0"/>
              <a:t>DemoDocstringPPT.py</a:t>
            </a:r>
          </a:p>
          <a:p>
            <a:r>
              <a:rPr lang="nl-NL" dirty="0"/>
              <a:t>DemoSubprocess.py</a:t>
            </a:r>
          </a:p>
          <a:p>
            <a:r>
              <a:rPr lang="nl-NL" dirty="0"/>
              <a:t>DemoThreading.py</a:t>
            </a:r>
          </a:p>
          <a:p>
            <a:endParaRPr lang="nl-NL" dirty="0"/>
          </a:p>
          <a:p>
            <a:endParaRPr lang="nl-NL" dirty="0"/>
          </a:p>
        </p:txBody>
      </p:sp>
    </p:spTree>
    <p:extLst>
      <p:ext uri="{BB962C8B-B14F-4D97-AF65-F5344CB8AC3E}">
        <p14:creationId xmlns:p14="http://schemas.microsoft.com/office/powerpoint/2010/main" val="1842299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44B03F-8463-9548-A073-914C8B4001ED}"/>
              </a:ext>
            </a:extLst>
          </p:cNvPr>
          <p:cNvSpPr>
            <a:spLocks noGrp="1"/>
          </p:cNvSpPr>
          <p:nvPr>
            <p:ph type="title"/>
          </p:nvPr>
        </p:nvSpPr>
        <p:spPr/>
        <p:txBody>
          <a:bodyPr/>
          <a:lstStyle/>
          <a:p>
            <a:r>
              <a:rPr lang="nl-NL" dirty="0"/>
              <a:t>Read a CSV file</a:t>
            </a:r>
          </a:p>
        </p:txBody>
      </p:sp>
      <p:sp>
        <p:nvSpPr>
          <p:cNvPr id="3" name="Tijdelijke aanduiding voor inhoud 2">
            <a:extLst>
              <a:ext uri="{FF2B5EF4-FFF2-40B4-BE49-F238E27FC236}">
                <a16:creationId xmlns:a16="http://schemas.microsoft.com/office/drawing/2014/main" id="{BCB947EE-7C7E-AB4D-8014-66946B1DCA9E}"/>
              </a:ext>
            </a:extLst>
          </p:cNvPr>
          <p:cNvSpPr>
            <a:spLocks noGrp="1"/>
          </p:cNvSpPr>
          <p:nvPr>
            <p:ph idx="1"/>
          </p:nvPr>
        </p:nvSpPr>
        <p:spPr/>
        <p:txBody>
          <a:bodyPr/>
          <a:lstStyle/>
          <a:p>
            <a:pPr marL="0" indent="0">
              <a:buNone/>
            </a:pPr>
            <a:r>
              <a:rPr lang="nl-NL" dirty="0"/>
              <a:t>Filter </a:t>
            </a:r>
            <a:r>
              <a:rPr lang="nl-NL" dirty="0" err="1"/>
              <a:t>lines</a:t>
            </a:r>
            <a:r>
              <a:rPr lang="nl-NL" dirty="0"/>
              <a:t> </a:t>
            </a:r>
            <a:r>
              <a:rPr lang="nl-NL" dirty="0" err="1"/>
              <a:t>from</a:t>
            </a:r>
            <a:r>
              <a:rPr lang="nl-NL" dirty="0"/>
              <a:t> a CSV file</a:t>
            </a:r>
          </a:p>
          <a:p>
            <a:pPr marL="0" indent="0">
              <a:buNone/>
            </a:pPr>
            <a:endParaRPr lang="nl-NL" dirty="0"/>
          </a:p>
          <a:p>
            <a:pPr marL="0" indent="0">
              <a:buNone/>
            </a:pPr>
            <a:r>
              <a:rPr lang="nl-NL" dirty="0"/>
              <a:t>Tips:</a:t>
            </a:r>
          </a:p>
          <a:p>
            <a:r>
              <a:rPr lang="nl-NL" dirty="0"/>
              <a:t>Get </a:t>
            </a:r>
            <a:r>
              <a:rPr lang="nl-NL" dirty="0" err="1"/>
              <a:t>the</a:t>
            </a:r>
            <a:r>
              <a:rPr lang="nl-NL" dirty="0"/>
              <a:t> ca-500.csv file</a:t>
            </a:r>
          </a:p>
          <a:p>
            <a:r>
              <a:rPr lang="nl-NL" dirty="0"/>
              <a:t>Open </a:t>
            </a:r>
            <a:r>
              <a:rPr lang="nl-NL" dirty="0" err="1"/>
              <a:t>the</a:t>
            </a:r>
            <a:r>
              <a:rPr lang="nl-NL" dirty="0"/>
              <a:t> file </a:t>
            </a:r>
            <a:r>
              <a:rPr lang="nl-NL" dirty="0" err="1"/>
              <a:t>within</a:t>
            </a:r>
            <a:r>
              <a:rPr lang="nl-NL" dirty="0"/>
              <a:t> a context manager </a:t>
            </a:r>
            <a:r>
              <a:rPr lang="nl-NL" dirty="0" err="1"/>
              <a:t>with</a:t>
            </a:r>
            <a:r>
              <a:rPr lang="nl-NL" dirty="0"/>
              <a:t> </a:t>
            </a:r>
            <a:r>
              <a:rPr lang="nl-NL" dirty="0" err="1"/>
              <a:t>the</a:t>
            </a:r>
            <a:r>
              <a:rPr lang="nl-NL" dirty="0"/>
              <a:t> </a:t>
            </a:r>
            <a:r>
              <a:rPr lang="nl-NL" dirty="0" err="1"/>
              <a:t>keyword</a:t>
            </a:r>
            <a:r>
              <a:rPr lang="nl-NL" dirty="0"/>
              <a:t> </a:t>
            </a:r>
            <a:r>
              <a:rPr lang="nl-NL" b="1" dirty="0" err="1"/>
              <a:t>with</a:t>
            </a:r>
            <a:endParaRPr lang="nl-NL" b="1" dirty="0"/>
          </a:p>
          <a:p>
            <a:r>
              <a:rPr lang="nl-NL" dirty="0"/>
              <a:t>Read </a:t>
            </a:r>
            <a:r>
              <a:rPr lang="nl-NL" dirty="0" err="1"/>
              <a:t>the</a:t>
            </a:r>
            <a:r>
              <a:rPr lang="nl-NL" dirty="0"/>
              <a:t> first line. The header.</a:t>
            </a:r>
          </a:p>
          <a:p>
            <a:r>
              <a:rPr lang="nl-NL" dirty="0"/>
              <a:t>In a </a:t>
            </a:r>
            <a:r>
              <a:rPr lang="nl-NL" dirty="0" err="1"/>
              <a:t>for</a:t>
            </a:r>
            <a:r>
              <a:rPr lang="nl-NL" dirty="0"/>
              <a:t> loop </a:t>
            </a:r>
            <a:r>
              <a:rPr lang="nl-NL" dirty="0" err="1"/>
              <a:t>through</a:t>
            </a:r>
            <a:r>
              <a:rPr lang="nl-NL" dirty="0"/>
              <a:t> </a:t>
            </a:r>
            <a:r>
              <a:rPr lang="nl-NL" dirty="0" err="1"/>
              <a:t>all</a:t>
            </a:r>
            <a:r>
              <a:rPr lang="nl-NL" dirty="0"/>
              <a:t> </a:t>
            </a:r>
            <a:r>
              <a:rPr lang="nl-NL" dirty="0" err="1"/>
              <a:t>lines</a:t>
            </a:r>
            <a:r>
              <a:rPr lang="nl-NL" dirty="0"/>
              <a:t>.</a:t>
            </a:r>
          </a:p>
          <a:p>
            <a:r>
              <a:rPr lang="nl-NL" dirty="0"/>
              <a:t>For </a:t>
            </a:r>
            <a:r>
              <a:rPr lang="nl-NL" dirty="0" err="1"/>
              <a:t>each</a:t>
            </a:r>
            <a:r>
              <a:rPr lang="nl-NL" dirty="0"/>
              <a:t> line strip </a:t>
            </a:r>
            <a:r>
              <a:rPr lang="nl-NL" dirty="0" err="1"/>
              <a:t>the</a:t>
            </a:r>
            <a:r>
              <a:rPr lang="nl-NL" dirty="0"/>
              <a:t> </a:t>
            </a:r>
            <a:r>
              <a:rPr lang="nl-NL" dirty="0" err="1"/>
              <a:t>newline</a:t>
            </a:r>
            <a:r>
              <a:rPr lang="nl-NL" dirty="0"/>
              <a:t> </a:t>
            </a:r>
            <a:r>
              <a:rPr lang="nl-NL" dirty="0" err="1"/>
              <a:t>character</a:t>
            </a:r>
            <a:r>
              <a:rPr lang="nl-NL" dirty="0"/>
              <a:t> </a:t>
            </a:r>
            <a:r>
              <a:rPr lang="nl-NL" dirty="0" err="1"/>
              <a:t>from</a:t>
            </a:r>
            <a:r>
              <a:rPr lang="nl-NL" dirty="0"/>
              <a:t> </a:t>
            </a:r>
            <a:r>
              <a:rPr lang="nl-NL" dirty="0" err="1"/>
              <a:t>the</a:t>
            </a:r>
            <a:r>
              <a:rPr lang="nl-NL" dirty="0"/>
              <a:t> end </a:t>
            </a:r>
            <a:r>
              <a:rPr lang="nl-NL" dirty="0" err="1"/>
              <a:t>with</a:t>
            </a:r>
            <a:r>
              <a:rPr lang="nl-NL" dirty="0"/>
              <a:t> </a:t>
            </a:r>
            <a:r>
              <a:rPr lang="nl-NL" b="1" dirty="0"/>
              <a:t>strip</a:t>
            </a:r>
          </a:p>
          <a:p>
            <a:r>
              <a:rPr lang="nl-NL" dirty="0"/>
              <a:t>Split </a:t>
            </a:r>
            <a:r>
              <a:rPr lang="nl-NL" dirty="0" err="1"/>
              <a:t>the</a:t>
            </a:r>
            <a:r>
              <a:rPr lang="nl-NL" dirty="0"/>
              <a:t> line </a:t>
            </a:r>
            <a:r>
              <a:rPr lang="nl-NL" dirty="0" err="1"/>
              <a:t>into</a:t>
            </a:r>
            <a:r>
              <a:rPr lang="nl-NL" dirty="0"/>
              <a:t> a list of </a:t>
            </a:r>
            <a:r>
              <a:rPr lang="nl-NL" dirty="0" err="1"/>
              <a:t>values</a:t>
            </a:r>
            <a:r>
              <a:rPr lang="nl-NL" dirty="0"/>
              <a:t> </a:t>
            </a:r>
            <a:r>
              <a:rPr lang="nl-NL" dirty="0" err="1"/>
              <a:t>with</a:t>
            </a:r>
            <a:r>
              <a:rPr lang="nl-NL" dirty="0"/>
              <a:t> </a:t>
            </a:r>
            <a:r>
              <a:rPr lang="nl-NL" b="1" dirty="0"/>
              <a:t>split</a:t>
            </a:r>
          </a:p>
          <a:p>
            <a:r>
              <a:rPr lang="nl-NL" dirty="0" err="1"/>
              <a:t>Only</a:t>
            </a:r>
            <a:r>
              <a:rPr lang="nl-NL" dirty="0"/>
              <a:t> select </a:t>
            </a:r>
            <a:r>
              <a:rPr lang="nl-NL" dirty="0" err="1"/>
              <a:t>lines</a:t>
            </a:r>
            <a:r>
              <a:rPr lang="nl-NL" dirty="0"/>
              <a:t> </a:t>
            </a:r>
            <a:r>
              <a:rPr lang="nl-NL" dirty="0" err="1"/>
              <a:t>with</a:t>
            </a:r>
            <a:r>
              <a:rPr lang="nl-NL" dirty="0"/>
              <a:t> </a:t>
            </a:r>
            <a:r>
              <a:rPr lang="nl-NL" dirty="0" err="1"/>
              <a:t>city</a:t>
            </a:r>
            <a:r>
              <a:rPr lang="nl-NL" dirty="0"/>
              <a:t> 'Montreal'</a:t>
            </a:r>
          </a:p>
          <a:p>
            <a:r>
              <a:rPr lang="nl-NL" dirty="0"/>
              <a:t>Print </a:t>
            </a:r>
            <a:r>
              <a:rPr lang="nl-NL" dirty="0" err="1"/>
              <a:t>firstname</a:t>
            </a:r>
            <a:r>
              <a:rPr lang="nl-NL" dirty="0"/>
              <a:t>, </a:t>
            </a:r>
            <a:r>
              <a:rPr lang="nl-NL" dirty="0" err="1"/>
              <a:t>lastname</a:t>
            </a:r>
            <a:r>
              <a:rPr lang="nl-NL" dirty="0"/>
              <a:t>, </a:t>
            </a:r>
            <a:r>
              <a:rPr lang="nl-NL" dirty="0" err="1"/>
              <a:t>city</a:t>
            </a:r>
            <a:r>
              <a:rPr lang="nl-NL" dirty="0"/>
              <a:t> </a:t>
            </a:r>
            <a:r>
              <a:rPr lang="nl-NL" dirty="0" err="1"/>
              <a:t>and</a:t>
            </a:r>
            <a:r>
              <a:rPr lang="nl-NL" dirty="0"/>
              <a:t> email</a:t>
            </a:r>
          </a:p>
          <a:p>
            <a:endParaRPr lang="nl-NL" dirty="0"/>
          </a:p>
        </p:txBody>
      </p:sp>
      <p:sp>
        <p:nvSpPr>
          <p:cNvPr id="4" name="Tekstvak 3">
            <a:extLst>
              <a:ext uri="{FF2B5EF4-FFF2-40B4-BE49-F238E27FC236}">
                <a16:creationId xmlns:a16="http://schemas.microsoft.com/office/drawing/2014/main" id="{D694A698-D135-A846-90D7-F996DD45FB11}"/>
              </a:ext>
            </a:extLst>
          </p:cNvPr>
          <p:cNvSpPr txBox="1"/>
          <p:nvPr/>
        </p:nvSpPr>
        <p:spPr>
          <a:xfrm>
            <a:off x="1943967" y="386318"/>
            <a:ext cx="2448272" cy="369332"/>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1</a:t>
            </a:r>
            <a:r>
              <a:rPr lang="nl-NL" dirty="0">
                <a:solidFill>
                  <a:schemeClr val="bg2">
                    <a:lumMod val="50000"/>
                  </a:schemeClr>
                </a:solidFill>
                <a:latin typeface="+mn-lt"/>
              </a:rPr>
              <a:t>.2</a:t>
            </a:r>
          </a:p>
        </p:txBody>
      </p:sp>
    </p:spTree>
    <p:extLst>
      <p:ext uri="{BB962C8B-B14F-4D97-AF65-F5344CB8AC3E}">
        <p14:creationId xmlns:p14="http://schemas.microsoft.com/office/powerpoint/2010/main" val="5031612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vert="horz" lIns="91440" tIns="45720" rIns="91440" bIns="45720" rtlCol="0" anchor="ctr">
            <a:normAutofit/>
          </a:bodyPr>
          <a:lstStyle/>
          <a:p>
            <a:r>
              <a:rPr lang="nl-NL" dirty="0"/>
              <a:t>GUI </a:t>
            </a:r>
            <a:r>
              <a:rPr lang="nl-NL" dirty="0" err="1"/>
              <a:t>Frameworks</a:t>
            </a:r>
            <a:endParaRPr lang="nl-NL" dirty="0"/>
          </a:p>
        </p:txBody>
      </p:sp>
      <p:sp>
        <p:nvSpPr>
          <p:cNvPr id="2" name="Tijdelijke aanduiding voor inhoud 1"/>
          <p:cNvSpPr>
            <a:spLocks noGrp="1"/>
          </p:cNvSpPr>
          <p:nvPr>
            <p:ph idx="1"/>
          </p:nvPr>
        </p:nvSpPr>
        <p:spPr>
          <a:xfrm>
            <a:off x="575816" y="2012414"/>
            <a:ext cx="9361039" cy="5439831"/>
          </a:xfrm>
        </p:spPr>
        <p:txBody>
          <a:bodyPr/>
          <a:lstStyle/>
          <a:p>
            <a:r>
              <a:rPr lang="nl-NL" b="1" dirty="0" err="1"/>
              <a:t>TkInter</a:t>
            </a:r>
            <a:r>
              <a:rPr lang="nl-NL" dirty="0"/>
              <a:t> - The traditional Python user interface </a:t>
            </a:r>
            <a:r>
              <a:rPr lang="nl-NL" dirty="0" err="1"/>
              <a:t>toolkit</a:t>
            </a:r>
            <a:r>
              <a:rPr lang="nl-NL" dirty="0"/>
              <a:t>. </a:t>
            </a:r>
          </a:p>
          <a:p>
            <a:endParaRPr lang="nl-NL" b="1" dirty="0"/>
          </a:p>
          <a:p>
            <a:r>
              <a:rPr lang="nl-NL" b="1" dirty="0" err="1"/>
              <a:t>PyQt</a:t>
            </a:r>
            <a:r>
              <a:rPr lang="nl-NL" dirty="0"/>
              <a:t> - </a:t>
            </a:r>
            <a:r>
              <a:rPr lang="nl-NL" dirty="0" err="1"/>
              <a:t>Bindings</a:t>
            </a:r>
            <a:r>
              <a:rPr lang="nl-NL" dirty="0"/>
              <a:t> </a:t>
            </a:r>
            <a:r>
              <a:rPr lang="nl-NL" dirty="0" err="1"/>
              <a:t>for</a:t>
            </a:r>
            <a:r>
              <a:rPr lang="nl-NL" dirty="0"/>
              <a:t> the cross-platform </a:t>
            </a:r>
            <a:r>
              <a:rPr lang="nl-NL" dirty="0" err="1"/>
              <a:t>Qt</a:t>
            </a:r>
            <a:r>
              <a:rPr lang="nl-NL" dirty="0"/>
              <a:t> </a:t>
            </a:r>
            <a:r>
              <a:rPr lang="nl-NL" dirty="0" err="1"/>
              <a:t>framework</a:t>
            </a:r>
            <a:r>
              <a:rPr lang="nl-NL" dirty="0"/>
              <a:t>.</a:t>
            </a:r>
          </a:p>
          <a:p>
            <a:r>
              <a:rPr lang="nl-NL" b="1" dirty="0" err="1"/>
              <a:t>PySide</a:t>
            </a:r>
            <a:r>
              <a:rPr lang="nl-NL" dirty="0"/>
              <a:t> - </a:t>
            </a:r>
            <a:r>
              <a:rPr lang="nl-NL" dirty="0" err="1"/>
              <a:t>PySide</a:t>
            </a:r>
            <a:r>
              <a:rPr lang="nl-NL" dirty="0"/>
              <a:t> is a </a:t>
            </a:r>
            <a:r>
              <a:rPr lang="nl-NL" dirty="0" err="1"/>
              <a:t>newer</a:t>
            </a:r>
            <a:r>
              <a:rPr lang="nl-NL" dirty="0"/>
              <a:t> binding </a:t>
            </a:r>
            <a:r>
              <a:rPr lang="nl-NL" dirty="0" err="1"/>
              <a:t>to</a:t>
            </a:r>
            <a:r>
              <a:rPr lang="nl-NL" dirty="0"/>
              <a:t> </a:t>
            </a:r>
            <a:r>
              <a:rPr lang="nl-NL" dirty="0" err="1"/>
              <a:t>the</a:t>
            </a:r>
            <a:r>
              <a:rPr lang="nl-NL" dirty="0"/>
              <a:t> </a:t>
            </a:r>
            <a:r>
              <a:rPr lang="nl-NL" dirty="0" err="1"/>
              <a:t>Qt</a:t>
            </a:r>
            <a:r>
              <a:rPr lang="nl-NL" dirty="0"/>
              <a:t> </a:t>
            </a:r>
            <a:r>
              <a:rPr lang="nl-NL" dirty="0" err="1"/>
              <a:t>toolkit</a:t>
            </a:r>
            <a:endParaRPr lang="nl-NL" dirty="0"/>
          </a:p>
          <a:p>
            <a:r>
              <a:rPr lang="nl-NL" b="1" dirty="0" err="1"/>
              <a:t>wxPython</a:t>
            </a:r>
            <a:r>
              <a:rPr lang="nl-NL" dirty="0"/>
              <a:t> - a cross-platform GUI </a:t>
            </a:r>
            <a:r>
              <a:rPr lang="nl-NL" dirty="0" err="1"/>
              <a:t>toolkit</a:t>
            </a:r>
            <a:r>
              <a:rPr lang="nl-NL" dirty="0"/>
              <a:t> </a:t>
            </a:r>
            <a:r>
              <a:rPr lang="nl-NL" dirty="0" err="1"/>
              <a:t>that</a:t>
            </a:r>
            <a:r>
              <a:rPr lang="nl-NL" dirty="0"/>
              <a:t> is built </a:t>
            </a:r>
            <a:r>
              <a:rPr lang="nl-NL" dirty="0" err="1"/>
              <a:t>around</a:t>
            </a:r>
            <a:r>
              <a:rPr lang="nl-NL" dirty="0"/>
              <a:t> </a:t>
            </a:r>
            <a:r>
              <a:rPr lang="nl-NL" dirty="0" err="1"/>
              <a:t>wxWidgets</a:t>
            </a:r>
            <a:r>
              <a:rPr lang="nl-NL" dirty="0"/>
              <a:t> </a:t>
            </a:r>
          </a:p>
          <a:p>
            <a:r>
              <a:rPr lang="nl-NL" b="1" dirty="0"/>
              <a:t>Win32Api</a:t>
            </a:r>
            <a:r>
              <a:rPr lang="nl-NL" dirty="0"/>
              <a:t> - native </a:t>
            </a:r>
            <a:r>
              <a:rPr lang="nl-NL" dirty="0" err="1"/>
              <a:t>window</a:t>
            </a:r>
            <a:r>
              <a:rPr lang="nl-NL" dirty="0"/>
              <a:t> </a:t>
            </a:r>
            <a:r>
              <a:rPr lang="nl-NL" dirty="0" err="1"/>
              <a:t>dialogs</a:t>
            </a:r>
            <a:endParaRPr lang="nl-NL" dirty="0"/>
          </a:p>
          <a:p>
            <a:r>
              <a:rPr lang="nl-NL" b="1" dirty="0" err="1"/>
              <a:t>PyMsgBox</a:t>
            </a:r>
            <a:endParaRPr lang="nl-NL" b="1" dirty="0"/>
          </a:p>
          <a:p>
            <a:pPr marL="0" indent="0">
              <a:buNone/>
            </a:pPr>
            <a:endParaRPr lang="nl-NL" dirty="0"/>
          </a:p>
        </p:txBody>
      </p:sp>
    </p:spTree>
    <p:extLst>
      <p:ext uri="{BB962C8B-B14F-4D97-AF65-F5344CB8AC3E}">
        <p14:creationId xmlns:p14="http://schemas.microsoft.com/office/powerpoint/2010/main" val="8728960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0185A089-6CA4-2044-9B11-F26A1B4ABE2D}"/>
              </a:ext>
            </a:extLst>
          </p:cNvPr>
          <p:cNvSpPr/>
          <p:nvPr/>
        </p:nvSpPr>
        <p:spPr>
          <a:xfrm>
            <a:off x="581944" y="3800646"/>
            <a:ext cx="8922863" cy="3416320"/>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tkinter</a:t>
            </a:r>
            <a:r>
              <a:rPr lang="nl-NL" b="1" dirty="0">
                <a:solidFill>
                  <a:srgbClr val="000000"/>
                </a:solidFill>
                <a:latin typeface="Menlo" panose="020B0609030804020204" pitchFamily="49" charset="0"/>
              </a:rPr>
              <a:t> as </a:t>
            </a:r>
            <a:r>
              <a:rPr lang="nl-NL" b="1" dirty="0" err="1">
                <a:solidFill>
                  <a:srgbClr val="000000"/>
                </a:solidFill>
                <a:latin typeface="Menlo" panose="020B0609030804020204" pitchFamily="49" charset="0"/>
              </a:rPr>
              <a:t>tk</a:t>
            </a:r>
            <a:endParaRPr lang="nl-NL" b="1" dirty="0">
              <a:solidFill>
                <a:srgbClr val="000000"/>
              </a:solidFill>
              <a:latin typeface="Menlo" panose="020B0609030804020204" pitchFamily="49" charset="0"/>
            </a:endParaRPr>
          </a:p>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tkMessageBox</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top = </a:t>
            </a:r>
            <a:r>
              <a:rPr lang="nl-NL" b="1" dirty="0" err="1">
                <a:solidFill>
                  <a:srgbClr val="000000"/>
                </a:solidFill>
                <a:latin typeface="Menlo" panose="020B0609030804020204" pitchFamily="49" charset="0"/>
              </a:rPr>
              <a:t>tk.Tk</a:t>
            </a:r>
            <a:r>
              <a:rPr lang="nl-NL" b="1" dirty="0">
                <a:solidFill>
                  <a:srgbClr val="000000"/>
                </a:solidFill>
                <a:latin typeface="Menlo" panose="020B0609030804020204" pitchFamily="49" charset="0"/>
              </a:rPr>
              <a:t>()</a:t>
            </a:r>
          </a:p>
          <a:p>
            <a:endParaRPr lang="nl-NL" b="1" dirty="0">
              <a:solidFill>
                <a:srgbClr val="000000"/>
              </a:solidFill>
              <a:latin typeface="Menlo" panose="020B0609030804020204" pitchFamily="49" charset="0"/>
            </a:endParaRPr>
          </a:p>
          <a:p>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hello</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tkMessageBox.showinfo</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"Say </a:t>
            </a:r>
            <a:r>
              <a:rPr lang="nl-NL" b="1" dirty="0" err="1">
                <a:solidFill>
                  <a:srgbClr val="A31515"/>
                </a:solidFill>
                <a:latin typeface="Menlo" panose="020B0609030804020204" pitchFamily="49" charset="0"/>
              </a:rPr>
              <a:t>Hello</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Hello</a:t>
            </a:r>
            <a:r>
              <a:rPr lang="nl-NL" b="1" dirty="0">
                <a:solidFill>
                  <a:srgbClr val="A31515"/>
                </a:solidFill>
                <a:latin typeface="Menlo" panose="020B0609030804020204" pitchFamily="49" charset="0"/>
              </a:rPr>
              <a:t> World"</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btn1 = </a:t>
            </a:r>
            <a:r>
              <a:rPr lang="nl-NL" b="1" dirty="0" err="1">
                <a:solidFill>
                  <a:srgbClr val="000000"/>
                </a:solidFill>
                <a:latin typeface="Menlo" panose="020B0609030804020204" pitchFamily="49" charset="0"/>
              </a:rPr>
              <a:t>tk.Button</a:t>
            </a:r>
            <a:r>
              <a:rPr lang="nl-NL" b="1" dirty="0">
                <a:solidFill>
                  <a:srgbClr val="000000"/>
                </a:solidFill>
                <a:latin typeface="Menlo" panose="020B0609030804020204" pitchFamily="49" charset="0"/>
              </a:rPr>
              <a:t>(top, </a:t>
            </a:r>
            <a:r>
              <a:rPr lang="nl-NL" b="1" dirty="0" err="1">
                <a:solidFill>
                  <a:srgbClr val="000000"/>
                </a:solidFill>
                <a:latin typeface="Menlo" panose="020B0609030804020204" pitchFamily="49" charset="0"/>
              </a:rPr>
              <a:t>text</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"Say </a:t>
            </a:r>
            <a:r>
              <a:rPr lang="nl-NL" b="1" dirty="0" err="1">
                <a:solidFill>
                  <a:srgbClr val="A31515"/>
                </a:solidFill>
                <a:latin typeface="Menlo" panose="020B0609030804020204" pitchFamily="49" charset="0"/>
              </a:rPr>
              <a:t>Hello</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command</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hello</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btn1.pack()</a:t>
            </a: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top.mainloop</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
        <p:nvSpPr>
          <p:cNvPr id="2" name="Titel 1">
            <a:extLst>
              <a:ext uri="{FF2B5EF4-FFF2-40B4-BE49-F238E27FC236}">
                <a16:creationId xmlns:a16="http://schemas.microsoft.com/office/drawing/2014/main" id="{E355B060-108B-2846-B5C3-4F4F695CC7C0}"/>
              </a:ext>
            </a:extLst>
          </p:cNvPr>
          <p:cNvSpPr>
            <a:spLocks noGrp="1"/>
          </p:cNvSpPr>
          <p:nvPr>
            <p:ph type="title"/>
          </p:nvPr>
        </p:nvSpPr>
        <p:spPr/>
        <p:txBody>
          <a:bodyPr/>
          <a:lstStyle/>
          <a:p>
            <a:r>
              <a:rPr lang="nl-NL" dirty="0" err="1"/>
              <a:t>tkinter</a:t>
            </a:r>
            <a:endParaRPr lang="nl-NL" dirty="0"/>
          </a:p>
        </p:txBody>
      </p:sp>
      <p:sp>
        <p:nvSpPr>
          <p:cNvPr id="3" name="Tijdelijke aanduiding voor inhoud 2">
            <a:extLst>
              <a:ext uri="{FF2B5EF4-FFF2-40B4-BE49-F238E27FC236}">
                <a16:creationId xmlns:a16="http://schemas.microsoft.com/office/drawing/2014/main" id="{0E8C2F25-D874-6849-8E2B-FE5A6932911D}"/>
              </a:ext>
            </a:extLst>
          </p:cNvPr>
          <p:cNvSpPr>
            <a:spLocks noGrp="1"/>
          </p:cNvSpPr>
          <p:nvPr>
            <p:ph idx="1"/>
          </p:nvPr>
        </p:nvSpPr>
        <p:spPr>
          <a:xfrm>
            <a:off x="575817" y="2012414"/>
            <a:ext cx="8928990" cy="1839431"/>
          </a:xfrm>
        </p:spPr>
        <p:txBody>
          <a:bodyPr/>
          <a:lstStyle/>
          <a:p>
            <a:r>
              <a:rPr lang="nl-NL" dirty="0"/>
              <a:t>The </a:t>
            </a:r>
            <a:r>
              <a:rPr lang="nl-NL" dirty="0" err="1"/>
              <a:t>tkinter</a:t>
            </a:r>
            <a:r>
              <a:rPr lang="nl-NL" dirty="0"/>
              <a:t> package (“</a:t>
            </a:r>
            <a:r>
              <a:rPr lang="nl-NL" dirty="0" err="1"/>
              <a:t>Tk</a:t>
            </a:r>
            <a:r>
              <a:rPr lang="nl-NL" dirty="0"/>
              <a:t> interface”) is </a:t>
            </a:r>
            <a:r>
              <a:rPr lang="nl-NL" dirty="0" err="1"/>
              <a:t>the</a:t>
            </a:r>
            <a:r>
              <a:rPr lang="nl-NL" dirty="0"/>
              <a:t> standard Python interface </a:t>
            </a:r>
            <a:r>
              <a:rPr lang="nl-NL" dirty="0" err="1"/>
              <a:t>to</a:t>
            </a:r>
            <a:r>
              <a:rPr lang="nl-NL" dirty="0"/>
              <a:t> </a:t>
            </a:r>
            <a:r>
              <a:rPr lang="nl-NL" dirty="0" err="1"/>
              <a:t>the</a:t>
            </a:r>
            <a:r>
              <a:rPr lang="nl-NL" dirty="0"/>
              <a:t> </a:t>
            </a:r>
            <a:r>
              <a:rPr lang="nl-NL" dirty="0" err="1"/>
              <a:t>Tk</a:t>
            </a:r>
            <a:r>
              <a:rPr lang="nl-NL" dirty="0"/>
              <a:t> GUI </a:t>
            </a:r>
            <a:r>
              <a:rPr lang="nl-NL" dirty="0" err="1"/>
              <a:t>toolkit</a:t>
            </a:r>
            <a:r>
              <a:rPr lang="nl-NL" dirty="0"/>
              <a:t>. </a:t>
            </a:r>
          </a:p>
          <a:p>
            <a:r>
              <a:rPr lang="nl-NL" dirty="0" err="1"/>
              <a:t>There</a:t>
            </a:r>
            <a:r>
              <a:rPr lang="nl-NL" dirty="0"/>
              <a:t> are </a:t>
            </a:r>
            <a:r>
              <a:rPr lang="nl-NL" dirty="0" err="1"/>
              <a:t>also</a:t>
            </a:r>
            <a:r>
              <a:rPr lang="nl-NL" dirty="0"/>
              <a:t> Standard </a:t>
            </a:r>
            <a:r>
              <a:rPr lang="nl-NL" dirty="0" err="1"/>
              <a:t>Dialogs</a:t>
            </a:r>
            <a:endParaRPr lang="nl-NL" dirty="0"/>
          </a:p>
        </p:txBody>
      </p:sp>
      <p:pic>
        <p:nvPicPr>
          <p:cNvPr id="5" name="Afbeelding 4">
            <a:extLst>
              <a:ext uri="{FF2B5EF4-FFF2-40B4-BE49-F238E27FC236}">
                <a16:creationId xmlns:a16="http://schemas.microsoft.com/office/drawing/2014/main" id="{BE7CB011-6C14-0144-8E61-3635E464615E}"/>
              </a:ext>
            </a:extLst>
          </p:cNvPr>
          <p:cNvPicPr>
            <a:picLocks noChangeAspect="1"/>
          </p:cNvPicPr>
          <p:nvPr/>
        </p:nvPicPr>
        <p:blipFill>
          <a:blip r:embed="rId2"/>
          <a:stretch>
            <a:fillRect/>
          </a:stretch>
        </p:blipFill>
        <p:spPr>
          <a:xfrm>
            <a:off x="5976416" y="2848146"/>
            <a:ext cx="3175000" cy="1905000"/>
          </a:xfrm>
          <a:prstGeom prst="rect">
            <a:avLst/>
          </a:prstGeom>
        </p:spPr>
      </p:pic>
    </p:spTree>
    <p:extLst>
      <p:ext uri="{BB962C8B-B14F-4D97-AF65-F5344CB8AC3E}">
        <p14:creationId xmlns:p14="http://schemas.microsoft.com/office/powerpoint/2010/main" val="1304825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en-US" sz="2000" dirty="0"/>
              <a:t>The official third-party software repository for the Python programming language</a:t>
            </a:r>
          </a:p>
          <a:p>
            <a:r>
              <a:rPr lang="en-US" sz="2000" dirty="0"/>
              <a:t>The Python Package Index is a repository of software for the Python programming language. There are currently &gt; </a:t>
            </a:r>
            <a:r>
              <a:rPr lang="fi-FI" b="1" dirty="0"/>
              <a:t>3</a:t>
            </a:r>
            <a:r>
              <a:rPr lang="fi-FI" sz="2000" b="1" dirty="0"/>
              <a:t>00000 </a:t>
            </a:r>
            <a:r>
              <a:rPr lang="en-US" sz="2000" dirty="0"/>
              <a:t>packages.</a:t>
            </a:r>
          </a:p>
          <a:p>
            <a:r>
              <a:rPr lang="en-US" sz="2000" dirty="0"/>
              <a:t>Install packages with the </a:t>
            </a:r>
            <a:r>
              <a:rPr lang="en-US" sz="2000" b="1" dirty="0"/>
              <a:t>pip</a:t>
            </a:r>
            <a:r>
              <a:rPr lang="en-US" sz="2000" dirty="0"/>
              <a:t> command.</a:t>
            </a:r>
          </a:p>
          <a:p>
            <a:pPr marL="0" indent="0">
              <a:buNone/>
            </a:pPr>
            <a:endParaRPr lang="nl-NL" sz="2000" dirty="0"/>
          </a:p>
        </p:txBody>
      </p:sp>
      <p:sp>
        <p:nvSpPr>
          <p:cNvPr id="3" name="Titel 2"/>
          <p:cNvSpPr>
            <a:spLocks noGrp="1"/>
          </p:cNvSpPr>
          <p:nvPr>
            <p:ph type="title"/>
          </p:nvPr>
        </p:nvSpPr>
        <p:spPr/>
        <p:txBody>
          <a:bodyPr/>
          <a:lstStyle/>
          <a:p>
            <a:r>
              <a:rPr lang="en-US" sz="2800" dirty="0"/>
              <a:t>The Python Package Index - </a:t>
            </a:r>
            <a:r>
              <a:rPr lang="en-US" sz="2800" dirty="0" err="1"/>
              <a:t>PyPI</a:t>
            </a:r>
            <a:endParaRPr lang="nl-NL" sz="2800" b="0" dirty="0"/>
          </a:p>
        </p:txBody>
      </p:sp>
      <p:sp>
        <p:nvSpPr>
          <p:cNvPr id="5" name="Tijdelijke aanduiding voor inhoud 3"/>
          <p:cNvSpPr txBox="1">
            <a:spLocks/>
          </p:cNvSpPr>
          <p:nvPr/>
        </p:nvSpPr>
        <p:spPr>
          <a:xfrm>
            <a:off x="6038296" y="3491805"/>
            <a:ext cx="3477218" cy="3354765"/>
          </a:xfrm>
          <a:prstGeom prst="rect">
            <a:avLst/>
          </a:prstGeom>
          <a:solidFill>
            <a:schemeClr val="accent1">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2000" dirty="0">
                <a:latin typeface="+mn-lt"/>
                <a:cs typeface="Courier New" panose="02070309020205020404" pitchFamily="49" charset="0"/>
              </a:rPr>
              <a:t>pip list</a:t>
            </a:r>
          </a:p>
          <a:p>
            <a:pPr marL="0" indent="0">
              <a:buNone/>
            </a:pPr>
            <a:r>
              <a:rPr lang="nl-NL" sz="2000" dirty="0">
                <a:latin typeface="+mn-lt"/>
                <a:cs typeface="Courier New" panose="02070309020205020404" pitchFamily="49" charset="0"/>
              </a:rPr>
              <a:t>pip search</a:t>
            </a:r>
          </a:p>
          <a:p>
            <a:pPr marL="0" indent="0">
              <a:buNone/>
            </a:pPr>
            <a:endParaRPr lang="nl-NL" sz="2000" dirty="0">
              <a:latin typeface="+mn-lt"/>
              <a:cs typeface="Courier New" panose="02070309020205020404" pitchFamily="49" charset="0"/>
            </a:endParaRPr>
          </a:p>
          <a:p>
            <a:pPr marL="0" indent="0">
              <a:buNone/>
            </a:pPr>
            <a:r>
              <a:rPr lang="nl-NL" sz="2000" dirty="0">
                <a:latin typeface="+mn-lt"/>
                <a:cs typeface="Courier New" panose="02070309020205020404" pitchFamily="49" charset="0"/>
              </a:rPr>
              <a:t>pip </a:t>
            </a:r>
            <a:r>
              <a:rPr lang="nl-NL" sz="2000" dirty="0" err="1">
                <a:latin typeface="+mn-lt"/>
                <a:cs typeface="Courier New" panose="02070309020205020404" pitchFamily="49" charset="0"/>
              </a:rPr>
              <a:t>install</a:t>
            </a:r>
            <a:r>
              <a:rPr lang="nl-NL" sz="2000" dirty="0">
                <a:latin typeface="+mn-lt"/>
                <a:cs typeface="Courier New" panose="02070309020205020404" pitchFamily="49" charset="0"/>
              </a:rPr>
              <a:t> </a:t>
            </a:r>
            <a:r>
              <a:rPr lang="nl-NL" sz="2000" dirty="0" err="1">
                <a:latin typeface="+mn-lt"/>
                <a:cs typeface="Courier New" panose="02070309020205020404" pitchFamily="49" charset="0"/>
              </a:rPr>
              <a:t>numpy</a:t>
            </a:r>
            <a:endParaRPr lang="nl-NL" sz="2000" dirty="0">
              <a:latin typeface="+mn-lt"/>
              <a:cs typeface="Courier New" panose="02070309020205020404" pitchFamily="49" charset="0"/>
            </a:endParaRPr>
          </a:p>
          <a:p>
            <a:pPr marL="0" indent="0">
              <a:buNone/>
            </a:pPr>
            <a:r>
              <a:rPr lang="nl-NL" sz="2000" dirty="0">
                <a:latin typeface="+mn-lt"/>
                <a:cs typeface="Courier New" panose="02070309020205020404" pitchFamily="49" charset="0"/>
              </a:rPr>
              <a:t>pip </a:t>
            </a:r>
            <a:r>
              <a:rPr lang="nl-NL" sz="2000" dirty="0" err="1">
                <a:latin typeface="+mn-lt"/>
                <a:cs typeface="Courier New" panose="02070309020205020404" pitchFamily="49" charset="0"/>
              </a:rPr>
              <a:t>install</a:t>
            </a:r>
            <a:r>
              <a:rPr lang="nl-NL" sz="2000" dirty="0">
                <a:latin typeface="+mn-lt"/>
                <a:cs typeface="Courier New" panose="02070309020205020404" pitchFamily="49" charset="0"/>
              </a:rPr>
              <a:t> </a:t>
            </a:r>
            <a:r>
              <a:rPr lang="nl-NL" sz="2000" dirty="0" err="1">
                <a:latin typeface="+mn-lt"/>
                <a:cs typeface="Courier New" panose="02070309020205020404" pitchFamily="49" charset="0"/>
              </a:rPr>
              <a:t>scipy</a:t>
            </a:r>
            <a:endParaRPr lang="nl-NL" sz="2000" dirty="0">
              <a:latin typeface="+mn-lt"/>
              <a:cs typeface="Courier New" panose="02070309020205020404" pitchFamily="49" charset="0"/>
            </a:endParaRPr>
          </a:p>
          <a:p>
            <a:pPr marL="0" indent="0">
              <a:buNone/>
            </a:pPr>
            <a:r>
              <a:rPr lang="nl-NL" sz="2000" dirty="0">
                <a:latin typeface="+mn-lt"/>
                <a:cs typeface="Courier New" panose="02070309020205020404" pitchFamily="49" charset="0"/>
              </a:rPr>
              <a:t>pip </a:t>
            </a:r>
            <a:r>
              <a:rPr lang="nl-NL" sz="2000" dirty="0" err="1">
                <a:latin typeface="+mn-lt"/>
                <a:cs typeface="Courier New" panose="02070309020205020404" pitchFamily="49" charset="0"/>
              </a:rPr>
              <a:t>install</a:t>
            </a:r>
            <a:r>
              <a:rPr lang="nl-NL" sz="2000" dirty="0">
                <a:latin typeface="+mn-lt"/>
                <a:cs typeface="Courier New" panose="02070309020205020404" pitchFamily="49" charset="0"/>
              </a:rPr>
              <a:t> </a:t>
            </a:r>
            <a:r>
              <a:rPr lang="nl-NL" sz="2000" dirty="0" err="1">
                <a:latin typeface="+mn-lt"/>
                <a:cs typeface="Courier New" panose="02070309020205020404" pitchFamily="49" charset="0"/>
              </a:rPr>
              <a:t>matplotlib</a:t>
            </a:r>
            <a:endParaRPr lang="nl-NL" sz="2000" dirty="0">
              <a:latin typeface="+mn-lt"/>
              <a:cs typeface="Courier New" panose="02070309020205020404" pitchFamily="49" charset="0"/>
            </a:endParaRPr>
          </a:p>
          <a:p>
            <a:pPr marL="0" indent="0">
              <a:buNone/>
            </a:pPr>
            <a:r>
              <a:rPr lang="nl-NL" sz="2000" dirty="0">
                <a:latin typeface="+mn-lt"/>
                <a:cs typeface="Courier New" panose="02070309020205020404" pitchFamily="49" charset="0"/>
              </a:rPr>
              <a:t>pip </a:t>
            </a:r>
            <a:r>
              <a:rPr lang="nl-NL" sz="2000" dirty="0" err="1">
                <a:latin typeface="+mn-lt"/>
                <a:cs typeface="Courier New" panose="02070309020205020404" pitchFamily="49" charset="0"/>
              </a:rPr>
              <a:t>install</a:t>
            </a:r>
            <a:r>
              <a:rPr lang="nl-NL" sz="2000" dirty="0">
                <a:latin typeface="+mn-lt"/>
                <a:cs typeface="Courier New" panose="02070309020205020404" pitchFamily="49" charset="0"/>
              </a:rPr>
              <a:t> </a:t>
            </a:r>
            <a:r>
              <a:rPr lang="nl-NL" sz="2000" dirty="0" err="1">
                <a:latin typeface="+mn-lt"/>
                <a:cs typeface="Courier New" panose="02070309020205020404" pitchFamily="49" charset="0"/>
              </a:rPr>
              <a:t>pandas</a:t>
            </a:r>
            <a:endParaRPr lang="nl-NL" sz="2000" dirty="0">
              <a:latin typeface="+mn-lt"/>
              <a:cs typeface="Courier New" panose="02070309020205020404" pitchFamily="49" charset="0"/>
            </a:endParaRPr>
          </a:p>
          <a:p>
            <a:pPr marL="0" indent="0">
              <a:buNone/>
            </a:pPr>
            <a:r>
              <a:rPr lang="nl-NL" sz="2000" dirty="0">
                <a:latin typeface="+mn-lt"/>
                <a:cs typeface="Courier New" panose="02070309020205020404" pitchFamily="49" charset="0"/>
              </a:rPr>
              <a:t>pip </a:t>
            </a:r>
            <a:r>
              <a:rPr lang="nl-NL" sz="2000" dirty="0" err="1">
                <a:latin typeface="+mn-lt"/>
                <a:cs typeface="Courier New" panose="02070309020205020404" pitchFamily="49" charset="0"/>
              </a:rPr>
              <a:t>install</a:t>
            </a:r>
            <a:r>
              <a:rPr lang="nl-NL" sz="2000" dirty="0">
                <a:latin typeface="+mn-lt"/>
                <a:cs typeface="Courier New" panose="02070309020205020404" pitchFamily="49" charset="0"/>
              </a:rPr>
              <a:t> </a:t>
            </a:r>
            <a:r>
              <a:rPr lang="nl-NL" sz="2000" dirty="0" err="1">
                <a:latin typeface="+mn-lt"/>
                <a:cs typeface="Courier New" panose="02070309020205020404" pitchFamily="49" charset="0"/>
              </a:rPr>
              <a:t>requests</a:t>
            </a:r>
            <a:endParaRPr lang="nl-NL" sz="2000" dirty="0">
              <a:latin typeface="+mn-lt"/>
              <a:cs typeface="Courier New" panose="02070309020205020404" pitchFamily="49" charset="0"/>
            </a:endParaRPr>
          </a:p>
          <a:p>
            <a:pPr marL="0" indent="0">
              <a:buNone/>
            </a:pPr>
            <a:r>
              <a:rPr lang="nl-NL" sz="2000" dirty="0">
                <a:latin typeface="+mn-lt"/>
                <a:cs typeface="Courier New" panose="02070309020205020404" pitchFamily="49" charset="0"/>
              </a:rPr>
              <a:t>pip </a:t>
            </a:r>
            <a:r>
              <a:rPr lang="nl-NL" sz="2000" dirty="0" err="1">
                <a:latin typeface="+mn-lt"/>
                <a:cs typeface="Courier New" panose="02070309020205020404" pitchFamily="49" charset="0"/>
              </a:rPr>
              <a:t>install</a:t>
            </a:r>
            <a:r>
              <a:rPr lang="nl-NL" sz="2000" dirty="0">
                <a:latin typeface="+mn-lt"/>
                <a:cs typeface="Courier New" panose="02070309020205020404" pitchFamily="49" charset="0"/>
              </a:rPr>
              <a:t> </a:t>
            </a:r>
            <a:r>
              <a:rPr lang="nl-NL" sz="2000" dirty="0" err="1">
                <a:latin typeface="+mn-lt"/>
                <a:cs typeface="Courier New" panose="02070309020205020404" pitchFamily="49" charset="0"/>
              </a:rPr>
              <a:t>pyodbc</a:t>
            </a:r>
            <a:endParaRPr lang="nl-NL" sz="2000" dirty="0">
              <a:latin typeface="+mn-lt"/>
              <a:cs typeface="Courier New" panose="02070309020205020404" pitchFamily="49" charset="0"/>
            </a:endParaRPr>
          </a:p>
        </p:txBody>
      </p:sp>
    </p:spTree>
    <p:extLst>
      <p:ext uri="{BB962C8B-B14F-4D97-AF65-F5344CB8AC3E}">
        <p14:creationId xmlns:p14="http://schemas.microsoft.com/office/powerpoint/2010/main" val="2912667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sz="2800" b="0" dirty="0" err="1"/>
              <a:t>pyodbc</a:t>
            </a:r>
            <a:r>
              <a:rPr lang="nl-NL" sz="2800" b="0" dirty="0"/>
              <a:t> - </a:t>
            </a:r>
            <a:r>
              <a:rPr lang="nl-NL" sz="2800" b="0" dirty="0" err="1"/>
              <a:t>A</a:t>
            </a:r>
            <a:r>
              <a:rPr lang="nl-NL" sz="2800" dirty="0" err="1"/>
              <a:t>ccessing</a:t>
            </a:r>
            <a:r>
              <a:rPr lang="nl-NL" sz="2800" dirty="0"/>
              <a:t> ODBC databases</a:t>
            </a:r>
            <a:endParaRPr lang="nl-NL" sz="2800" b="0" dirty="0"/>
          </a:p>
        </p:txBody>
      </p:sp>
      <p:sp>
        <p:nvSpPr>
          <p:cNvPr id="5" name="Tijdelijke aanduiding voor inhoud 3"/>
          <p:cNvSpPr txBox="1">
            <a:spLocks/>
          </p:cNvSpPr>
          <p:nvPr/>
        </p:nvSpPr>
        <p:spPr>
          <a:xfrm>
            <a:off x="568875" y="1863671"/>
            <a:ext cx="8928990" cy="5355312"/>
          </a:xfrm>
          <a:prstGeom prst="rect">
            <a:avLst/>
          </a:prstGeom>
          <a:solidFill>
            <a:schemeClr val="accent1">
              <a:lumMod val="20000"/>
              <a:lumOff val="80000"/>
            </a:schemeClr>
          </a:solidFill>
          <a:ln>
            <a:solidFill>
              <a:schemeClr val="tx1">
                <a:lumMod val="65000"/>
                <a:lumOff val="35000"/>
              </a:schemeClr>
            </a:solidFill>
          </a:ln>
          <a:effectLst>
            <a:outerShdw blurRad="50800" dist="38100" dir="2700000" algn="tl" rotWithShape="0">
              <a:prstClr val="black">
                <a:alpha val="40000"/>
              </a:prstClr>
            </a:outerShdw>
          </a:effectLst>
        </p:spPr>
        <p:txBody>
          <a:bodyPr wrap="square" rtlCol="0">
            <a:spAutoFit/>
          </a:bodyPr>
          <a:lstStyle>
            <a:defPPr>
              <a:defRPr lang="en-GB"/>
            </a:defPPr>
            <a:lvl1pPr marL="0" indent="0" defTabSz="914400" eaLnBrk="1" latinLnBrk="0" hangingPunct="1">
              <a:spcBef>
                <a:spcPct val="20000"/>
              </a:spcBef>
              <a:buFont typeface="Arial" panose="020B0604020202020204" pitchFamily="34" charset="0"/>
              <a:buNone/>
              <a:defRPr sz="1800" b="1">
                <a:solidFill>
                  <a:schemeClr val="tx1"/>
                </a:solidFill>
                <a:latin typeface="Courier New" panose="02070309020205020404" pitchFamily="49" charset="0"/>
                <a:ea typeface="+mn-ea"/>
                <a:cs typeface="Courier New" panose="02070309020205020404" pitchFamily="49" charset="0"/>
              </a:defRPr>
            </a:lvl1pPr>
            <a:lvl2pPr defTabSz="914400" eaLnBrk="1" latinLnBrk="0" hangingPunct="1">
              <a:spcBef>
                <a:spcPct val="20000"/>
              </a:spcBef>
              <a:buFont typeface="Arial" panose="020B0604020202020204" pitchFamily="34" charset="0"/>
              <a:buChar char="–"/>
              <a:defRPr sz="1600">
                <a:solidFill>
                  <a:schemeClr val="tx1"/>
                </a:solidFill>
                <a:ea typeface="+mn-ea"/>
                <a:cs typeface="Arial" panose="020B0604020202020204" pitchFamily="34" charset="0"/>
              </a:defRPr>
            </a:lvl2pPr>
            <a:lvl3pPr defTabSz="914400" eaLnBrk="1" latinLnBrk="0" hangingPunct="1">
              <a:spcBef>
                <a:spcPct val="20000"/>
              </a:spcBef>
              <a:buFont typeface="Arial" panose="020B0604020202020204" pitchFamily="34" charset="0"/>
              <a:buChar char="•"/>
              <a:defRPr sz="1400">
                <a:solidFill>
                  <a:schemeClr val="tx1"/>
                </a:solidFill>
                <a:ea typeface="+mn-ea"/>
                <a:cs typeface="Arial" panose="020B0604020202020204" pitchFamily="34" charset="0"/>
              </a:defRPr>
            </a:lvl3pPr>
            <a:lvl4pPr defTabSz="914400" eaLnBrk="1" latinLnBrk="0" hangingPunct="1">
              <a:spcBef>
                <a:spcPct val="20000"/>
              </a:spcBef>
              <a:buFont typeface="Arial" panose="020B0604020202020204" pitchFamily="34" charset="0"/>
              <a:buChar char="–"/>
              <a:defRPr sz="1200">
                <a:solidFill>
                  <a:schemeClr val="tx1"/>
                </a:solidFill>
                <a:ea typeface="+mn-ea"/>
                <a:cs typeface="Arial" panose="020B0604020202020204" pitchFamily="34" charset="0"/>
              </a:defRPr>
            </a:lvl4pPr>
            <a:lvl5pPr defTabSz="914400" eaLnBrk="1" latinLnBrk="0" hangingPunct="1">
              <a:spcBef>
                <a:spcPct val="20000"/>
              </a:spcBef>
              <a:buFont typeface="Arial" panose="020B0604020202020204" pitchFamily="34" charset="0"/>
              <a:buChar char="»"/>
              <a:defRPr sz="1000">
                <a:solidFill>
                  <a:schemeClr val="tx1"/>
                </a:solidFill>
                <a:ea typeface="+mn-ea"/>
                <a:cs typeface="Arial" panose="020B0604020202020204" pitchFamily="34" charset="0"/>
              </a:defRPr>
            </a:lvl5pPr>
            <a:lvl6pPr marL="2514600" indent="-228600">
              <a:spcBef>
                <a:spcPct val="20000"/>
              </a:spcBef>
              <a:buFont typeface="Arial" panose="020B0604020202020204" pitchFamily="34" charset="0"/>
              <a:buChar char="•"/>
              <a:defRPr sz="2000">
                <a:solidFill>
                  <a:schemeClr val="tx1"/>
                </a:solidFill>
                <a:latin typeface="+mn-lt"/>
                <a:ea typeface="+mn-ea"/>
                <a:cs typeface="+mn-cs"/>
              </a:defRPr>
            </a:lvl6pPr>
            <a:lvl7pPr marL="2971800" indent="-228600">
              <a:spcBef>
                <a:spcPct val="20000"/>
              </a:spcBef>
              <a:buFont typeface="Arial" panose="020B0604020202020204" pitchFamily="34" charset="0"/>
              <a:buChar char="•"/>
              <a:defRPr sz="2000">
                <a:solidFill>
                  <a:schemeClr val="tx1"/>
                </a:solidFill>
                <a:latin typeface="+mn-lt"/>
                <a:ea typeface="+mn-ea"/>
                <a:cs typeface="+mn-cs"/>
              </a:defRPr>
            </a:lvl7pPr>
            <a:lvl8pPr marL="3429000" indent="-228600">
              <a:spcBef>
                <a:spcPct val="20000"/>
              </a:spcBef>
              <a:buFont typeface="Arial" panose="020B0604020202020204" pitchFamily="34" charset="0"/>
              <a:buChar char="•"/>
              <a:defRPr sz="2000">
                <a:solidFill>
                  <a:schemeClr val="tx1"/>
                </a:solidFill>
                <a:latin typeface="+mn-lt"/>
                <a:ea typeface="+mn-ea"/>
                <a:cs typeface="+mn-cs"/>
              </a:defRPr>
            </a:lvl8pPr>
            <a:lvl9pPr marL="3886200" indent="-228600">
              <a:spcBef>
                <a:spcPct val="20000"/>
              </a:spcBef>
              <a:buFont typeface="Arial" panose="020B0604020202020204" pitchFamily="34" charset="0"/>
              <a:buChar char="•"/>
              <a:defRPr sz="2000">
                <a:solidFill>
                  <a:schemeClr val="tx1"/>
                </a:solidFill>
                <a:latin typeface="+mn-lt"/>
                <a:ea typeface="+mn-ea"/>
                <a:cs typeface="+mn-cs"/>
              </a:defRPr>
            </a:lvl9pPr>
          </a:lstStyle>
          <a:p>
            <a:r>
              <a:rPr lang="nl-NL" dirty="0"/>
              <a:t>import </a:t>
            </a:r>
            <a:r>
              <a:rPr lang="nl-NL" dirty="0" err="1"/>
              <a:t>pyodbc</a:t>
            </a:r>
            <a:endParaRPr lang="nl-NL" dirty="0"/>
          </a:p>
          <a:p>
            <a:endParaRPr lang="nl-NL" dirty="0"/>
          </a:p>
          <a:p>
            <a:r>
              <a:rPr lang="nl-NL" dirty="0" err="1"/>
              <a:t>conn</a:t>
            </a:r>
            <a:r>
              <a:rPr lang="nl-NL" dirty="0"/>
              <a:t> = </a:t>
            </a:r>
            <a:r>
              <a:rPr lang="nl-NL" dirty="0" err="1"/>
              <a:t>pyodbc.connect</a:t>
            </a:r>
            <a:r>
              <a:rPr lang="nl-NL" dirty="0"/>
              <a:t>(</a:t>
            </a:r>
          </a:p>
          <a:p>
            <a:r>
              <a:rPr lang="nl-NL" dirty="0"/>
              <a:t>    'DRIVER={SQL Server};'</a:t>
            </a:r>
          </a:p>
          <a:p>
            <a:r>
              <a:rPr lang="nl-NL" dirty="0"/>
              <a:t>    'SERVER=</a:t>
            </a:r>
            <a:r>
              <a:rPr lang="nl-NL" dirty="0" err="1"/>
              <a:t>localhost</a:t>
            </a:r>
            <a:r>
              <a:rPr lang="nl-NL" dirty="0"/>
              <a:t>\SQLEXPRESS;'</a:t>
            </a:r>
          </a:p>
          <a:p>
            <a:r>
              <a:rPr lang="nl-NL" dirty="0"/>
              <a:t>    'DATABASE=mijndatabase;'</a:t>
            </a:r>
          </a:p>
          <a:p>
            <a:r>
              <a:rPr lang="nl-NL" dirty="0"/>
              <a:t>    'UID=username; PWD=pa55w0rd')</a:t>
            </a:r>
          </a:p>
          <a:p>
            <a:r>
              <a:rPr lang="nl-NL" dirty="0"/>
              <a:t> </a:t>
            </a:r>
          </a:p>
          <a:p>
            <a:r>
              <a:rPr lang="nl-NL" dirty="0" err="1"/>
              <a:t>sql</a:t>
            </a:r>
            <a:r>
              <a:rPr lang="nl-NL" dirty="0"/>
              <a:t> = 'SELECT </a:t>
            </a:r>
            <a:r>
              <a:rPr lang="nl-NL" dirty="0" err="1"/>
              <a:t>customers</a:t>
            </a:r>
            <a:r>
              <a:rPr lang="nl-NL" dirty="0"/>
              <a:t>.* FROM </a:t>
            </a:r>
            <a:r>
              <a:rPr lang="nl-NL" dirty="0" err="1"/>
              <a:t>customers</a:t>
            </a:r>
            <a:r>
              <a:rPr lang="nl-NL" dirty="0"/>
              <a:t>'</a:t>
            </a:r>
          </a:p>
          <a:p>
            <a:endParaRPr lang="nl-NL" dirty="0"/>
          </a:p>
          <a:p>
            <a:r>
              <a:rPr lang="nl-NL" dirty="0"/>
              <a:t>cursor = </a:t>
            </a:r>
            <a:r>
              <a:rPr lang="nl-NL" dirty="0" err="1"/>
              <a:t>conn.cursor</a:t>
            </a:r>
            <a:r>
              <a:rPr lang="nl-NL" dirty="0"/>
              <a:t>()</a:t>
            </a:r>
          </a:p>
          <a:p>
            <a:r>
              <a:rPr lang="nl-NL" dirty="0" err="1"/>
              <a:t>for</a:t>
            </a:r>
            <a:r>
              <a:rPr lang="nl-NL" dirty="0"/>
              <a:t> </a:t>
            </a:r>
            <a:r>
              <a:rPr lang="nl-NL" dirty="0" err="1"/>
              <a:t>row</a:t>
            </a:r>
            <a:r>
              <a:rPr lang="nl-NL" dirty="0"/>
              <a:t> in </a:t>
            </a:r>
            <a:r>
              <a:rPr lang="nl-NL" dirty="0" err="1"/>
              <a:t>cursor.execute</a:t>
            </a:r>
            <a:r>
              <a:rPr lang="nl-NL" dirty="0"/>
              <a:t>(</a:t>
            </a:r>
            <a:r>
              <a:rPr lang="nl-NL" dirty="0" err="1"/>
              <a:t>sql</a:t>
            </a:r>
            <a:r>
              <a:rPr lang="nl-NL" dirty="0"/>
              <a:t>):</a:t>
            </a:r>
          </a:p>
          <a:p>
            <a:r>
              <a:rPr lang="nl-NL" dirty="0"/>
              <a:t>    print("{}, {}".format(</a:t>
            </a:r>
            <a:r>
              <a:rPr lang="nl-NL" dirty="0" err="1"/>
              <a:t>row.name</a:t>
            </a:r>
            <a:r>
              <a:rPr lang="nl-NL" dirty="0"/>
              <a:t>, </a:t>
            </a:r>
            <a:r>
              <a:rPr lang="nl-NL" dirty="0" err="1"/>
              <a:t>row.residence</a:t>
            </a:r>
            <a:r>
              <a:rPr lang="nl-NL" dirty="0"/>
              <a:t>)</a:t>
            </a:r>
          </a:p>
          <a:p>
            <a:r>
              <a:rPr lang="nl-NL" dirty="0"/>
              <a:t> </a:t>
            </a:r>
          </a:p>
          <a:p>
            <a:r>
              <a:rPr lang="nl-NL" dirty="0" err="1"/>
              <a:t>cursor.close</a:t>
            </a:r>
            <a:r>
              <a:rPr lang="nl-NL" dirty="0"/>
              <a:t>()</a:t>
            </a:r>
          </a:p>
          <a:p>
            <a:r>
              <a:rPr lang="nl-NL" dirty="0" err="1"/>
              <a:t>conn.close</a:t>
            </a:r>
            <a:r>
              <a:rPr lang="nl-NL" dirty="0"/>
              <a:t>()</a:t>
            </a:r>
          </a:p>
        </p:txBody>
      </p:sp>
      <p:sp>
        <p:nvSpPr>
          <p:cNvPr id="2" name="Tekstvak 1"/>
          <p:cNvSpPr txBox="1"/>
          <p:nvPr/>
        </p:nvSpPr>
        <p:spPr>
          <a:xfrm rot="946101">
            <a:off x="3643963" y="2380056"/>
            <a:ext cx="6217220" cy="653441"/>
          </a:xfrm>
          <a:prstGeom prst="rect">
            <a:avLst/>
          </a:prstGeom>
          <a:solidFill>
            <a:srgbClr val="0070C0"/>
          </a:solidFill>
        </p:spPr>
        <p:txBody>
          <a:bodyPr wrap="none" rtlCol="0" anchor="ctr" anchorCtr="0">
            <a:noAutofit/>
          </a:bodyPr>
          <a:lstStyle/>
          <a:p>
            <a:pPr algn="ctr"/>
            <a:r>
              <a:rPr lang="nl-NL" b="1" dirty="0"/>
              <a:t>PEP 249 -- Python Database API </a:t>
            </a:r>
            <a:r>
              <a:rPr lang="nl-NL" b="1" dirty="0" err="1"/>
              <a:t>Specification</a:t>
            </a:r>
            <a:r>
              <a:rPr lang="nl-NL" b="1" dirty="0"/>
              <a:t> v2.0</a:t>
            </a:r>
          </a:p>
        </p:txBody>
      </p:sp>
    </p:spTree>
    <p:extLst>
      <p:ext uri="{BB962C8B-B14F-4D97-AF65-F5344CB8AC3E}">
        <p14:creationId xmlns:p14="http://schemas.microsoft.com/office/powerpoint/2010/main" val="8907459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6325DD-C49F-CA46-851E-43B844A2FDF6}"/>
              </a:ext>
            </a:extLst>
          </p:cNvPr>
          <p:cNvSpPr>
            <a:spLocks noGrp="1"/>
          </p:cNvSpPr>
          <p:nvPr>
            <p:ph type="title"/>
          </p:nvPr>
        </p:nvSpPr>
        <p:spPr/>
        <p:txBody>
          <a:bodyPr/>
          <a:lstStyle/>
          <a:p>
            <a:r>
              <a:rPr lang="nl-NL" dirty="0" err="1"/>
              <a:t>requests</a:t>
            </a:r>
            <a:r>
              <a:rPr lang="nl-NL" dirty="0"/>
              <a:t> – HTTP </a:t>
            </a:r>
            <a:r>
              <a:rPr lang="nl-NL" dirty="0" err="1"/>
              <a:t>for</a:t>
            </a:r>
            <a:r>
              <a:rPr lang="nl-NL" dirty="0"/>
              <a:t> </a:t>
            </a:r>
            <a:r>
              <a:rPr lang="nl-NL" dirty="0" err="1"/>
              <a:t>Humans</a:t>
            </a:r>
            <a:endParaRPr lang="nl-NL" dirty="0"/>
          </a:p>
        </p:txBody>
      </p:sp>
      <p:sp>
        <p:nvSpPr>
          <p:cNvPr id="3" name="Tijdelijke aanduiding voor inhoud 2">
            <a:extLst>
              <a:ext uri="{FF2B5EF4-FFF2-40B4-BE49-F238E27FC236}">
                <a16:creationId xmlns:a16="http://schemas.microsoft.com/office/drawing/2014/main" id="{0DBF8753-5B0F-214B-8A97-98F2BE673BC6}"/>
              </a:ext>
            </a:extLst>
          </p:cNvPr>
          <p:cNvSpPr>
            <a:spLocks noGrp="1"/>
          </p:cNvSpPr>
          <p:nvPr>
            <p:ph idx="1"/>
          </p:nvPr>
        </p:nvSpPr>
        <p:spPr/>
        <p:txBody>
          <a:bodyPr/>
          <a:lstStyle/>
          <a:p>
            <a:r>
              <a:rPr lang="nl-NL" b="1" dirty="0" err="1"/>
              <a:t>Requests</a:t>
            </a:r>
            <a:r>
              <a:rPr lang="nl-NL" dirty="0"/>
              <a:t> is </a:t>
            </a:r>
            <a:r>
              <a:rPr lang="nl-NL" dirty="0" err="1"/>
              <a:t>an</a:t>
            </a:r>
            <a:r>
              <a:rPr lang="nl-NL" dirty="0"/>
              <a:t> elegant </a:t>
            </a:r>
            <a:r>
              <a:rPr lang="nl-NL" dirty="0" err="1"/>
              <a:t>and</a:t>
            </a:r>
            <a:r>
              <a:rPr lang="nl-NL" dirty="0"/>
              <a:t> </a:t>
            </a:r>
            <a:r>
              <a:rPr lang="nl-NL" dirty="0" err="1"/>
              <a:t>simple</a:t>
            </a:r>
            <a:r>
              <a:rPr lang="nl-NL" dirty="0"/>
              <a:t> HTTP </a:t>
            </a:r>
            <a:r>
              <a:rPr lang="nl-NL" dirty="0" err="1"/>
              <a:t>library</a:t>
            </a:r>
            <a:r>
              <a:rPr lang="nl-NL" dirty="0"/>
              <a:t> </a:t>
            </a:r>
            <a:r>
              <a:rPr lang="nl-NL" dirty="0" err="1"/>
              <a:t>for</a:t>
            </a:r>
            <a:r>
              <a:rPr lang="nl-NL" dirty="0"/>
              <a:t> Python, built </a:t>
            </a:r>
            <a:r>
              <a:rPr lang="nl-NL" dirty="0" err="1"/>
              <a:t>for</a:t>
            </a:r>
            <a:r>
              <a:rPr lang="nl-NL" dirty="0"/>
              <a:t> human </a:t>
            </a:r>
            <a:r>
              <a:rPr lang="nl-NL" dirty="0" err="1"/>
              <a:t>beings</a:t>
            </a:r>
            <a:r>
              <a:rPr lang="nl-NL" dirty="0"/>
              <a:t>.       </a:t>
            </a:r>
          </a:p>
        </p:txBody>
      </p:sp>
      <p:sp>
        <p:nvSpPr>
          <p:cNvPr id="4" name="Rechthoek 3">
            <a:extLst>
              <a:ext uri="{FF2B5EF4-FFF2-40B4-BE49-F238E27FC236}">
                <a16:creationId xmlns:a16="http://schemas.microsoft.com/office/drawing/2014/main" id="{EA07FBB3-5D0E-3B48-9963-DE7A3F0BFB41}"/>
              </a:ext>
            </a:extLst>
          </p:cNvPr>
          <p:cNvSpPr/>
          <p:nvPr/>
        </p:nvSpPr>
        <p:spPr>
          <a:xfrm>
            <a:off x="575815" y="2987749"/>
            <a:ext cx="8928991" cy="4247317"/>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00"/>
                </a:solidFill>
                <a:latin typeface="Menlo" panose="020B0609030804020204" pitchFamily="49" charset="0"/>
              </a:rPr>
              <a:t>import </a:t>
            </a:r>
            <a:r>
              <a:rPr lang="nl-NL" b="1" dirty="0" err="1">
                <a:solidFill>
                  <a:srgbClr val="000000"/>
                </a:solidFill>
                <a:latin typeface="Menlo" panose="020B0609030804020204" pitchFamily="49" charset="0"/>
              </a:rPr>
              <a:t>requests</a:t>
            </a:r>
            <a:endParaRPr lang="nl-NL" b="1" dirty="0">
              <a:solidFill>
                <a:srgbClr val="000000"/>
              </a:solidFill>
              <a:latin typeface="Menlo" panose="020B0609030804020204" pitchFamily="49" charset="0"/>
            </a:endParaRPr>
          </a:p>
          <a:p>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"http://</a:t>
            </a:r>
            <a:r>
              <a:rPr lang="nl-NL" b="1" dirty="0" err="1">
                <a:solidFill>
                  <a:srgbClr val="A31515"/>
                </a:solidFill>
                <a:latin typeface="Menlo" panose="020B0609030804020204" pitchFamily="49" charset="0"/>
              </a:rPr>
              <a:t>api.openweathermap.org</a:t>
            </a:r>
            <a:r>
              <a:rPr lang="nl-NL" b="1" dirty="0">
                <a:solidFill>
                  <a:srgbClr val="A31515"/>
                </a:solidFill>
                <a:latin typeface="Menlo" panose="020B0609030804020204" pitchFamily="49" charset="0"/>
              </a:rPr>
              <a:t>/data/2.5/</a:t>
            </a:r>
            <a:r>
              <a:rPr lang="nl-NL" b="1" dirty="0" err="1">
                <a:solidFill>
                  <a:srgbClr val="A31515"/>
                </a:solidFill>
                <a:latin typeface="Menlo" panose="020B0609030804020204" pitchFamily="49" charset="0"/>
              </a:rPr>
              <a:t>weather</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appid</a:t>
            </a:r>
            <a:r>
              <a:rPr lang="nl-NL" b="1" dirty="0">
                <a:solidFill>
                  <a:srgbClr val="A31515"/>
                </a:solidFill>
                <a:latin typeface="Menlo" panose="020B0609030804020204" pitchFamily="49" charset="0"/>
              </a:rPr>
              <a:t>=d1526a9039658a6f76950cff21823aff"</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"&amp;units=</a:t>
            </a:r>
            <a:r>
              <a:rPr lang="nl-NL" b="1" dirty="0" err="1">
                <a:solidFill>
                  <a:srgbClr val="A31515"/>
                </a:solidFill>
                <a:latin typeface="Menlo" panose="020B0609030804020204" pitchFamily="49" charset="0"/>
              </a:rPr>
              <a:t>metric</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"&amp;mode=</a:t>
            </a:r>
            <a:r>
              <a:rPr lang="nl-NL" b="1" dirty="0" err="1">
                <a:solidFill>
                  <a:srgbClr val="A31515"/>
                </a:solidFill>
                <a:latin typeface="Menlo" panose="020B0609030804020204" pitchFamily="49" charset="0"/>
              </a:rPr>
              <a:t>json</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"&amp;q=New York"</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response = </a:t>
            </a:r>
            <a:r>
              <a:rPr lang="nl-NL" b="1" dirty="0" err="1">
                <a:solidFill>
                  <a:srgbClr val="000000"/>
                </a:solidFill>
                <a:latin typeface="Menlo" panose="020B0609030804020204" pitchFamily="49" charset="0"/>
              </a:rPr>
              <a:t>requests.get</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a:t>
            </a:r>
          </a:p>
          <a:p>
            <a:r>
              <a:rPr lang="nl-NL" b="1" dirty="0" err="1">
                <a:solidFill>
                  <a:srgbClr val="0000FF"/>
                </a:solidFill>
                <a:latin typeface="Menlo" panose="020B0609030804020204" pitchFamily="49" charset="0"/>
              </a:rPr>
              <a:t>if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response.status_code</a:t>
            </a:r>
            <a:r>
              <a:rPr lang="nl-NL" b="1" dirty="0">
                <a:solidFill>
                  <a:srgbClr val="000000"/>
                </a:solidFill>
                <a:latin typeface="Menlo" panose="020B0609030804020204" pitchFamily="49" charset="0"/>
              </a:rPr>
              <a:t> == </a:t>
            </a:r>
            <a:r>
              <a:rPr lang="nl-NL" b="1" dirty="0">
                <a:solidFill>
                  <a:srgbClr val="098658"/>
                </a:solidFill>
                <a:latin typeface="Menlo" panose="020B0609030804020204" pitchFamily="49" charset="0"/>
              </a:rPr>
              <a:t>200</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body = </a:t>
            </a:r>
            <a:r>
              <a:rPr lang="nl-NL" b="1" dirty="0" err="1">
                <a:solidFill>
                  <a:srgbClr val="000000"/>
                </a:solidFill>
                <a:latin typeface="Menlo" panose="020B0609030804020204" pitchFamily="49" charset="0"/>
              </a:rPr>
              <a:t>response.text</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decoded</a:t>
            </a:r>
            <a:r>
              <a:rPr lang="nl-NL" b="1" dirty="0">
                <a:solidFill>
                  <a:srgbClr val="000000"/>
                </a:solidFill>
                <a:latin typeface="Menlo" panose="020B0609030804020204" pitchFamily="49" charset="0"/>
              </a:rPr>
              <a:t> = response.</a:t>
            </a:r>
            <a:r>
              <a:rPr lang="nl-NL" b="1" dirty="0" err="1">
                <a:solidFill>
                  <a:srgbClr val="000000"/>
                </a:solidFill>
                <a:latin typeface="Menlo" panose="020B0609030804020204" pitchFamily="49" charset="0"/>
              </a:rPr>
              <a:t>json</a:t>
            </a:r>
            <a:r>
              <a:rPr lang="nl-NL" b="1" dirty="0">
                <a:solidFill>
                  <a:srgbClr val="000000"/>
                </a:solidFill>
                <a:latin typeface="Menlo" panose="020B0609030804020204" pitchFamily="49" charset="0"/>
              </a:rPr>
              <a:t>()</a:t>
            </a:r>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temperature</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decoded</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main</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'temp'</a:t>
            </a:r>
            <a:r>
              <a:rPr lang="nl-NL" b="1" dirty="0">
                <a:solidFill>
                  <a:srgbClr val="000000"/>
                </a:solidFill>
                <a:latin typeface="Menlo" panose="020B0609030804020204" pitchFamily="49" charset="0"/>
              </a:rPr>
              <a:t>]</a:t>
            </a:r>
          </a:p>
          <a:p>
            <a:r>
              <a:rPr lang="nl-NL" b="1" dirty="0" err="1">
                <a:solidFill>
                  <a:srgbClr val="0000FF"/>
                </a:solidFill>
                <a:latin typeface="Menlo" panose="020B0609030804020204" pitchFamily="49" charset="0"/>
              </a:rPr>
              <a:t>else</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a:solidFill>
                  <a:srgbClr val="A31515"/>
                </a:solidFill>
                <a:latin typeface="Menlo" panose="020B0609030804020204" pitchFamily="49" charset="0"/>
              </a:rPr>
              <a:t>"Error </a:t>
            </a:r>
            <a:r>
              <a:rPr lang="nl-NL" b="1" dirty="0" err="1">
                <a:solidFill>
                  <a:srgbClr val="A31515"/>
                </a:solidFill>
                <a:latin typeface="Menlo" panose="020B0609030804020204" pitchFamily="49" charset="0"/>
              </a:rPr>
              <a:t>for</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city</a:t>
            </a:r>
            <a:r>
              <a:rPr lang="nl-NL" b="1" dirty="0">
                <a:solidFill>
                  <a:srgbClr val="A31515"/>
                </a:solidFill>
                <a:latin typeface="Menlo" panose="020B0609030804020204" pitchFamily="49" charset="0"/>
              </a:rPr>
              <a:t> %s"</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city</a:t>
            </a:r>
            <a:r>
              <a:rPr lang="nl-NL"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13250356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400BAF9-D37F-F44D-B5D9-60C6A6B93968}"/>
              </a:ext>
            </a:extLst>
          </p:cNvPr>
          <p:cNvSpPr>
            <a:spLocks noGrp="1"/>
          </p:cNvSpPr>
          <p:nvPr>
            <p:ph type="title"/>
          </p:nvPr>
        </p:nvSpPr>
        <p:spPr/>
        <p:txBody>
          <a:bodyPr/>
          <a:lstStyle/>
          <a:p>
            <a:r>
              <a:rPr lang="nl-NL" dirty="0"/>
              <a:t>Get </a:t>
            </a:r>
            <a:r>
              <a:rPr lang="nl-NL" dirty="0" err="1"/>
              <a:t>the</a:t>
            </a:r>
            <a:r>
              <a:rPr lang="nl-NL" dirty="0"/>
              <a:t> </a:t>
            </a:r>
            <a:r>
              <a:rPr lang="nl-NL" dirty="0" err="1"/>
              <a:t>weather</a:t>
            </a:r>
            <a:r>
              <a:rPr lang="nl-NL" dirty="0"/>
              <a:t> in New York</a:t>
            </a:r>
          </a:p>
        </p:txBody>
      </p:sp>
      <p:sp>
        <p:nvSpPr>
          <p:cNvPr id="2" name="Tijdelijke aanduiding voor inhoud 1">
            <a:extLst>
              <a:ext uri="{FF2B5EF4-FFF2-40B4-BE49-F238E27FC236}">
                <a16:creationId xmlns:a16="http://schemas.microsoft.com/office/drawing/2014/main" id="{480C69A4-118F-E44D-B979-7BECBC743D10}"/>
              </a:ext>
            </a:extLst>
          </p:cNvPr>
          <p:cNvSpPr>
            <a:spLocks noGrp="1"/>
          </p:cNvSpPr>
          <p:nvPr>
            <p:ph idx="1"/>
          </p:nvPr>
        </p:nvSpPr>
        <p:spPr/>
        <p:txBody>
          <a:bodyPr>
            <a:noAutofit/>
          </a:bodyPr>
          <a:lstStyle/>
          <a:p>
            <a:pPr marL="0" indent="0">
              <a:buNone/>
            </a:pPr>
            <a:r>
              <a:rPr lang="nl-NL" dirty="0" err="1">
                <a:latin typeface="+mn-lt"/>
              </a:rPr>
              <a:t>Use</a:t>
            </a:r>
            <a:r>
              <a:rPr lang="nl-NL" dirty="0">
                <a:latin typeface="+mn-lt"/>
              </a:rPr>
              <a:t> </a:t>
            </a:r>
            <a:r>
              <a:rPr lang="nl-NL" dirty="0" err="1">
                <a:latin typeface="+mn-lt"/>
              </a:rPr>
              <a:t>requests</a:t>
            </a:r>
            <a:r>
              <a:rPr lang="nl-NL" dirty="0">
                <a:latin typeface="+mn-lt"/>
              </a:rPr>
              <a:t> </a:t>
            </a:r>
            <a:r>
              <a:rPr lang="nl-NL" dirty="0" err="1">
                <a:latin typeface="+mn-lt"/>
              </a:rPr>
              <a:t>to</a:t>
            </a:r>
            <a:r>
              <a:rPr lang="nl-NL" dirty="0">
                <a:latin typeface="+mn-lt"/>
              </a:rPr>
              <a:t> query </a:t>
            </a:r>
            <a:r>
              <a:rPr lang="nl-NL" dirty="0" err="1">
                <a:latin typeface="+mn-lt"/>
              </a:rPr>
              <a:t>openweathermap.org</a:t>
            </a:r>
            <a:r>
              <a:rPr lang="nl-NL" dirty="0">
                <a:latin typeface="+mn-lt"/>
              </a:rPr>
              <a:t> </a:t>
            </a:r>
            <a:r>
              <a:rPr lang="nl-NL" dirty="0" err="1">
                <a:latin typeface="+mn-lt"/>
              </a:rPr>
              <a:t>for</a:t>
            </a:r>
            <a:r>
              <a:rPr lang="nl-NL" dirty="0">
                <a:latin typeface="+mn-lt"/>
              </a:rPr>
              <a:t> </a:t>
            </a:r>
            <a:r>
              <a:rPr lang="nl-NL" dirty="0" err="1">
                <a:latin typeface="+mn-lt"/>
              </a:rPr>
              <a:t>the</a:t>
            </a:r>
            <a:r>
              <a:rPr lang="nl-NL" dirty="0">
                <a:latin typeface="+mn-lt"/>
              </a:rPr>
              <a:t> </a:t>
            </a:r>
            <a:r>
              <a:rPr lang="nl-NL" dirty="0" err="1">
                <a:latin typeface="+mn-lt"/>
              </a:rPr>
              <a:t>weather</a:t>
            </a:r>
            <a:r>
              <a:rPr lang="nl-NL" dirty="0">
                <a:latin typeface="+mn-lt"/>
              </a:rPr>
              <a:t> in a </a:t>
            </a:r>
            <a:r>
              <a:rPr lang="nl-NL" dirty="0" err="1">
                <a:latin typeface="+mn-lt"/>
              </a:rPr>
              <a:t>specified</a:t>
            </a:r>
            <a:r>
              <a:rPr lang="nl-NL" dirty="0">
                <a:latin typeface="+mn-lt"/>
              </a:rPr>
              <a:t> </a:t>
            </a:r>
            <a:r>
              <a:rPr lang="nl-NL" dirty="0" err="1">
                <a:latin typeface="+mn-lt"/>
              </a:rPr>
              <a:t>city</a:t>
            </a:r>
            <a:r>
              <a:rPr lang="nl-NL" dirty="0">
                <a:latin typeface="+mn-lt"/>
              </a:rPr>
              <a:t>.</a:t>
            </a:r>
          </a:p>
          <a:p>
            <a:pPr marL="0" indent="0">
              <a:lnSpc>
                <a:spcPct val="100000"/>
              </a:lnSpc>
              <a:buNone/>
            </a:pPr>
            <a:endParaRPr lang="nl-NL" dirty="0">
              <a:latin typeface="+mn-lt"/>
            </a:endParaRPr>
          </a:p>
          <a:p>
            <a:pPr marL="0" indent="0">
              <a:lnSpc>
                <a:spcPct val="100000"/>
              </a:lnSpc>
              <a:buNone/>
            </a:pPr>
            <a:r>
              <a:rPr lang="nl-NL" dirty="0">
                <a:latin typeface="+mn-lt"/>
              </a:rPr>
              <a:t>Tips:</a:t>
            </a:r>
          </a:p>
          <a:p>
            <a:pPr>
              <a:lnSpc>
                <a:spcPct val="100000"/>
              </a:lnSpc>
            </a:pPr>
            <a:r>
              <a:rPr lang="nl-NL" dirty="0">
                <a:latin typeface="+mn-lt"/>
              </a:rPr>
              <a:t>import </a:t>
            </a:r>
            <a:r>
              <a:rPr lang="nl-NL" b="1" dirty="0" err="1">
                <a:latin typeface="+mn-lt"/>
              </a:rPr>
              <a:t>requests</a:t>
            </a:r>
            <a:endParaRPr lang="nl-NL" b="1" dirty="0">
              <a:latin typeface="+mn-lt"/>
            </a:endParaRPr>
          </a:p>
          <a:p>
            <a:pPr>
              <a:lnSpc>
                <a:spcPct val="100000"/>
              </a:lnSpc>
            </a:pPr>
            <a:r>
              <a:rPr lang="nl-NL" dirty="0" err="1">
                <a:latin typeface="+mn-lt"/>
              </a:rPr>
              <a:t>build</a:t>
            </a:r>
            <a:r>
              <a:rPr lang="nl-NL" dirty="0">
                <a:latin typeface="+mn-lt"/>
              </a:rPr>
              <a:t> </a:t>
            </a:r>
            <a:r>
              <a:rPr lang="nl-NL" dirty="0" err="1">
                <a:latin typeface="+mn-lt"/>
              </a:rPr>
              <a:t>the</a:t>
            </a:r>
            <a:r>
              <a:rPr lang="nl-NL" dirty="0">
                <a:latin typeface="+mn-lt"/>
              </a:rPr>
              <a:t> </a:t>
            </a:r>
            <a:r>
              <a:rPr lang="nl-NL" dirty="0" err="1">
                <a:latin typeface="+mn-lt"/>
              </a:rPr>
              <a:t>url</a:t>
            </a:r>
            <a:r>
              <a:rPr lang="nl-NL" dirty="0">
                <a:latin typeface="+mn-lt"/>
              </a:rPr>
              <a:t> (</a:t>
            </a:r>
            <a:r>
              <a:rPr lang="nl-NL" dirty="0" err="1">
                <a:latin typeface="+mn-lt"/>
              </a:rPr>
              <a:t>see</a:t>
            </a:r>
            <a:r>
              <a:rPr lang="nl-NL" dirty="0">
                <a:latin typeface="+mn-lt"/>
              </a:rPr>
              <a:t> </a:t>
            </a:r>
            <a:r>
              <a:rPr lang="nl-NL" dirty="0">
                <a:latin typeface="+mn-lt"/>
                <a:hlinkClick r:id="rId2"/>
              </a:rPr>
              <a:t>https://openweathermap.org/current</a:t>
            </a:r>
            <a:r>
              <a:rPr lang="nl-NL" dirty="0">
                <a:latin typeface="+mn-lt"/>
              </a:rPr>
              <a:t>)</a:t>
            </a:r>
            <a:br>
              <a:rPr lang="nl-NL" dirty="0">
                <a:latin typeface="+mn-lt"/>
              </a:rPr>
            </a:br>
            <a:r>
              <a:rPr lang="nl-NL" dirty="0">
                <a:latin typeface="+mn-lt"/>
              </a:rPr>
              <a:t>	</a:t>
            </a:r>
            <a:r>
              <a:rPr lang="nl-NL" dirty="0" err="1">
                <a:latin typeface="+mn-lt"/>
              </a:rPr>
              <a:t>use</a:t>
            </a:r>
            <a:r>
              <a:rPr lang="nl-NL" dirty="0">
                <a:latin typeface="+mn-lt"/>
              </a:rPr>
              <a:t>: </a:t>
            </a:r>
            <a:r>
              <a:rPr lang="nl-NL" b="1" dirty="0" err="1">
                <a:latin typeface="+mn-lt"/>
              </a:rPr>
              <a:t>appid</a:t>
            </a:r>
            <a:r>
              <a:rPr lang="nl-NL" b="1" dirty="0">
                <a:latin typeface="+mn-lt"/>
              </a:rPr>
              <a:t>=d1526a9039658a6f76950cff21823aff</a:t>
            </a:r>
            <a:endParaRPr lang="nl-NL" dirty="0">
              <a:latin typeface="+mn-lt"/>
            </a:endParaRPr>
          </a:p>
          <a:p>
            <a:pPr>
              <a:lnSpc>
                <a:spcPct val="100000"/>
              </a:lnSpc>
            </a:pPr>
            <a:r>
              <a:rPr lang="nl-NL" dirty="0" err="1">
                <a:latin typeface="+mn-lt"/>
              </a:rPr>
              <a:t>use</a:t>
            </a:r>
            <a:r>
              <a:rPr lang="nl-NL" dirty="0">
                <a:latin typeface="+mn-lt"/>
              </a:rPr>
              <a:t> </a:t>
            </a:r>
            <a:r>
              <a:rPr lang="nl-NL" dirty="0" err="1">
                <a:latin typeface="+mn-lt"/>
              </a:rPr>
              <a:t>the</a:t>
            </a:r>
            <a:r>
              <a:rPr lang="nl-NL" dirty="0">
                <a:latin typeface="+mn-lt"/>
              </a:rPr>
              <a:t> </a:t>
            </a:r>
            <a:r>
              <a:rPr lang="nl-NL" dirty="0" err="1">
                <a:latin typeface="+mn-lt"/>
              </a:rPr>
              <a:t>following</a:t>
            </a:r>
            <a:r>
              <a:rPr lang="nl-NL" dirty="0">
                <a:latin typeface="+mn-lt"/>
              </a:rPr>
              <a:t> code </a:t>
            </a:r>
            <a:r>
              <a:rPr lang="nl-NL" dirty="0" err="1">
                <a:latin typeface="+mn-lt"/>
              </a:rPr>
              <a:t>to</a:t>
            </a:r>
            <a:r>
              <a:rPr lang="nl-NL" dirty="0">
                <a:latin typeface="+mn-lt"/>
              </a:rPr>
              <a:t> get </a:t>
            </a:r>
            <a:r>
              <a:rPr lang="nl-NL" dirty="0" err="1">
                <a:latin typeface="+mn-lt"/>
              </a:rPr>
              <a:t>the</a:t>
            </a:r>
            <a:r>
              <a:rPr lang="nl-NL" dirty="0">
                <a:latin typeface="+mn-lt"/>
              </a:rPr>
              <a:t> response: </a:t>
            </a:r>
            <a:br>
              <a:rPr lang="nl-NL" dirty="0">
                <a:latin typeface="+mn-lt"/>
              </a:rPr>
            </a:br>
            <a:r>
              <a:rPr lang="nl-NL" b="1" dirty="0"/>
              <a:t>	response = requests.get(url)</a:t>
            </a:r>
          </a:p>
          <a:p>
            <a:pPr>
              <a:lnSpc>
                <a:spcPct val="100000"/>
              </a:lnSpc>
            </a:pPr>
            <a:r>
              <a:rPr lang="nl-NL" dirty="0" err="1">
                <a:latin typeface="+mn-lt"/>
              </a:rPr>
              <a:t>use</a:t>
            </a:r>
            <a:r>
              <a:rPr lang="nl-NL" dirty="0">
                <a:latin typeface="+mn-lt"/>
              </a:rPr>
              <a:t> </a:t>
            </a:r>
            <a:r>
              <a:rPr lang="nl-NL" dirty="0" err="1">
                <a:latin typeface="+mn-lt"/>
              </a:rPr>
              <a:t>json</a:t>
            </a:r>
            <a:r>
              <a:rPr lang="nl-NL" dirty="0">
                <a:latin typeface="+mn-lt"/>
              </a:rPr>
              <a:t> </a:t>
            </a:r>
            <a:r>
              <a:rPr lang="nl-NL" dirty="0" err="1">
                <a:latin typeface="+mn-lt"/>
              </a:rPr>
              <a:t>to</a:t>
            </a:r>
            <a:r>
              <a:rPr lang="nl-NL" dirty="0">
                <a:latin typeface="+mn-lt"/>
              </a:rPr>
              <a:t> </a:t>
            </a:r>
            <a:r>
              <a:rPr lang="nl-NL" dirty="0" err="1">
                <a:latin typeface="+mn-lt"/>
              </a:rPr>
              <a:t>decode</a:t>
            </a:r>
            <a:r>
              <a:rPr lang="nl-NL" dirty="0">
                <a:latin typeface="+mn-lt"/>
              </a:rPr>
              <a:t> </a:t>
            </a:r>
            <a:r>
              <a:rPr lang="nl-NL" dirty="0" err="1">
                <a:latin typeface="+mn-lt"/>
              </a:rPr>
              <a:t>the</a:t>
            </a:r>
            <a:r>
              <a:rPr lang="nl-NL" dirty="0">
                <a:latin typeface="+mn-lt"/>
              </a:rPr>
              <a:t> response </a:t>
            </a:r>
            <a:r>
              <a:rPr lang="nl-NL" dirty="0" err="1">
                <a:latin typeface="+mn-lt"/>
              </a:rPr>
              <a:t>into</a:t>
            </a:r>
            <a:r>
              <a:rPr lang="nl-NL" dirty="0">
                <a:latin typeface="+mn-lt"/>
              </a:rPr>
              <a:t> a Python </a:t>
            </a:r>
            <a:r>
              <a:rPr lang="nl-NL" dirty="0" err="1">
                <a:latin typeface="+mn-lt"/>
              </a:rPr>
              <a:t>dictionary</a:t>
            </a:r>
          </a:p>
          <a:p>
            <a:pPr marL="1007943" lvl="2" indent="0">
              <a:lnSpc>
                <a:spcPct val="100000"/>
              </a:lnSpc>
              <a:buNone/>
            </a:pPr>
            <a:r>
              <a:rPr lang="nl-NL" sz="2000" b="1" dirty="0"/>
              <a:t>response.</a:t>
            </a:r>
            <a:r>
              <a:rPr lang="nl-NL" sz="2000" b="1" dirty="0" err="1"/>
              <a:t>json</a:t>
            </a:r>
            <a:r>
              <a:rPr lang="nl-NL" sz="2000" b="1" dirty="0"/>
              <a:t>()</a:t>
            </a:r>
          </a:p>
          <a:p>
            <a:pPr>
              <a:lnSpc>
                <a:spcPct val="100000"/>
              </a:lnSpc>
            </a:pPr>
            <a:r>
              <a:rPr lang="nl-NL" dirty="0">
                <a:latin typeface="+mn-lt"/>
              </a:rPr>
              <a:t>get </a:t>
            </a:r>
            <a:r>
              <a:rPr lang="nl-NL" dirty="0" err="1">
                <a:latin typeface="+mn-lt"/>
              </a:rPr>
              <a:t>and</a:t>
            </a:r>
            <a:r>
              <a:rPr lang="nl-NL" dirty="0">
                <a:latin typeface="+mn-lt"/>
              </a:rPr>
              <a:t> print </a:t>
            </a:r>
            <a:r>
              <a:rPr lang="nl-NL" dirty="0" err="1">
                <a:latin typeface="+mn-lt"/>
              </a:rPr>
              <a:t>the</a:t>
            </a:r>
            <a:r>
              <a:rPr lang="nl-NL" dirty="0">
                <a:latin typeface="+mn-lt"/>
              </a:rPr>
              <a:t> </a:t>
            </a:r>
            <a:r>
              <a:rPr lang="nl-NL" dirty="0" err="1">
                <a:latin typeface="+mn-lt"/>
              </a:rPr>
              <a:t>temperature</a:t>
            </a:r>
            <a:br>
              <a:rPr lang="nl-NL" sz="1800" dirty="0"/>
            </a:br>
            <a:endParaRPr lang="nl-NL" sz="1800" dirty="0"/>
          </a:p>
        </p:txBody>
      </p:sp>
      <p:sp>
        <p:nvSpPr>
          <p:cNvPr id="4" name="Tekstvak 3">
            <a:extLst>
              <a:ext uri="{FF2B5EF4-FFF2-40B4-BE49-F238E27FC236}">
                <a16:creationId xmlns:a16="http://schemas.microsoft.com/office/drawing/2014/main" id="{242D1BAA-47EB-1FE7-9550-3FDEF6ABE776}"/>
              </a:ext>
            </a:extLst>
          </p:cNvPr>
          <p:cNvSpPr txBox="1"/>
          <p:nvPr/>
        </p:nvSpPr>
        <p:spPr>
          <a:xfrm>
            <a:off x="1944688" y="386318"/>
            <a:ext cx="2448272" cy="923330"/>
          </a:xfrm>
          <a:prstGeom prst="rect">
            <a:avLst/>
          </a:prstGeom>
          <a:noFill/>
        </p:spPr>
        <p:txBody>
          <a:bodyPr wrap="square" rtlCol="0">
            <a:spAutoFit/>
          </a:bodyPr>
          <a:lstStyle/>
          <a:p>
            <a:r>
              <a:rPr lang="nl-NL" dirty="0" err="1">
                <a:solidFill>
                  <a:schemeClr val="bg2">
                    <a:lumMod val="50000"/>
                  </a:schemeClr>
                </a:solidFill>
              </a:rPr>
              <a:t>Exercise</a:t>
            </a:r>
            <a:r>
              <a:rPr lang="nl-NL" dirty="0">
                <a:solidFill>
                  <a:schemeClr val="bg2">
                    <a:lumMod val="50000"/>
                  </a:schemeClr>
                </a:solidFill>
              </a:rPr>
              <a:t> </a:t>
            </a:r>
            <a:r>
              <a:rPr lang="nl-NL" dirty="0">
                <a:solidFill>
                  <a:schemeClr val="bg2">
                    <a:lumMod val="50000"/>
                  </a:schemeClr>
                </a:solidFill>
                <a:latin typeface="+mn-lt"/>
              </a:rPr>
              <a:t>2.7</a:t>
            </a:r>
          </a:p>
          <a:p>
            <a:endParaRPr lang="nl-NL" dirty="0">
              <a:solidFill>
                <a:schemeClr val="bg2">
                  <a:lumMod val="50000"/>
                </a:schemeClr>
              </a:solidFill>
              <a:latin typeface="+mn-lt"/>
            </a:endParaRPr>
          </a:p>
          <a:p>
            <a:endParaRPr lang="nl-NL" dirty="0">
              <a:solidFill>
                <a:schemeClr val="bg2">
                  <a:lumMod val="50000"/>
                </a:schemeClr>
              </a:solidFill>
              <a:latin typeface="+mn-lt"/>
            </a:endParaRPr>
          </a:p>
        </p:txBody>
      </p:sp>
    </p:spTree>
    <p:extLst>
      <p:ext uri="{BB962C8B-B14F-4D97-AF65-F5344CB8AC3E}">
        <p14:creationId xmlns:p14="http://schemas.microsoft.com/office/powerpoint/2010/main" val="4845422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nl-NL" sz="2000" dirty="0"/>
              <a:t>Go </a:t>
            </a:r>
            <a:r>
              <a:rPr lang="nl-NL" sz="2000" dirty="0" err="1"/>
              <a:t>to</a:t>
            </a:r>
            <a:r>
              <a:rPr lang="nl-NL" sz="2000" dirty="0"/>
              <a:t> </a:t>
            </a:r>
            <a:r>
              <a:rPr lang="nl-NL" sz="2000" dirty="0" err="1"/>
              <a:t>the</a:t>
            </a:r>
            <a:r>
              <a:rPr lang="nl-NL" sz="2000" dirty="0"/>
              <a:t> website: </a:t>
            </a:r>
            <a:r>
              <a:rPr lang="nl-NL" sz="2000" dirty="0">
                <a:hlinkClick r:id="rId2"/>
              </a:rPr>
              <a:t>https://pypi.org/</a:t>
            </a:r>
            <a:endParaRPr lang="nl-NL" sz="2000" dirty="0"/>
          </a:p>
          <a:p>
            <a:endParaRPr lang="nl-NL" dirty="0"/>
          </a:p>
          <a:p>
            <a:r>
              <a:rPr lang="nl-NL" sz="2000" dirty="0"/>
              <a:t>The trainer </a:t>
            </a:r>
            <a:r>
              <a:rPr lang="nl-NL" sz="2000" dirty="0" err="1"/>
              <a:t>will</a:t>
            </a:r>
            <a:r>
              <a:rPr lang="nl-NL" sz="2000" dirty="0"/>
              <a:t> </a:t>
            </a:r>
            <a:r>
              <a:rPr lang="nl-NL" sz="2000" dirty="0" err="1"/>
              <a:t>give</a:t>
            </a:r>
            <a:r>
              <a:rPr lang="nl-NL" sz="2000" dirty="0"/>
              <a:t> a </a:t>
            </a:r>
            <a:r>
              <a:rPr lang="nl-NL" sz="2000" dirty="0" err="1"/>
              <a:t>demonstration</a:t>
            </a:r>
            <a:r>
              <a:rPr lang="nl-NL" sz="2000" dirty="0"/>
              <a:t> </a:t>
            </a:r>
            <a:r>
              <a:rPr lang="nl-NL" sz="2000" dirty="0" err="1"/>
              <a:t>how</a:t>
            </a:r>
            <a:r>
              <a:rPr lang="nl-NL" sz="2000" dirty="0"/>
              <a:t> </a:t>
            </a:r>
            <a:r>
              <a:rPr lang="nl-NL" sz="2000" dirty="0" err="1"/>
              <a:t>to</a:t>
            </a:r>
            <a:r>
              <a:rPr lang="nl-NL" sz="2000" dirty="0"/>
              <a:t> </a:t>
            </a:r>
            <a:r>
              <a:rPr lang="nl-NL" sz="2000" dirty="0" err="1"/>
              <a:t>install</a:t>
            </a:r>
            <a:r>
              <a:rPr lang="nl-NL" sz="2000" dirty="0"/>
              <a:t> a Python Package Index.</a:t>
            </a:r>
          </a:p>
          <a:p>
            <a:endParaRPr lang="nl-NL" dirty="0"/>
          </a:p>
          <a:p>
            <a:r>
              <a:rPr lang="nl-NL" sz="2000" dirty="0" err="1"/>
              <a:t>One</a:t>
            </a:r>
            <a:r>
              <a:rPr lang="nl-NL" sz="2000" dirty="0"/>
              <a:t> of </a:t>
            </a:r>
            <a:r>
              <a:rPr lang="nl-NL" sz="2000" dirty="0" err="1"/>
              <a:t>the</a:t>
            </a:r>
            <a:r>
              <a:rPr lang="nl-NL" sz="2000" dirty="0"/>
              <a:t> </a:t>
            </a:r>
            <a:r>
              <a:rPr lang="nl-NL" sz="2000" dirty="0" err="1"/>
              <a:t>following</a:t>
            </a:r>
            <a:r>
              <a:rPr lang="nl-NL" sz="2000" dirty="0"/>
              <a:t> </a:t>
            </a:r>
            <a:r>
              <a:rPr lang="nl-NL" sz="2000" dirty="0" err="1"/>
              <a:t>examples</a:t>
            </a:r>
            <a:r>
              <a:rPr lang="nl-NL" sz="2000" dirty="0"/>
              <a:t> </a:t>
            </a:r>
            <a:r>
              <a:rPr lang="nl-NL" sz="2000" dirty="0" err="1"/>
              <a:t>can</a:t>
            </a:r>
            <a:r>
              <a:rPr lang="nl-NL" sz="2000" dirty="0"/>
              <a:t> </a:t>
            </a:r>
            <a:r>
              <a:rPr lang="nl-NL" sz="2000" dirty="0" err="1"/>
              <a:t>be</a:t>
            </a:r>
            <a:r>
              <a:rPr lang="nl-NL" sz="2000" dirty="0"/>
              <a:t> </a:t>
            </a:r>
            <a:r>
              <a:rPr lang="nl-NL" sz="2000" dirty="0" err="1"/>
              <a:t>used</a:t>
            </a:r>
            <a:r>
              <a:rPr lang="nl-NL" sz="2000" dirty="0"/>
              <a:t>:</a:t>
            </a:r>
          </a:p>
          <a:p>
            <a:pPr lvl="1"/>
            <a:r>
              <a:rPr lang="nl-NL" dirty="0"/>
              <a:t>Open </a:t>
            </a:r>
            <a:r>
              <a:rPr lang="nl-NL" dirty="0" err="1"/>
              <a:t>Weather</a:t>
            </a:r>
            <a:r>
              <a:rPr lang="nl-NL" dirty="0"/>
              <a:t> Map</a:t>
            </a:r>
          </a:p>
          <a:p>
            <a:pPr lvl="1"/>
            <a:r>
              <a:rPr lang="nl-NL" dirty="0" err="1"/>
              <a:t>Requests</a:t>
            </a:r>
            <a:endParaRPr lang="nl-NL" dirty="0"/>
          </a:p>
          <a:p>
            <a:pPr lvl="1"/>
            <a:r>
              <a:rPr lang="nl-NL" dirty="0"/>
              <a:t>HTML Converter / Generator</a:t>
            </a:r>
          </a:p>
          <a:p>
            <a:pPr lvl="1"/>
            <a:r>
              <a:rPr lang="nl-NL" dirty="0"/>
              <a:t>PDF Converter / Generator</a:t>
            </a:r>
          </a:p>
          <a:p>
            <a:pPr lvl="1"/>
            <a:r>
              <a:rPr lang="nl-NL" dirty="0"/>
              <a:t>Excel Converter </a:t>
            </a:r>
            <a:r>
              <a:rPr lang="nl-NL" dirty="0" err="1"/>
              <a:t>to</a:t>
            </a:r>
            <a:r>
              <a:rPr lang="nl-NL" dirty="0"/>
              <a:t> …</a:t>
            </a:r>
          </a:p>
          <a:p>
            <a:pPr lvl="1"/>
            <a:endParaRPr lang="nl-NL" dirty="0"/>
          </a:p>
          <a:p>
            <a:r>
              <a:rPr lang="nl-NL" dirty="0" err="1"/>
              <a:t>Can</a:t>
            </a:r>
            <a:r>
              <a:rPr lang="nl-NL" dirty="0"/>
              <a:t> </a:t>
            </a:r>
            <a:r>
              <a:rPr lang="nl-NL" dirty="0" err="1"/>
              <a:t>you</a:t>
            </a:r>
            <a:r>
              <a:rPr lang="nl-NL" dirty="0"/>
              <a:t> </a:t>
            </a:r>
            <a:r>
              <a:rPr lang="nl-NL" dirty="0" err="1"/>
              <a:t>give</a:t>
            </a:r>
            <a:r>
              <a:rPr lang="nl-NL" dirty="0"/>
              <a:t> more </a:t>
            </a:r>
            <a:r>
              <a:rPr lang="nl-NL" dirty="0" err="1"/>
              <a:t>examples</a:t>
            </a:r>
            <a:r>
              <a:rPr lang="nl-NL" dirty="0"/>
              <a:t> for </a:t>
            </a:r>
            <a:r>
              <a:rPr lang="nl-NL" dirty="0" err="1"/>
              <a:t>demonstration</a:t>
            </a:r>
            <a:r>
              <a:rPr lang="nl-NL" dirty="0"/>
              <a:t>?</a:t>
            </a:r>
            <a:endParaRPr lang="en-US" dirty="0"/>
          </a:p>
          <a:p>
            <a:pPr marL="0" indent="0">
              <a:buNone/>
            </a:pPr>
            <a:endParaRPr lang="nl-NL" sz="2000" dirty="0"/>
          </a:p>
        </p:txBody>
      </p:sp>
      <p:sp>
        <p:nvSpPr>
          <p:cNvPr id="3" name="Titel 2"/>
          <p:cNvSpPr>
            <a:spLocks noGrp="1"/>
          </p:cNvSpPr>
          <p:nvPr>
            <p:ph type="title"/>
          </p:nvPr>
        </p:nvSpPr>
        <p:spPr/>
        <p:txBody>
          <a:bodyPr/>
          <a:lstStyle/>
          <a:p>
            <a:r>
              <a:rPr lang="en-US" sz="2800" dirty="0"/>
              <a:t>The Python Package Index - </a:t>
            </a:r>
            <a:r>
              <a:rPr lang="en-US" sz="2800" dirty="0" err="1"/>
              <a:t>PyPI</a:t>
            </a:r>
            <a:endParaRPr lang="nl-NL" sz="2800" b="0" dirty="0"/>
          </a:p>
        </p:txBody>
      </p:sp>
    </p:spTree>
    <p:extLst>
      <p:ext uri="{BB962C8B-B14F-4D97-AF65-F5344CB8AC3E}">
        <p14:creationId xmlns:p14="http://schemas.microsoft.com/office/powerpoint/2010/main" val="1783370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54F2A4-222B-8646-B1E9-D6AE5DD32560}"/>
              </a:ext>
            </a:extLst>
          </p:cNvPr>
          <p:cNvSpPr>
            <a:spLocks noGrp="1"/>
          </p:cNvSpPr>
          <p:nvPr>
            <p:ph type="title"/>
          </p:nvPr>
        </p:nvSpPr>
        <p:spPr/>
        <p:txBody>
          <a:bodyPr/>
          <a:lstStyle/>
          <a:p>
            <a:r>
              <a:rPr lang="nl-NL" dirty="0"/>
              <a:t>Python for Data </a:t>
            </a:r>
            <a:r>
              <a:rPr lang="nl-NL" dirty="0" err="1"/>
              <a:t>Science</a:t>
            </a:r>
            <a:endParaRPr lang="nl-NL" dirty="0"/>
          </a:p>
        </p:txBody>
      </p:sp>
      <p:sp>
        <p:nvSpPr>
          <p:cNvPr id="3" name="Tijdelijke aanduiding voor inhoud 2">
            <a:extLst>
              <a:ext uri="{FF2B5EF4-FFF2-40B4-BE49-F238E27FC236}">
                <a16:creationId xmlns:a16="http://schemas.microsoft.com/office/drawing/2014/main" id="{8FA752A0-306A-254E-927A-E36DCF79E3FA}"/>
              </a:ext>
            </a:extLst>
          </p:cNvPr>
          <p:cNvSpPr>
            <a:spLocks noGrp="1"/>
          </p:cNvSpPr>
          <p:nvPr>
            <p:ph idx="1"/>
          </p:nvPr>
        </p:nvSpPr>
        <p:spPr>
          <a:xfrm>
            <a:off x="575817" y="2012414"/>
            <a:ext cx="8928990" cy="5439831"/>
          </a:xfrm>
        </p:spPr>
        <p:txBody>
          <a:bodyPr/>
          <a:lstStyle/>
          <a:p>
            <a:r>
              <a:rPr lang="nl-NL" dirty="0"/>
              <a:t>Python is </a:t>
            </a:r>
            <a:r>
              <a:rPr lang="nl-NL" dirty="0" err="1"/>
              <a:t>used</a:t>
            </a:r>
            <a:r>
              <a:rPr lang="nl-NL" dirty="0"/>
              <a:t> </a:t>
            </a:r>
            <a:r>
              <a:rPr lang="nl-NL" dirty="0" err="1"/>
              <a:t>very</a:t>
            </a:r>
            <a:r>
              <a:rPr lang="nl-NL" dirty="0"/>
              <a:t> </a:t>
            </a:r>
            <a:r>
              <a:rPr lang="nl-NL" dirty="0" err="1"/>
              <a:t>much</a:t>
            </a:r>
            <a:r>
              <a:rPr lang="nl-NL" dirty="0"/>
              <a:t> in Data </a:t>
            </a:r>
            <a:r>
              <a:rPr lang="nl-NL" dirty="0" err="1"/>
              <a:t>Science</a:t>
            </a:r>
            <a:r>
              <a:rPr lang="nl-NL" dirty="0"/>
              <a:t>.</a:t>
            </a:r>
          </a:p>
          <a:p>
            <a:endParaRPr lang="nl-NL" dirty="0"/>
          </a:p>
          <a:p>
            <a:r>
              <a:rPr lang="nl-NL" dirty="0" err="1"/>
              <a:t>Therefore</a:t>
            </a:r>
            <a:r>
              <a:rPr lang="nl-NL" dirty="0"/>
              <a:t>, </a:t>
            </a:r>
            <a:r>
              <a:rPr lang="nl-NL" dirty="0" err="1"/>
              <a:t>Aanconda</a:t>
            </a:r>
            <a:r>
              <a:rPr lang="nl-NL" dirty="0"/>
              <a:t> has been made. Anaconda is a big program / Python </a:t>
            </a:r>
            <a:r>
              <a:rPr lang="nl-NL" dirty="0" err="1"/>
              <a:t>version</a:t>
            </a:r>
            <a:r>
              <a:rPr lang="nl-NL" dirty="0"/>
              <a:t> </a:t>
            </a:r>
            <a:r>
              <a:rPr lang="nl-NL" dirty="0" err="1"/>
              <a:t>with</a:t>
            </a:r>
            <a:r>
              <a:rPr lang="nl-NL" dirty="0"/>
              <a:t> </a:t>
            </a:r>
            <a:r>
              <a:rPr lang="nl-NL" dirty="0" err="1"/>
              <a:t>all</a:t>
            </a:r>
            <a:r>
              <a:rPr lang="nl-NL" dirty="0"/>
              <a:t> </a:t>
            </a:r>
            <a:r>
              <a:rPr lang="nl-NL" dirty="0" err="1"/>
              <a:t>the</a:t>
            </a:r>
            <a:r>
              <a:rPr lang="nl-NL" dirty="0"/>
              <a:t> data </a:t>
            </a:r>
            <a:r>
              <a:rPr lang="nl-NL" dirty="0" err="1"/>
              <a:t>science</a:t>
            </a:r>
            <a:r>
              <a:rPr lang="nl-NL" dirty="0"/>
              <a:t> </a:t>
            </a:r>
            <a:r>
              <a:rPr lang="nl-NL" dirty="0" err="1"/>
              <a:t>libraries</a:t>
            </a:r>
            <a:r>
              <a:rPr lang="nl-NL" dirty="0"/>
              <a:t> </a:t>
            </a:r>
            <a:r>
              <a:rPr lang="nl-NL" dirty="0" err="1"/>
              <a:t>already</a:t>
            </a:r>
            <a:r>
              <a:rPr lang="nl-NL" dirty="0"/>
              <a:t> in it.</a:t>
            </a:r>
          </a:p>
          <a:p>
            <a:endParaRPr lang="nl-NL" dirty="0"/>
          </a:p>
          <a:p>
            <a:r>
              <a:rPr lang="nl-NL" dirty="0" err="1"/>
              <a:t>So</a:t>
            </a:r>
            <a:r>
              <a:rPr lang="nl-NL" dirty="0"/>
              <a:t>, </a:t>
            </a:r>
            <a:r>
              <a:rPr lang="nl-NL" dirty="0" err="1"/>
              <a:t>you</a:t>
            </a:r>
            <a:r>
              <a:rPr lang="nl-NL" dirty="0"/>
              <a:t> </a:t>
            </a:r>
            <a:r>
              <a:rPr lang="nl-NL" dirty="0" err="1"/>
              <a:t>don’t</a:t>
            </a:r>
            <a:r>
              <a:rPr lang="nl-NL" dirty="0"/>
              <a:t> have </a:t>
            </a:r>
            <a:r>
              <a:rPr lang="nl-NL" dirty="0" err="1"/>
              <a:t>to</a:t>
            </a:r>
            <a:r>
              <a:rPr lang="nl-NL" dirty="0"/>
              <a:t> </a:t>
            </a:r>
            <a:r>
              <a:rPr lang="nl-NL" dirty="0" err="1"/>
              <a:t>install</a:t>
            </a:r>
            <a:r>
              <a:rPr lang="nl-NL" dirty="0"/>
              <a:t> </a:t>
            </a:r>
            <a:r>
              <a:rPr lang="nl-NL" dirty="0" err="1"/>
              <a:t>all</a:t>
            </a:r>
            <a:r>
              <a:rPr lang="nl-NL" dirty="0"/>
              <a:t> </a:t>
            </a:r>
            <a:r>
              <a:rPr lang="nl-NL" dirty="0" err="1"/>
              <a:t>the</a:t>
            </a:r>
            <a:r>
              <a:rPr lang="nl-NL" dirty="0"/>
              <a:t> data </a:t>
            </a:r>
            <a:r>
              <a:rPr lang="nl-NL" dirty="0" err="1"/>
              <a:t>science</a:t>
            </a:r>
            <a:r>
              <a:rPr lang="nl-NL" dirty="0"/>
              <a:t> </a:t>
            </a:r>
            <a:r>
              <a:rPr lang="nl-NL" dirty="0" err="1"/>
              <a:t>libraries</a:t>
            </a:r>
            <a:r>
              <a:rPr lang="nl-NL" dirty="0"/>
              <a:t> </a:t>
            </a:r>
            <a:r>
              <a:rPr lang="nl-NL" dirty="0" err="1"/>
              <a:t>from</a:t>
            </a:r>
            <a:r>
              <a:rPr lang="nl-NL" dirty="0"/>
              <a:t> </a:t>
            </a:r>
            <a:r>
              <a:rPr lang="nl-NL" dirty="0" err="1"/>
              <a:t>the</a:t>
            </a:r>
            <a:r>
              <a:rPr lang="nl-NL" dirty="0"/>
              <a:t> Python Package Index. </a:t>
            </a:r>
          </a:p>
          <a:p>
            <a:pPr marL="0" indent="0">
              <a:buNone/>
            </a:pPr>
            <a:endParaRPr lang="nl-NL" dirty="0"/>
          </a:p>
        </p:txBody>
      </p:sp>
      <p:sp>
        <p:nvSpPr>
          <p:cNvPr id="4" name="Rechthoek 3">
            <a:hlinkClick r:id="rId2"/>
            <a:extLst>
              <a:ext uri="{FF2B5EF4-FFF2-40B4-BE49-F238E27FC236}">
                <a16:creationId xmlns:a16="http://schemas.microsoft.com/office/drawing/2014/main" id="{800D4152-CA91-C447-8C7B-BD45687A9E9E}"/>
              </a:ext>
            </a:extLst>
          </p:cNvPr>
          <p:cNvSpPr/>
          <p:nvPr/>
        </p:nvSpPr>
        <p:spPr>
          <a:xfrm>
            <a:off x="1223888" y="7082913"/>
            <a:ext cx="8496943" cy="369332"/>
          </a:xfrm>
          <a:prstGeom prst="rect">
            <a:avLst/>
          </a:prstGeom>
        </p:spPr>
        <p:txBody>
          <a:bodyPr wrap="square">
            <a:spAutoFit/>
          </a:bodyPr>
          <a:lstStyle/>
          <a:p>
            <a:pPr algn="r"/>
            <a:r>
              <a:rPr lang="nl-NL" dirty="0" err="1">
                <a:solidFill>
                  <a:schemeClr val="tx1">
                    <a:lumMod val="75000"/>
                    <a:lumOff val="25000"/>
                  </a:schemeClr>
                </a:solidFill>
              </a:rPr>
              <a:t>https</a:t>
            </a:r>
            <a:r>
              <a:rPr lang="nl-NL" dirty="0">
                <a:solidFill>
                  <a:schemeClr val="tx1">
                    <a:lumMod val="75000"/>
                    <a:lumOff val="25000"/>
                  </a:schemeClr>
                </a:solidFill>
              </a:rPr>
              <a:t>://</a:t>
            </a:r>
            <a:r>
              <a:rPr lang="nl-NL" dirty="0" err="1">
                <a:solidFill>
                  <a:schemeClr val="tx1">
                    <a:lumMod val="75000"/>
                    <a:lumOff val="25000"/>
                  </a:schemeClr>
                </a:solidFill>
              </a:rPr>
              <a:t>pandas.pydata.org</a:t>
            </a:r>
            <a:r>
              <a:rPr lang="nl-NL" dirty="0">
                <a:solidFill>
                  <a:schemeClr val="tx1">
                    <a:lumMod val="75000"/>
                    <a:lumOff val="25000"/>
                  </a:schemeClr>
                </a:solidFill>
              </a:rPr>
              <a:t>/</a:t>
            </a:r>
            <a:r>
              <a:rPr lang="nl-NL" dirty="0" err="1">
                <a:solidFill>
                  <a:schemeClr val="tx1">
                    <a:lumMod val="75000"/>
                    <a:lumOff val="25000"/>
                  </a:schemeClr>
                </a:solidFill>
              </a:rPr>
              <a:t>docs</a:t>
            </a:r>
            <a:r>
              <a:rPr lang="nl-NL" dirty="0">
                <a:solidFill>
                  <a:schemeClr val="tx1">
                    <a:lumMod val="75000"/>
                    <a:lumOff val="25000"/>
                  </a:schemeClr>
                </a:solidFill>
              </a:rPr>
              <a:t>/</a:t>
            </a:r>
            <a:r>
              <a:rPr lang="nl-NL" dirty="0" err="1">
                <a:solidFill>
                  <a:schemeClr val="tx1">
                    <a:lumMod val="75000"/>
                    <a:lumOff val="25000"/>
                  </a:schemeClr>
                </a:solidFill>
              </a:rPr>
              <a:t>getting_started</a:t>
            </a:r>
            <a:r>
              <a:rPr lang="nl-NL" dirty="0">
                <a:solidFill>
                  <a:schemeClr val="tx1">
                    <a:lumMod val="75000"/>
                    <a:lumOff val="25000"/>
                  </a:schemeClr>
                </a:solidFill>
              </a:rPr>
              <a:t>/10min.html#min</a:t>
            </a:r>
          </a:p>
        </p:txBody>
      </p:sp>
    </p:spTree>
    <p:extLst>
      <p:ext uri="{BB962C8B-B14F-4D97-AF65-F5344CB8AC3E}">
        <p14:creationId xmlns:p14="http://schemas.microsoft.com/office/powerpoint/2010/main" val="2818968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err="1"/>
              <a:t>numpy</a:t>
            </a:r>
            <a:endParaRPr lang="nl-NL" dirty="0"/>
          </a:p>
        </p:txBody>
      </p:sp>
      <p:sp>
        <p:nvSpPr>
          <p:cNvPr id="2" name="Tijdelijke aanduiding voor inhoud 1"/>
          <p:cNvSpPr>
            <a:spLocks noGrp="1"/>
          </p:cNvSpPr>
          <p:nvPr>
            <p:ph idx="1"/>
          </p:nvPr>
        </p:nvSpPr>
        <p:spPr>
          <a:xfrm>
            <a:off x="575817" y="2012414"/>
            <a:ext cx="8928990" cy="5439831"/>
          </a:xfrm>
        </p:spPr>
        <p:txBody>
          <a:bodyPr/>
          <a:lstStyle/>
          <a:p>
            <a:r>
              <a:rPr lang="en-US"/>
              <a:t>NumPy is the fundamental package for scientific computing with Python.</a:t>
            </a:r>
          </a:p>
          <a:p>
            <a:r>
              <a:rPr lang="en-US"/>
              <a:t>NumPy's main object is the homogeneous multidimensional array.</a:t>
            </a:r>
          </a:p>
          <a:p>
            <a:r>
              <a:rPr lang="en-US"/>
              <a:t>Vectorized operations</a:t>
            </a:r>
          </a:p>
          <a:p>
            <a:endParaRPr lang="nl-NL" dirty="0"/>
          </a:p>
        </p:txBody>
      </p:sp>
      <p:sp>
        <p:nvSpPr>
          <p:cNvPr id="4" name="Tijdelijke aanduiding voor inhoud 3"/>
          <p:cNvSpPr txBox="1">
            <a:spLocks/>
          </p:cNvSpPr>
          <p:nvPr/>
        </p:nvSpPr>
        <p:spPr>
          <a:xfrm>
            <a:off x="575815" y="4207335"/>
            <a:ext cx="8928991" cy="3028521"/>
          </a:xfrm>
          <a:prstGeom prst="rect">
            <a:avLst/>
          </a:prstGeom>
          <a:solidFill>
            <a:schemeClr val="accent1">
              <a:lumMod val="20000"/>
              <a:lumOff val="80000"/>
            </a:schemeClr>
          </a:solidFill>
          <a:ln>
            <a:solidFill>
              <a:schemeClr val="tx1">
                <a:lumMod val="65000"/>
                <a:lumOff val="35000"/>
              </a:schemeClr>
            </a:solidFill>
          </a:ln>
          <a:effectLst>
            <a:outerShdw blurRad="50800" dist="38100" dir="2700000" algn="tl" rotWithShape="0">
              <a:prstClr val="black">
                <a:alpha val="40000"/>
              </a:prstClr>
            </a:outerShdw>
          </a:effectLst>
        </p:spPr>
        <p:txBody>
          <a:bodyPr wrap="square" rtlCol="0">
            <a:spAutoFit/>
          </a:bodyPr>
          <a:lstStyle>
            <a:defPPr>
              <a:defRPr lang="en-GB"/>
            </a:defPPr>
            <a:lvl1pPr marL="0" indent="0" defTabSz="914400" eaLnBrk="1" latinLnBrk="0" hangingPunct="1">
              <a:spcBef>
                <a:spcPct val="20000"/>
              </a:spcBef>
              <a:buFont typeface="Arial" panose="020B0604020202020204" pitchFamily="34" charset="0"/>
              <a:buNone/>
              <a:defRPr sz="1800" b="1">
                <a:solidFill>
                  <a:schemeClr val="tx1"/>
                </a:solidFill>
                <a:latin typeface="Courier New" panose="02070309020205020404" pitchFamily="49" charset="0"/>
                <a:ea typeface="+mn-ea"/>
                <a:cs typeface="Courier New" panose="02070309020205020404" pitchFamily="49" charset="0"/>
              </a:defRPr>
            </a:lvl1pPr>
            <a:lvl2pPr defTabSz="914400" eaLnBrk="1" latinLnBrk="0" hangingPunct="1">
              <a:spcBef>
                <a:spcPct val="20000"/>
              </a:spcBef>
              <a:buFont typeface="Arial" panose="020B0604020202020204" pitchFamily="34" charset="0"/>
              <a:buChar char="–"/>
              <a:defRPr sz="1600">
                <a:solidFill>
                  <a:schemeClr val="tx1"/>
                </a:solidFill>
                <a:ea typeface="+mn-ea"/>
                <a:cs typeface="Arial" panose="020B0604020202020204" pitchFamily="34" charset="0"/>
              </a:defRPr>
            </a:lvl2pPr>
            <a:lvl3pPr defTabSz="914400" eaLnBrk="1" latinLnBrk="0" hangingPunct="1">
              <a:spcBef>
                <a:spcPct val="20000"/>
              </a:spcBef>
              <a:buFont typeface="Arial" panose="020B0604020202020204" pitchFamily="34" charset="0"/>
              <a:buChar char="•"/>
              <a:defRPr sz="1400">
                <a:solidFill>
                  <a:schemeClr val="tx1"/>
                </a:solidFill>
                <a:ea typeface="+mn-ea"/>
                <a:cs typeface="Arial" panose="020B0604020202020204" pitchFamily="34" charset="0"/>
              </a:defRPr>
            </a:lvl3pPr>
            <a:lvl4pPr defTabSz="914400" eaLnBrk="1" latinLnBrk="0" hangingPunct="1">
              <a:spcBef>
                <a:spcPct val="20000"/>
              </a:spcBef>
              <a:buFont typeface="Arial" panose="020B0604020202020204" pitchFamily="34" charset="0"/>
              <a:buChar char="–"/>
              <a:defRPr sz="1200">
                <a:solidFill>
                  <a:schemeClr val="tx1"/>
                </a:solidFill>
                <a:ea typeface="+mn-ea"/>
                <a:cs typeface="Arial" panose="020B0604020202020204" pitchFamily="34" charset="0"/>
              </a:defRPr>
            </a:lvl4pPr>
            <a:lvl5pPr defTabSz="914400" eaLnBrk="1" latinLnBrk="0" hangingPunct="1">
              <a:spcBef>
                <a:spcPct val="20000"/>
              </a:spcBef>
              <a:buFont typeface="Arial" panose="020B0604020202020204" pitchFamily="34" charset="0"/>
              <a:buChar char="»"/>
              <a:defRPr sz="1000">
                <a:solidFill>
                  <a:schemeClr val="tx1"/>
                </a:solidFill>
                <a:ea typeface="+mn-ea"/>
                <a:cs typeface="Arial" panose="020B0604020202020204" pitchFamily="34" charset="0"/>
              </a:defRPr>
            </a:lvl5pPr>
            <a:lvl6pPr marL="2514600" indent="-228600">
              <a:spcBef>
                <a:spcPct val="20000"/>
              </a:spcBef>
              <a:buFont typeface="Arial" panose="020B0604020202020204" pitchFamily="34" charset="0"/>
              <a:buChar char="•"/>
              <a:defRPr sz="2000">
                <a:solidFill>
                  <a:schemeClr val="tx1"/>
                </a:solidFill>
                <a:latin typeface="+mn-lt"/>
                <a:ea typeface="+mn-ea"/>
                <a:cs typeface="+mn-cs"/>
              </a:defRPr>
            </a:lvl6pPr>
            <a:lvl7pPr marL="2971800" indent="-228600">
              <a:spcBef>
                <a:spcPct val="20000"/>
              </a:spcBef>
              <a:buFont typeface="Arial" panose="020B0604020202020204" pitchFamily="34" charset="0"/>
              <a:buChar char="•"/>
              <a:defRPr sz="2000">
                <a:solidFill>
                  <a:schemeClr val="tx1"/>
                </a:solidFill>
                <a:latin typeface="+mn-lt"/>
                <a:ea typeface="+mn-ea"/>
                <a:cs typeface="+mn-cs"/>
              </a:defRPr>
            </a:lvl7pPr>
            <a:lvl8pPr marL="3429000" indent="-228600">
              <a:spcBef>
                <a:spcPct val="20000"/>
              </a:spcBef>
              <a:buFont typeface="Arial" panose="020B0604020202020204" pitchFamily="34" charset="0"/>
              <a:buChar char="•"/>
              <a:defRPr sz="2000">
                <a:solidFill>
                  <a:schemeClr val="tx1"/>
                </a:solidFill>
                <a:latin typeface="+mn-lt"/>
                <a:ea typeface="+mn-ea"/>
                <a:cs typeface="+mn-cs"/>
              </a:defRPr>
            </a:lvl8pPr>
            <a:lvl9pPr marL="3886200" indent="-228600">
              <a:spcBef>
                <a:spcPct val="20000"/>
              </a:spcBef>
              <a:buFont typeface="Arial" panose="020B0604020202020204" pitchFamily="34" charset="0"/>
              <a:buChar char="•"/>
              <a:defRPr sz="2000">
                <a:solidFill>
                  <a:schemeClr val="tx1"/>
                </a:solidFill>
                <a:latin typeface="+mn-lt"/>
                <a:ea typeface="+mn-ea"/>
                <a:cs typeface="+mn-cs"/>
              </a:defRPr>
            </a:lvl9pPr>
          </a:lstStyle>
          <a:p>
            <a:r>
              <a:rPr lang="en-US"/>
              <a:t>import numpy</a:t>
            </a:r>
            <a:r>
              <a:rPr lang="en-US" dirty="0"/>
              <a:t> </a:t>
            </a:r>
            <a:r>
              <a:rPr lang="en-US"/>
              <a:t>as np</a:t>
            </a:r>
            <a:endParaRPr lang="en-US" dirty="0"/>
          </a:p>
          <a:p>
            <a:endParaRPr lang="en-US" dirty="0"/>
          </a:p>
          <a:p>
            <a:r>
              <a:rPr lang="en-US" dirty="0"/>
              <a:t>a </a:t>
            </a:r>
            <a:r>
              <a:rPr lang="en-US"/>
              <a:t>= </a:t>
            </a:r>
            <a:r>
              <a:rPr lang="en-US" dirty="0" err="1"/>
              <a:t>np</a:t>
            </a:r>
            <a:r>
              <a:rPr lang="en-US" err="1"/>
              <a:t>.</a:t>
            </a:r>
            <a:r>
              <a:rPr lang="en-US"/>
              <a:t>array</a:t>
            </a:r>
            <a:r>
              <a:rPr lang="en-US" dirty="0"/>
              <a:t>([1,2,3,4])</a:t>
            </a:r>
          </a:p>
          <a:p>
            <a:r>
              <a:rPr lang="en-US" dirty="0"/>
              <a:t>b </a:t>
            </a:r>
            <a:r>
              <a:rPr lang="en-US"/>
              <a:t>= </a:t>
            </a:r>
            <a:r>
              <a:rPr lang="en-US" dirty="0" err="1"/>
              <a:t>np</a:t>
            </a:r>
            <a:r>
              <a:rPr lang="en-US" err="1"/>
              <a:t>.</a:t>
            </a:r>
            <a:r>
              <a:rPr lang="en-US"/>
              <a:t>array</a:t>
            </a:r>
            <a:r>
              <a:rPr lang="en-US" dirty="0"/>
              <a:t>( [ (1.5,2,3), (4,5,6) ] )</a:t>
            </a:r>
          </a:p>
          <a:p>
            <a:r>
              <a:rPr lang="en-US" dirty="0"/>
              <a:t>c </a:t>
            </a:r>
            <a:r>
              <a:rPr lang="en-US"/>
              <a:t>= np.narray</a:t>
            </a:r>
            <a:r>
              <a:rPr lang="en-US" dirty="0"/>
              <a:t>( [ [1,2], [3,4] </a:t>
            </a:r>
            <a:r>
              <a:rPr lang="en-US"/>
              <a:t>], dtype</a:t>
            </a:r>
            <a:r>
              <a:rPr lang="en-US" dirty="0"/>
              <a:t>=complex )</a:t>
            </a:r>
          </a:p>
          <a:p>
            <a:endParaRPr lang="en-US" dirty="0"/>
          </a:p>
          <a:p>
            <a:r>
              <a:rPr lang="en-US"/>
              <a:t>n</a:t>
            </a:r>
            <a:r>
              <a:rPr lang="en-US" dirty="0" err="1"/>
              <a:t>p</a:t>
            </a:r>
            <a:r>
              <a:rPr lang="en-US" err="1"/>
              <a:t>.</a:t>
            </a:r>
            <a:r>
              <a:rPr lang="en-US"/>
              <a:t>zeros</a:t>
            </a:r>
            <a:r>
              <a:rPr lang="en-US" dirty="0"/>
              <a:t>( (3,4) )</a:t>
            </a:r>
          </a:p>
          <a:p>
            <a:r>
              <a:rPr lang="en-US"/>
              <a:t>n</a:t>
            </a:r>
            <a:r>
              <a:rPr lang="en-US" dirty="0" err="1"/>
              <a:t>p</a:t>
            </a:r>
            <a:r>
              <a:rPr lang="en-US" err="1"/>
              <a:t>.</a:t>
            </a:r>
            <a:r>
              <a:rPr lang="en-US"/>
              <a:t>arange</a:t>
            </a:r>
            <a:r>
              <a:rPr lang="en-US" dirty="0"/>
              <a:t>( 0, 2, 0.4 </a:t>
            </a:r>
            <a:r>
              <a:rPr lang="en-US"/>
              <a:t>) </a:t>
            </a:r>
            <a:r>
              <a:rPr lang="en-US" dirty="0"/>
              <a:t>  </a:t>
            </a:r>
            <a:r>
              <a:rPr lang="en-US"/>
              <a:t># </a:t>
            </a:r>
            <a:r>
              <a:rPr lang="en-US" dirty="0"/>
              <a:t>array([ 0., 0.4, 0.8, 1.2, 1.6, 2.0])</a:t>
            </a:r>
          </a:p>
          <a:p>
            <a:r>
              <a:rPr lang="en-US"/>
              <a:t>n</a:t>
            </a:r>
            <a:r>
              <a:rPr lang="en-US" dirty="0" err="1"/>
              <a:t>p</a:t>
            </a:r>
            <a:r>
              <a:rPr lang="en-US" err="1"/>
              <a:t>.</a:t>
            </a:r>
            <a:r>
              <a:rPr lang="en-US"/>
              <a:t>linspace</a:t>
            </a:r>
            <a:r>
              <a:rPr lang="en-US" dirty="0"/>
              <a:t>( 0, 2*pi, </a:t>
            </a:r>
            <a:r>
              <a:rPr lang="en-US"/>
              <a:t>100 </a:t>
            </a:r>
            <a:r>
              <a:rPr lang="en-US" dirty="0"/>
              <a:t>).  </a:t>
            </a:r>
            <a:r>
              <a:rPr lang="en-US"/>
              <a:t># </a:t>
            </a:r>
            <a:r>
              <a:rPr lang="en-US" dirty="0"/>
              <a:t>100 numbers from 0 to 2*pi</a:t>
            </a:r>
          </a:p>
        </p:txBody>
      </p:sp>
    </p:spTree>
    <p:extLst>
      <p:ext uri="{BB962C8B-B14F-4D97-AF65-F5344CB8AC3E}">
        <p14:creationId xmlns:p14="http://schemas.microsoft.com/office/powerpoint/2010/main" val="16221881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431B26-4569-AC49-9632-B28B3536FC3B}"/>
              </a:ext>
            </a:extLst>
          </p:cNvPr>
          <p:cNvSpPr>
            <a:spLocks noGrp="1"/>
          </p:cNvSpPr>
          <p:nvPr>
            <p:ph type="title"/>
          </p:nvPr>
        </p:nvSpPr>
        <p:spPr/>
        <p:txBody>
          <a:bodyPr/>
          <a:lstStyle/>
          <a:p>
            <a:r>
              <a:rPr lang="nl-NL" dirty="0" err="1"/>
              <a:t>scipy</a:t>
            </a:r>
            <a:endParaRPr lang="nl-NL" dirty="0"/>
          </a:p>
        </p:txBody>
      </p:sp>
      <p:sp>
        <p:nvSpPr>
          <p:cNvPr id="3" name="Tijdelijke aanduiding voor inhoud 2">
            <a:extLst>
              <a:ext uri="{FF2B5EF4-FFF2-40B4-BE49-F238E27FC236}">
                <a16:creationId xmlns:a16="http://schemas.microsoft.com/office/drawing/2014/main" id="{8C217339-8E36-294C-A3D9-40DA6CFD85E7}"/>
              </a:ext>
            </a:extLst>
          </p:cNvPr>
          <p:cNvSpPr>
            <a:spLocks noGrp="1"/>
          </p:cNvSpPr>
          <p:nvPr>
            <p:ph idx="1"/>
          </p:nvPr>
        </p:nvSpPr>
        <p:spPr>
          <a:xfrm>
            <a:off x="575817" y="2012414"/>
            <a:ext cx="4320479" cy="5439831"/>
          </a:xfrm>
        </p:spPr>
        <p:txBody>
          <a:bodyPr/>
          <a:lstStyle/>
          <a:p>
            <a:r>
              <a:rPr lang="nl-NL" dirty="0"/>
              <a:t>It </a:t>
            </a:r>
            <a:r>
              <a:rPr lang="nl-NL" dirty="0" err="1"/>
              <a:t>provides</a:t>
            </a:r>
            <a:r>
              <a:rPr lang="nl-NL" dirty="0"/>
              <a:t> </a:t>
            </a:r>
            <a:r>
              <a:rPr lang="nl-NL" dirty="0" err="1"/>
              <a:t>many</a:t>
            </a:r>
            <a:r>
              <a:rPr lang="nl-NL" dirty="0"/>
              <a:t> user-</a:t>
            </a:r>
            <a:r>
              <a:rPr lang="nl-NL" dirty="0" err="1"/>
              <a:t>friendly</a:t>
            </a:r>
            <a:r>
              <a:rPr lang="nl-NL" dirty="0"/>
              <a:t> </a:t>
            </a:r>
            <a:r>
              <a:rPr lang="nl-NL" dirty="0" err="1"/>
              <a:t>and</a:t>
            </a:r>
            <a:r>
              <a:rPr lang="nl-NL" dirty="0"/>
              <a:t> </a:t>
            </a:r>
            <a:r>
              <a:rPr lang="nl-NL" dirty="0" err="1"/>
              <a:t>efficient</a:t>
            </a:r>
            <a:r>
              <a:rPr lang="nl-NL" dirty="0"/>
              <a:t> </a:t>
            </a:r>
            <a:r>
              <a:rPr lang="nl-NL" dirty="0" err="1"/>
              <a:t>numerical</a:t>
            </a:r>
            <a:r>
              <a:rPr lang="nl-NL" dirty="0"/>
              <a:t> routines, </a:t>
            </a:r>
            <a:r>
              <a:rPr lang="nl-NL" dirty="0" err="1"/>
              <a:t>such</a:t>
            </a:r>
            <a:r>
              <a:rPr lang="nl-NL" dirty="0"/>
              <a:t> as routines </a:t>
            </a:r>
            <a:r>
              <a:rPr lang="nl-NL" dirty="0" err="1"/>
              <a:t>for</a:t>
            </a:r>
            <a:r>
              <a:rPr lang="nl-NL" dirty="0"/>
              <a:t> </a:t>
            </a:r>
            <a:r>
              <a:rPr lang="nl-NL" dirty="0" err="1"/>
              <a:t>numerical</a:t>
            </a:r>
            <a:r>
              <a:rPr lang="nl-NL" dirty="0"/>
              <a:t> </a:t>
            </a:r>
            <a:r>
              <a:rPr lang="nl-NL" dirty="0" err="1"/>
              <a:t>integration</a:t>
            </a:r>
            <a:r>
              <a:rPr lang="nl-NL" dirty="0"/>
              <a:t>, </a:t>
            </a:r>
            <a:r>
              <a:rPr lang="nl-NL" dirty="0" err="1"/>
              <a:t>interpolation</a:t>
            </a:r>
            <a:r>
              <a:rPr lang="nl-NL" dirty="0"/>
              <a:t>, </a:t>
            </a:r>
            <a:r>
              <a:rPr lang="nl-NL" dirty="0" err="1"/>
              <a:t>optimization</a:t>
            </a:r>
            <a:r>
              <a:rPr lang="nl-NL" dirty="0"/>
              <a:t>, </a:t>
            </a:r>
            <a:r>
              <a:rPr lang="nl-NL" dirty="0" err="1"/>
              <a:t>linear</a:t>
            </a:r>
            <a:r>
              <a:rPr lang="nl-NL" dirty="0"/>
              <a:t> algebra, </a:t>
            </a:r>
            <a:r>
              <a:rPr lang="nl-NL" dirty="0" err="1"/>
              <a:t>and</a:t>
            </a:r>
            <a:r>
              <a:rPr lang="nl-NL" dirty="0"/>
              <a:t> </a:t>
            </a:r>
            <a:r>
              <a:rPr lang="nl-NL" dirty="0" err="1"/>
              <a:t>statistics</a:t>
            </a:r>
            <a:r>
              <a:rPr lang="nl-NL" dirty="0"/>
              <a:t>.</a:t>
            </a:r>
          </a:p>
        </p:txBody>
      </p:sp>
      <p:sp>
        <p:nvSpPr>
          <p:cNvPr id="5" name="Rechthoek 4">
            <a:extLst>
              <a:ext uri="{FF2B5EF4-FFF2-40B4-BE49-F238E27FC236}">
                <a16:creationId xmlns:a16="http://schemas.microsoft.com/office/drawing/2014/main" id="{73A7CBE9-A380-B84A-A6A2-FC03B1F202E7}"/>
              </a:ext>
            </a:extLst>
          </p:cNvPr>
          <p:cNvSpPr/>
          <p:nvPr/>
        </p:nvSpPr>
        <p:spPr>
          <a:xfrm>
            <a:off x="5472360" y="1547589"/>
            <a:ext cx="4248471" cy="5632311"/>
          </a:xfrm>
          <a:prstGeom prst="rect">
            <a:avLst/>
          </a:prstGeom>
          <a:solidFill>
            <a:schemeClr val="accent1">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dirty="0">
                <a:solidFill>
                  <a:schemeClr val="tx1">
                    <a:lumMod val="75000"/>
                    <a:lumOff val="25000"/>
                  </a:schemeClr>
                </a:solidFill>
              </a:rPr>
              <a:t>Clustering</a:t>
            </a:r>
          </a:p>
          <a:p>
            <a:r>
              <a:rPr lang="nl-NL" dirty="0">
                <a:solidFill>
                  <a:schemeClr val="tx1">
                    <a:lumMod val="75000"/>
                    <a:lumOff val="25000"/>
                  </a:schemeClr>
                </a:solidFill>
              </a:rPr>
              <a:t>Constants </a:t>
            </a:r>
          </a:p>
          <a:p>
            <a:r>
              <a:rPr lang="nl-NL" dirty="0">
                <a:solidFill>
                  <a:schemeClr val="tx1">
                    <a:lumMod val="75000"/>
                    <a:lumOff val="25000"/>
                  </a:schemeClr>
                </a:solidFill>
              </a:rPr>
              <a:t>Discrete </a:t>
            </a:r>
            <a:r>
              <a:rPr lang="nl-NL" dirty="0" err="1">
                <a:solidFill>
                  <a:schemeClr val="tx1">
                    <a:lumMod val="75000"/>
                    <a:lumOff val="25000"/>
                  </a:schemeClr>
                </a:solidFill>
              </a:rPr>
              <a:t>Fourier</a:t>
            </a:r>
            <a:r>
              <a:rPr lang="nl-NL" dirty="0">
                <a:solidFill>
                  <a:schemeClr val="tx1">
                    <a:lumMod val="75000"/>
                    <a:lumOff val="25000"/>
                  </a:schemeClr>
                </a:solidFill>
              </a:rPr>
              <a:t> </a:t>
            </a:r>
            <a:r>
              <a:rPr lang="nl-NL" dirty="0" err="1">
                <a:solidFill>
                  <a:schemeClr val="tx1">
                    <a:lumMod val="75000"/>
                    <a:lumOff val="25000"/>
                  </a:schemeClr>
                </a:solidFill>
              </a:rPr>
              <a:t>transforms</a:t>
            </a:r>
            <a:endParaRPr lang="nl-NL" dirty="0">
              <a:solidFill>
                <a:schemeClr val="tx1">
                  <a:lumMod val="75000"/>
                  <a:lumOff val="25000"/>
                </a:schemeClr>
              </a:solidFill>
            </a:endParaRPr>
          </a:p>
          <a:p>
            <a:r>
              <a:rPr lang="nl-NL" dirty="0">
                <a:solidFill>
                  <a:schemeClr val="tx1">
                    <a:lumMod val="75000"/>
                    <a:lumOff val="25000"/>
                  </a:schemeClr>
                </a:solidFill>
              </a:rPr>
              <a:t>Integration</a:t>
            </a:r>
          </a:p>
          <a:p>
            <a:r>
              <a:rPr lang="nl-NL" dirty="0" err="1">
                <a:solidFill>
                  <a:schemeClr val="tx1">
                    <a:lumMod val="75000"/>
                    <a:lumOff val="25000"/>
                  </a:schemeClr>
                </a:solidFill>
              </a:rPr>
              <a:t>Interpolation</a:t>
            </a:r>
            <a:endParaRPr lang="nl-NL" dirty="0">
              <a:solidFill>
                <a:schemeClr val="tx1">
                  <a:lumMod val="75000"/>
                  <a:lumOff val="25000"/>
                </a:schemeClr>
              </a:solidFill>
            </a:endParaRPr>
          </a:p>
          <a:p>
            <a:r>
              <a:rPr lang="nl-NL" dirty="0">
                <a:solidFill>
                  <a:schemeClr val="tx1">
                    <a:lumMod val="75000"/>
                    <a:lumOff val="25000"/>
                  </a:schemeClr>
                </a:solidFill>
              </a:rPr>
              <a:t>Input </a:t>
            </a:r>
            <a:r>
              <a:rPr lang="nl-NL" dirty="0" err="1">
                <a:solidFill>
                  <a:schemeClr val="tx1">
                    <a:lumMod val="75000"/>
                    <a:lumOff val="25000"/>
                  </a:schemeClr>
                </a:solidFill>
              </a:rPr>
              <a:t>and</a:t>
            </a:r>
            <a:r>
              <a:rPr lang="nl-NL" dirty="0">
                <a:solidFill>
                  <a:schemeClr val="tx1">
                    <a:lumMod val="75000"/>
                    <a:lumOff val="25000"/>
                  </a:schemeClr>
                </a:solidFill>
              </a:rPr>
              <a:t> output</a:t>
            </a:r>
          </a:p>
          <a:p>
            <a:r>
              <a:rPr lang="nl-NL" dirty="0" err="1">
                <a:solidFill>
                  <a:schemeClr val="tx1">
                    <a:lumMod val="75000"/>
                    <a:lumOff val="25000"/>
                  </a:schemeClr>
                </a:solidFill>
              </a:rPr>
              <a:t>Linear</a:t>
            </a:r>
            <a:r>
              <a:rPr lang="nl-NL" dirty="0">
                <a:solidFill>
                  <a:schemeClr val="tx1">
                    <a:lumMod val="75000"/>
                    <a:lumOff val="25000"/>
                  </a:schemeClr>
                </a:solidFill>
              </a:rPr>
              <a:t> algebra</a:t>
            </a:r>
          </a:p>
          <a:p>
            <a:r>
              <a:rPr lang="nl-NL" dirty="0" err="1">
                <a:solidFill>
                  <a:schemeClr val="tx1">
                    <a:lumMod val="75000"/>
                    <a:lumOff val="25000"/>
                  </a:schemeClr>
                </a:solidFill>
              </a:rPr>
              <a:t>Miscellaneous</a:t>
            </a:r>
            <a:r>
              <a:rPr lang="nl-NL" dirty="0">
                <a:solidFill>
                  <a:schemeClr val="tx1">
                    <a:lumMod val="75000"/>
                    <a:lumOff val="25000"/>
                  </a:schemeClr>
                </a:solidFill>
              </a:rPr>
              <a:t> routines</a:t>
            </a:r>
          </a:p>
          <a:p>
            <a:r>
              <a:rPr lang="nl-NL" dirty="0">
                <a:solidFill>
                  <a:schemeClr val="tx1">
                    <a:lumMod val="75000"/>
                    <a:lumOff val="25000"/>
                  </a:schemeClr>
                </a:solidFill>
              </a:rPr>
              <a:t>Multi-</a:t>
            </a:r>
            <a:r>
              <a:rPr lang="nl-NL" dirty="0" err="1">
                <a:solidFill>
                  <a:schemeClr val="tx1">
                    <a:lumMod val="75000"/>
                    <a:lumOff val="25000"/>
                  </a:schemeClr>
                </a:solidFill>
              </a:rPr>
              <a:t>dimensional</a:t>
            </a:r>
            <a:r>
              <a:rPr lang="nl-NL" dirty="0">
                <a:solidFill>
                  <a:schemeClr val="tx1">
                    <a:lumMod val="75000"/>
                    <a:lumOff val="25000"/>
                  </a:schemeClr>
                </a:solidFill>
              </a:rPr>
              <a:t> image processing</a:t>
            </a:r>
          </a:p>
          <a:p>
            <a:r>
              <a:rPr lang="nl-NL" dirty="0" err="1">
                <a:solidFill>
                  <a:schemeClr val="tx1">
                    <a:lumMod val="75000"/>
                    <a:lumOff val="25000"/>
                  </a:schemeClr>
                </a:solidFill>
              </a:rPr>
              <a:t>Orthogonal</a:t>
            </a:r>
            <a:r>
              <a:rPr lang="nl-NL" dirty="0">
                <a:solidFill>
                  <a:schemeClr val="tx1">
                    <a:lumMod val="75000"/>
                    <a:lumOff val="25000"/>
                  </a:schemeClr>
                </a:solidFill>
              </a:rPr>
              <a:t> </a:t>
            </a:r>
            <a:r>
              <a:rPr lang="nl-NL" dirty="0" err="1">
                <a:solidFill>
                  <a:schemeClr val="tx1">
                    <a:lumMod val="75000"/>
                    <a:lumOff val="25000"/>
                  </a:schemeClr>
                </a:solidFill>
              </a:rPr>
              <a:t>distance</a:t>
            </a:r>
            <a:r>
              <a:rPr lang="nl-NL" dirty="0">
                <a:solidFill>
                  <a:schemeClr val="tx1">
                    <a:lumMod val="75000"/>
                    <a:lumOff val="25000"/>
                  </a:schemeClr>
                </a:solidFill>
              </a:rPr>
              <a:t> </a:t>
            </a:r>
            <a:r>
              <a:rPr lang="nl-NL" dirty="0" err="1">
                <a:solidFill>
                  <a:schemeClr val="tx1">
                    <a:lumMod val="75000"/>
                    <a:lumOff val="25000"/>
                  </a:schemeClr>
                </a:solidFill>
              </a:rPr>
              <a:t>regression</a:t>
            </a:r>
            <a:endParaRPr lang="nl-NL" dirty="0">
              <a:solidFill>
                <a:schemeClr val="tx1">
                  <a:lumMod val="75000"/>
                  <a:lumOff val="25000"/>
                </a:schemeClr>
              </a:solidFill>
            </a:endParaRPr>
          </a:p>
          <a:p>
            <a:r>
              <a:rPr lang="nl-NL" dirty="0" err="1">
                <a:solidFill>
                  <a:schemeClr val="tx1">
                    <a:lumMod val="75000"/>
                    <a:lumOff val="25000"/>
                  </a:schemeClr>
                </a:solidFill>
              </a:rPr>
              <a:t>Optimization</a:t>
            </a:r>
            <a:r>
              <a:rPr lang="nl-NL" dirty="0">
                <a:solidFill>
                  <a:schemeClr val="tx1">
                    <a:lumMod val="75000"/>
                    <a:lumOff val="25000"/>
                  </a:schemeClr>
                </a:solidFill>
              </a:rPr>
              <a:t> </a:t>
            </a:r>
            <a:r>
              <a:rPr lang="nl-NL" dirty="0" err="1">
                <a:solidFill>
                  <a:schemeClr val="tx1">
                    <a:lumMod val="75000"/>
                    <a:lumOff val="25000"/>
                  </a:schemeClr>
                </a:solidFill>
              </a:rPr>
              <a:t>and</a:t>
            </a:r>
            <a:r>
              <a:rPr lang="nl-NL" dirty="0">
                <a:solidFill>
                  <a:schemeClr val="tx1">
                    <a:lumMod val="75000"/>
                    <a:lumOff val="25000"/>
                  </a:schemeClr>
                </a:solidFill>
              </a:rPr>
              <a:t> Root </a:t>
            </a:r>
            <a:r>
              <a:rPr lang="nl-NL" dirty="0" err="1">
                <a:solidFill>
                  <a:schemeClr val="tx1">
                    <a:lumMod val="75000"/>
                    <a:lumOff val="25000"/>
                  </a:schemeClr>
                </a:solidFill>
              </a:rPr>
              <a:t>Finding</a:t>
            </a:r>
            <a:endParaRPr lang="nl-NL" dirty="0">
              <a:solidFill>
                <a:schemeClr val="tx1">
                  <a:lumMod val="75000"/>
                  <a:lumOff val="25000"/>
                </a:schemeClr>
              </a:solidFill>
            </a:endParaRPr>
          </a:p>
          <a:p>
            <a:r>
              <a:rPr lang="nl-NL" dirty="0" err="1">
                <a:solidFill>
                  <a:schemeClr val="tx1">
                    <a:lumMod val="75000"/>
                    <a:lumOff val="25000"/>
                  </a:schemeClr>
                </a:solidFill>
              </a:rPr>
              <a:t>Signal</a:t>
            </a:r>
            <a:r>
              <a:rPr lang="nl-NL" dirty="0">
                <a:solidFill>
                  <a:schemeClr val="tx1">
                    <a:lumMod val="75000"/>
                    <a:lumOff val="25000"/>
                  </a:schemeClr>
                </a:solidFill>
              </a:rPr>
              <a:t> processing</a:t>
            </a:r>
          </a:p>
          <a:p>
            <a:r>
              <a:rPr lang="nl-NL" dirty="0" err="1">
                <a:solidFill>
                  <a:schemeClr val="tx1">
                    <a:lumMod val="75000"/>
                    <a:lumOff val="25000"/>
                  </a:schemeClr>
                </a:solidFill>
              </a:rPr>
              <a:t>Sparse</a:t>
            </a:r>
            <a:r>
              <a:rPr lang="nl-NL" dirty="0">
                <a:solidFill>
                  <a:schemeClr val="tx1">
                    <a:lumMod val="75000"/>
                    <a:lumOff val="25000"/>
                  </a:schemeClr>
                </a:solidFill>
              </a:rPr>
              <a:t> matrices</a:t>
            </a:r>
          </a:p>
          <a:p>
            <a:r>
              <a:rPr lang="nl-NL" dirty="0" err="1">
                <a:solidFill>
                  <a:schemeClr val="tx1">
                    <a:lumMod val="75000"/>
                    <a:lumOff val="25000"/>
                  </a:schemeClr>
                </a:solidFill>
              </a:rPr>
              <a:t>Sparse</a:t>
            </a:r>
            <a:r>
              <a:rPr lang="nl-NL" dirty="0">
                <a:solidFill>
                  <a:schemeClr val="tx1">
                    <a:lumMod val="75000"/>
                    <a:lumOff val="25000"/>
                  </a:schemeClr>
                </a:solidFill>
              </a:rPr>
              <a:t> </a:t>
            </a:r>
            <a:r>
              <a:rPr lang="nl-NL" dirty="0" err="1">
                <a:solidFill>
                  <a:schemeClr val="tx1">
                    <a:lumMod val="75000"/>
                    <a:lumOff val="25000"/>
                  </a:schemeClr>
                </a:solidFill>
              </a:rPr>
              <a:t>linear</a:t>
            </a:r>
            <a:r>
              <a:rPr lang="nl-NL" dirty="0">
                <a:solidFill>
                  <a:schemeClr val="tx1">
                    <a:lumMod val="75000"/>
                    <a:lumOff val="25000"/>
                  </a:schemeClr>
                </a:solidFill>
              </a:rPr>
              <a:t> algebra</a:t>
            </a:r>
          </a:p>
          <a:p>
            <a:r>
              <a:rPr lang="nl-NL" dirty="0" err="1">
                <a:solidFill>
                  <a:schemeClr val="tx1">
                    <a:lumMod val="75000"/>
                    <a:lumOff val="25000"/>
                  </a:schemeClr>
                </a:solidFill>
              </a:rPr>
              <a:t>Compressed</a:t>
            </a:r>
            <a:r>
              <a:rPr lang="nl-NL" dirty="0">
                <a:solidFill>
                  <a:schemeClr val="tx1">
                    <a:lumMod val="75000"/>
                    <a:lumOff val="25000"/>
                  </a:schemeClr>
                </a:solidFill>
              </a:rPr>
              <a:t> </a:t>
            </a:r>
            <a:r>
              <a:rPr lang="nl-NL" dirty="0" err="1">
                <a:solidFill>
                  <a:schemeClr val="tx1">
                    <a:lumMod val="75000"/>
                    <a:lumOff val="25000"/>
                  </a:schemeClr>
                </a:solidFill>
              </a:rPr>
              <a:t>Sparse</a:t>
            </a:r>
            <a:r>
              <a:rPr lang="nl-NL" dirty="0">
                <a:solidFill>
                  <a:schemeClr val="tx1">
                    <a:lumMod val="75000"/>
                    <a:lumOff val="25000"/>
                  </a:schemeClr>
                </a:solidFill>
              </a:rPr>
              <a:t> </a:t>
            </a:r>
            <a:r>
              <a:rPr lang="nl-NL" dirty="0" err="1">
                <a:solidFill>
                  <a:schemeClr val="tx1">
                    <a:lumMod val="75000"/>
                    <a:lumOff val="25000"/>
                  </a:schemeClr>
                </a:solidFill>
              </a:rPr>
              <a:t>Graph</a:t>
            </a:r>
            <a:r>
              <a:rPr lang="nl-NL" dirty="0">
                <a:solidFill>
                  <a:schemeClr val="tx1">
                    <a:lumMod val="75000"/>
                    <a:lumOff val="25000"/>
                  </a:schemeClr>
                </a:solidFill>
              </a:rPr>
              <a:t> Routines</a:t>
            </a:r>
          </a:p>
          <a:p>
            <a:r>
              <a:rPr lang="nl-NL" dirty="0" err="1">
                <a:solidFill>
                  <a:schemeClr val="tx1">
                    <a:lumMod val="75000"/>
                    <a:lumOff val="25000"/>
                  </a:schemeClr>
                </a:solidFill>
              </a:rPr>
              <a:t>Spatial</a:t>
            </a:r>
            <a:r>
              <a:rPr lang="nl-NL" dirty="0">
                <a:solidFill>
                  <a:schemeClr val="tx1">
                    <a:lumMod val="75000"/>
                    <a:lumOff val="25000"/>
                  </a:schemeClr>
                </a:solidFill>
              </a:rPr>
              <a:t> </a:t>
            </a:r>
            <a:r>
              <a:rPr lang="nl-NL" dirty="0" err="1">
                <a:solidFill>
                  <a:schemeClr val="tx1">
                    <a:lumMod val="75000"/>
                    <a:lumOff val="25000"/>
                  </a:schemeClr>
                </a:solidFill>
              </a:rPr>
              <a:t>algorithms</a:t>
            </a:r>
            <a:r>
              <a:rPr lang="nl-NL" dirty="0">
                <a:solidFill>
                  <a:schemeClr val="tx1">
                    <a:lumMod val="75000"/>
                    <a:lumOff val="25000"/>
                  </a:schemeClr>
                </a:solidFill>
              </a:rPr>
              <a:t> </a:t>
            </a:r>
            <a:r>
              <a:rPr lang="nl-NL" dirty="0" err="1">
                <a:solidFill>
                  <a:schemeClr val="tx1">
                    <a:lumMod val="75000"/>
                    <a:lumOff val="25000"/>
                  </a:schemeClr>
                </a:solidFill>
              </a:rPr>
              <a:t>and</a:t>
            </a:r>
            <a:r>
              <a:rPr lang="nl-NL" dirty="0">
                <a:solidFill>
                  <a:schemeClr val="tx1">
                    <a:lumMod val="75000"/>
                    <a:lumOff val="25000"/>
                  </a:schemeClr>
                </a:solidFill>
              </a:rPr>
              <a:t> data </a:t>
            </a:r>
            <a:r>
              <a:rPr lang="nl-NL" dirty="0" err="1">
                <a:solidFill>
                  <a:schemeClr val="tx1">
                    <a:lumMod val="75000"/>
                    <a:lumOff val="25000"/>
                  </a:schemeClr>
                </a:solidFill>
              </a:rPr>
              <a:t>structures</a:t>
            </a:r>
            <a:endParaRPr lang="nl-NL" dirty="0">
              <a:solidFill>
                <a:schemeClr val="tx1">
                  <a:lumMod val="75000"/>
                  <a:lumOff val="25000"/>
                </a:schemeClr>
              </a:solidFill>
            </a:endParaRPr>
          </a:p>
          <a:p>
            <a:r>
              <a:rPr lang="nl-NL" dirty="0">
                <a:solidFill>
                  <a:schemeClr val="tx1">
                    <a:lumMod val="75000"/>
                    <a:lumOff val="25000"/>
                  </a:schemeClr>
                </a:solidFill>
              </a:rPr>
              <a:t>Special </a:t>
            </a:r>
            <a:r>
              <a:rPr lang="nl-NL" dirty="0" err="1">
                <a:solidFill>
                  <a:schemeClr val="tx1">
                    <a:lumMod val="75000"/>
                    <a:lumOff val="25000"/>
                  </a:schemeClr>
                </a:solidFill>
              </a:rPr>
              <a:t>functions</a:t>
            </a:r>
            <a:endParaRPr lang="nl-NL" dirty="0">
              <a:solidFill>
                <a:schemeClr val="tx1">
                  <a:lumMod val="75000"/>
                  <a:lumOff val="25000"/>
                </a:schemeClr>
              </a:solidFill>
            </a:endParaRPr>
          </a:p>
          <a:p>
            <a:r>
              <a:rPr lang="nl-NL" dirty="0">
                <a:solidFill>
                  <a:schemeClr val="tx1">
                    <a:lumMod val="75000"/>
                    <a:lumOff val="25000"/>
                  </a:schemeClr>
                </a:solidFill>
              </a:rPr>
              <a:t>Statistical </a:t>
            </a:r>
            <a:r>
              <a:rPr lang="nl-NL" dirty="0" err="1">
                <a:solidFill>
                  <a:schemeClr val="tx1">
                    <a:lumMod val="75000"/>
                    <a:lumOff val="25000"/>
                  </a:schemeClr>
                </a:solidFill>
              </a:rPr>
              <a:t>functions</a:t>
            </a:r>
            <a:endParaRPr lang="nl-NL" dirty="0">
              <a:solidFill>
                <a:schemeClr val="tx1">
                  <a:lumMod val="75000"/>
                  <a:lumOff val="25000"/>
                </a:schemeClr>
              </a:solidFill>
            </a:endParaRPr>
          </a:p>
          <a:p>
            <a:r>
              <a:rPr lang="nl-NL" dirty="0">
                <a:solidFill>
                  <a:schemeClr val="tx1">
                    <a:lumMod val="75000"/>
                    <a:lumOff val="25000"/>
                  </a:schemeClr>
                </a:solidFill>
              </a:rPr>
              <a:t>Statistical </a:t>
            </a:r>
            <a:r>
              <a:rPr lang="nl-NL" dirty="0" err="1">
                <a:solidFill>
                  <a:schemeClr val="tx1">
                    <a:lumMod val="75000"/>
                    <a:lumOff val="25000"/>
                  </a:schemeClr>
                </a:solidFill>
              </a:rPr>
              <a:t>functions</a:t>
            </a:r>
            <a:r>
              <a:rPr lang="nl-NL" dirty="0">
                <a:solidFill>
                  <a:schemeClr val="tx1">
                    <a:lumMod val="75000"/>
                    <a:lumOff val="25000"/>
                  </a:schemeClr>
                </a:solidFill>
              </a:rPr>
              <a:t> </a:t>
            </a:r>
            <a:r>
              <a:rPr lang="nl-NL" dirty="0" err="1">
                <a:solidFill>
                  <a:schemeClr val="tx1">
                    <a:lumMod val="75000"/>
                    <a:lumOff val="25000"/>
                  </a:schemeClr>
                </a:solidFill>
              </a:rPr>
              <a:t>for</a:t>
            </a:r>
            <a:r>
              <a:rPr lang="nl-NL" dirty="0">
                <a:solidFill>
                  <a:schemeClr val="tx1">
                    <a:lumMod val="75000"/>
                    <a:lumOff val="25000"/>
                  </a:schemeClr>
                </a:solidFill>
              </a:rPr>
              <a:t> </a:t>
            </a:r>
            <a:r>
              <a:rPr lang="nl-NL" dirty="0" err="1">
                <a:solidFill>
                  <a:schemeClr val="tx1">
                    <a:lumMod val="75000"/>
                    <a:lumOff val="25000"/>
                  </a:schemeClr>
                </a:solidFill>
              </a:rPr>
              <a:t>masked</a:t>
            </a:r>
            <a:r>
              <a:rPr lang="nl-NL" dirty="0">
                <a:solidFill>
                  <a:schemeClr val="tx1">
                    <a:lumMod val="75000"/>
                    <a:lumOff val="25000"/>
                  </a:schemeClr>
                </a:solidFill>
              </a:rPr>
              <a:t> arrays</a:t>
            </a:r>
          </a:p>
          <a:p>
            <a:r>
              <a:rPr lang="nl-NL" dirty="0">
                <a:solidFill>
                  <a:schemeClr val="tx1">
                    <a:lumMod val="75000"/>
                    <a:lumOff val="25000"/>
                  </a:schemeClr>
                </a:solidFill>
              </a:rPr>
              <a:t>Low-level </a:t>
            </a:r>
            <a:r>
              <a:rPr lang="nl-NL" dirty="0" err="1">
                <a:solidFill>
                  <a:schemeClr val="tx1">
                    <a:lumMod val="75000"/>
                    <a:lumOff val="25000"/>
                  </a:schemeClr>
                </a:solidFill>
              </a:rPr>
              <a:t>callback</a:t>
            </a:r>
            <a:r>
              <a:rPr lang="nl-NL" dirty="0">
                <a:solidFill>
                  <a:schemeClr val="tx1">
                    <a:lumMod val="75000"/>
                    <a:lumOff val="25000"/>
                  </a:schemeClr>
                </a:solidFill>
              </a:rPr>
              <a:t> </a:t>
            </a:r>
            <a:r>
              <a:rPr lang="nl-NL" dirty="0" err="1">
                <a:solidFill>
                  <a:schemeClr val="tx1">
                    <a:lumMod val="75000"/>
                    <a:lumOff val="25000"/>
                  </a:schemeClr>
                </a:solidFill>
              </a:rPr>
              <a:t>functions</a:t>
            </a:r>
            <a:endParaRPr lang="nl-NL" dirty="0">
              <a:solidFill>
                <a:schemeClr val="tx1">
                  <a:lumMod val="75000"/>
                  <a:lumOff val="25000"/>
                </a:schemeClr>
              </a:solidFill>
            </a:endParaRPr>
          </a:p>
        </p:txBody>
      </p:sp>
    </p:spTree>
    <p:extLst>
      <p:ext uri="{BB962C8B-B14F-4D97-AF65-F5344CB8AC3E}">
        <p14:creationId xmlns:p14="http://schemas.microsoft.com/office/powerpoint/2010/main" val="3864967276"/>
      </p:ext>
    </p:extLst>
  </p:cSld>
  <p:clrMapOvr>
    <a:masterClrMapping/>
  </p:clrMapOvr>
</p:sld>
</file>

<file path=ppt/theme/theme1.xml><?xml version="1.0" encoding="utf-8"?>
<a:theme xmlns:a="http://schemas.openxmlformats.org/drawingml/2006/main" name="2_Aangepast ontwerp">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solidFill>
              <a:schemeClr val="tx1"/>
            </a:solidFill>
            <a:latin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55216</TotalTime>
  <Words>7565</Words>
  <Application>Microsoft Office PowerPoint</Application>
  <PresentationFormat>Aangepast</PresentationFormat>
  <Paragraphs>1363</Paragraphs>
  <Slides>110</Slides>
  <Notes>8</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110</vt:i4>
      </vt:variant>
    </vt:vector>
  </HeadingPairs>
  <TitlesOfParts>
    <vt:vector size="118" baseType="lpstr">
      <vt:lpstr>Arial</vt:lpstr>
      <vt:lpstr>Calibri</vt:lpstr>
      <vt:lpstr>Courier New</vt:lpstr>
      <vt:lpstr>Georgia</vt:lpstr>
      <vt:lpstr>Menlo</vt:lpstr>
      <vt:lpstr>Times New Roman</vt:lpstr>
      <vt:lpstr>Verdana</vt:lpstr>
      <vt:lpstr>2_Aangepast ontwerp</vt:lpstr>
      <vt:lpstr>Python Advanced</vt:lpstr>
      <vt:lpstr>Warning!</vt:lpstr>
      <vt:lpstr>Program</vt:lpstr>
      <vt:lpstr>Recap</vt:lpstr>
      <vt:lpstr>Book</vt:lpstr>
      <vt:lpstr>Read from a file</vt:lpstr>
      <vt:lpstr>Write to a file</vt:lpstr>
      <vt:lpstr>Writing to and reading from a file</vt:lpstr>
      <vt:lpstr>Read a CSV file</vt:lpstr>
      <vt:lpstr>Solution Read a CSV file</vt:lpstr>
      <vt:lpstr>Reading a CSV file with csv</vt:lpstr>
      <vt:lpstr>Exceptions</vt:lpstr>
      <vt:lpstr>Catching Exceptions</vt:lpstr>
      <vt:lpstr>EAFP versus LBYL</vt:lpstr>
      <vt:lpstr>Throwing an Exception</vt:lpstr>
      <vt:lpstr>Custom error message</vt:lpstr>
      <vt:lpstr>Foolproof numeric input</vt:lpstr>
      <vt:lpstr>History of way of programming</vt:lpstr>
      <vt:lpstr>Classes vs Object</vt:lpstr>
      <vt:lpstr>Classes vs Objects</vt:lpstr>
      <vt:lpstr>Classes vs Objects</vt:lpstr>
      <vt:lpstr>Object Oriented Programming</vt:lpstr>
      <vt:lpstr>Object Oriented Programming</vt:lpstr>
      <vt:lpstr>Object Oriented Programming</vt:lpstr>
      <vt:lpstr>Object Oriented Programming</vt:lpstr>
      <vt:lpstr>Object Oriented Programming</vt:lpstr>
      <vt:lpstr>Object Oriented Programming</vt:lpstr>
      <vt:lpstr>Turtle</vt:lpstr>
      <vt:lpstr>Classes</vt:lpstr>
      <vt:lpstr>Methods</vt:lpstr>
      <vt:lpstr>Object initialisation</vt:lpstr>
      <vt:lpstr>Attributes</vt:lpstr>
      <vt:lpstr>Public or not</vt:lpstr>
      <vt:lpstr>Object attributes vs  Class-wide attributes</vt:lpstr>
      <vt:lpstr>Class-wide attributes</vt:lpstr>
      <vt:lpstr>Object methods vs  Class-wide methods</vt:lpstr>
      <vt:lpstr>Class-wide methods</vt:lpstr>
      <vt:lpstr>Example</vt:lpstr>
      <vt:lpstr>Bankaccount</vt:lpstr>
      <vt:lpstr>Class Car</vt:lpstr>
      <vt:lpstr>Special Methods</vt:lpstr>
      <vt:lpstr>Vector class</vt:lpstr>
      <vt:lpstr>Inheritance</vt:lpstr>
      <vt:lpstr>Democodes</vt:lpstr>
      <vt:lpstr>Make your own classes</vt:lpstr>
      <vt:lpstr>Make your own classes</vt:lpstr>
      <vt:lpstr>Presentations of classes</vt:lpstr>
      <vt:lpstr>Python Standard Library</vt:lpstr>
      <vt:lpstr>sys - System-specific</vt:lpstr>
      <vt:lpstr>os - Operating system interfaces</vt:lpstr>
      <vt:lpstr>pathlib - Object-oriented filesystem paths</vt:lpstr>
      <vt:lpstr>shutil</vt:lpstr>
      <vt:lpstr>glob</vt:lpstr>
      <vt:lpstr>subprocess</vt:lpstr>
      <vt:lpstr>tempfile</vt:lpstr>
      <vt:lpstr>Democodes</vt:lpstr>
      <vt:lpstr>datetime - Basic date and time types</vt:lpstr>
      <vt:lpstr>sys</vt:lpstr>
      <vt:lpstr>os</vt:lpstr>
      <vt:lpstr>datetime</vt:lpstr>
      <vt:lpstr>string - Common string operations</vt:lpstr>
      <vt:lpstr>re - Regular expression operations</vt:lpstr>
      <vt:lpstr>math - Mathematical functions</vt:lpstr>
      <vt:lpstr>random - Pseudo-random numbers</vt:lpstr>
      <vt:lpstr>json - JavaScript Object Notation</vt:lpstr>
      <vt:lpstr>pickle - Python object serialization</vt:lpstr>
      <vt:lpstr>xml</vt:lpstr>
      <vt:lpstr>statistics</vt:lpstr>
      <vt:lpstr>doctest</vt:lpstr>
      <vt:lpstr>Pickle vs json</vt:lpstr>
      <vt:lpstr>doctest</vt:lpstr>
      <vt:lpstr>Statistics</vt:lpstr>
      <vt:lpstr>unittest - Unit testing framework</vt:lpstr>
      <vt:lpstr>csv – Comma Seperated Values</vt:lpstr>
      <vt:lpstr>decimal</vt:lpstr>
      <vt:lpstr>fractions</vt:lpstr>
      <vt:lpstr>sqlite3</vt:lpstr>
      <vt:lpstr>Concurrency</vt:lpstr>
      <vt:lpstr>Comparison</vt:lpstr>
      <vt:lpstr>Proces versus Thread</vt:lpstr>
      <vt:lpstr>Python GIL</vt:lpstr>
      <vt:lpstr>threading - Thread-based parallelism</vt:lpstr>
      <vt:lpstr>asyncio</vt:lpstr>
      <vt:lpstr>multiprocessing</vt:lpstr>
      <vt:lpstr>logging - Logging facility for Python</vt:lpstr>
      <vt:lpstr>timeit</vt:lpstr>
      <vt:lpstr>zipfile</vt:lpstr>
      <vt:lpstr>tarfile</vt:lpstr>
      <vt:lpstr>Democodes</vt:lpstr>
      <vt:lpstr>GUI Frameworks</vt:lpstr>
      <vt:lpstr>tkinter</vt:lpstr>
      <vt:lpstr>The Python Package Index - PyPI</vt:lpstr>
      <vt:lpstr>pyodbc - Accessing ODBC databases</vt:lpstr>
      <vt:lpstr>requests – HTTP for Humans</vt:lpstr>
      <vt:lpstr>Get the weather in New York</vt:lpstr>
      <vt:lpstr>The Python Package Index - PyPI</vt:lpstr>
      <vt:lpstr>Python for Data Science</vt:lpstr>
      <vt:lpstr>numpy</vt:lpstr>
      <vt:lpstr>scipy</vt:lpstr>
      <vt:lpstr>pandas</vt:lpstr>
      <vt:lpstr>matplotlib</vt:lpstr>
      <vt:lpstr>Python for Data Science</vt:lpstr>
      <vt:lpstr>django</vt:lpstr>
      <vt:lpstr>Virtual Environment</vt:lpstr>
      <vt:lpstr>Python Distributions</vt:lpstr>
      <vt:lpstr>Implementations</vt:lpstr>
      <vt:lpstr>Style Guide for Python Code</vt:lpstr>
      <vt:lpstr>Ducktyping</vt:lpstr>
      <vt:lpstr>EAFP versus LBYL</vt:lpstr>
      <vt:lpstr>Python Advanced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Programming</dc:title>
  <dc:subject/>
  <dc:creator>Martijn Jansen</dc:creator>
  <cp:keywords/>
  <dc:description/>
  <cp:lastModifiedBy>Tessel Haagen</cp:lastModifiedBy>
  <cp:revision>1367</cp:revision>
  <cp:lastPrinted>1601-01-01T00:00:00Z</cp:lastPrinted>
  <dcterms:created xsi:type="dcterms:W3CDTF">2014-02-14T06:52:18Z</dcterms:created>
  <dcterms:modified xsi:type="dcterms:W3CDTF">2024-12-05T15:07:06Z</dcterms:modified>
  <cp:category/>
</cp:coreProperties>
</file>